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42"/>
  </p:notesMasterIdLst>
  <p:handoutMasterIdLst>
    <p:handoutMasterId r:id="rId43"/>
  </p:handoutMasterIdLst>
  <p:sldIdLst>
    <p:sldId id="353" r:id="rId5"/>
    <p:sldId id="489" r:id="rId6"/>
    <p:sldId id="490" r:id="rId7"/>
    <p:sldId id="491" r:id="rId8"/>
    <p:sldId id="492" r:id="rId9"/>
    <p:sldId id="493" r:id="rId10"/>
    <p:sldId id="534" r:id="rId11"/>
    <p:sldId id="535" r:id="rId12"/>
    <p:sldId id="541" r:id="rId13"/>
    <p:sldId id="542" r:id="rId14"/>
    <p:sldId id="504" r:id="rId15"/>
    <p:sldId id="525" r:id="rId16"/>
    <p:sldId id="526" r:id="rId17"/>
    <p:sldId id="527" r:id="rId18"/>
    <p:sldId id="528" r:id="rId19"/>
    <p:sldId id="529" r:id="rId20"/>
    <p:sldId id="530" r:id="rId21"/>
    <p:sldId id="531" r:id="rId22"/>
    <p:sldId id="532" r:id="rId23"/>
    <p:sldId id="533" r:id="rId24"/>
    <p:sldId id="409" r:id="rId25"/>
    <p:sldId id="494" r:id="rId26"/>
    <p:sldId id="543" r:id="rId27"/>
    <p:sldId id="545" r:id="rId28"/>
    <p:sldId id="544" r:id="rId29"/>
    <p:sldId id="520" r:id="rId30"/>
    <p:sldId id="518" r:id="rId31"/>
    <p:sldId id="519" r:id="rId32"/>
    <p:sldId id="536" r:id="rId33"/>
    <p:sldId id="537" r:id="rId34"/>
    <p:sldId id="538" r:id="rId35"/>
    <p:sldId id="516" r:id="rId36"/>
    <p:sldId id="517" r:id="rId37"/>
    <p:sldId id="515" r:id="rId38"/>
    <p:sldId id="539" r:id="rId39"/>
    <p:sldId id="540" r:id="rId40"/>
    <p:sldId id="352" r:id="rId41"/>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489"/>
            <p14:sldId id="490"/>
            <p14:sldId id="491"/>
            <p14:sldId id="492"/>
            <p14:sldId id="493"/>
            <p14:sldId id="534"/>
            <p14:sldId id="535"/>
            <p14:sldId id="541"/>
            <p14:sldId id="542"/>
            <p14:sldId id="504"/>
            <p14:sldId id="525"/>
            <p14:sldId id="526"/>
            <p14:sldId id="527"/>
            <p14:sldId id="528"/>
            <p14:sldId id="529"/>
            <p14:sldId id="530"/>
            <p14:sldId id="531"/>
            <p14:sldId id="532"/>
            <p14:sldId id="533"/>
            <p14:sldId id="409"/>
            <p14:sldId id="494"/>
            <p14:sldId id="543"/>
            <p14:sldId id="545"/>
            <p14:sldId id="544"/>
            <p14:sldId id="520"/>
            <p14:sldId id="518"/>
            <p14:sldId id="519"/>
            <p14:sldId id="536"/>
            <p14:sldId id="537"/>
            <p14:sldId id="538"/>
            <p14:sldId id="516"/>
            <p14:sldId id="517"/>
            <p14:sldId id="515"/>
            <p14:sldId id="539"/>
            <p14:sldId id="540"/>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16" autoAdjust="0"/>
    <p:restoredTop sz="87260" autoAdjust="0"/>
  </p:normalViewPr>
  <p:slideViewPr>
    <p:cSldViewPr>
      <p:cViewPr varScale="1">
        <p:scale>
          <a:sx n="67" d="100"/>
          <a:sy n="67" d="100"/>
        </p:scale>
        <p:origin x="10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78"/>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C0C2-4BAB-8C5C-18433A4F4899}"/>
            </c:ext>
          </c:extLst>
        </c:ser>
        <c:dLbls>
          <c:showLegendKey val="0"/>
          <c:showVal val="0"/>
          <c:showCatName val="0"/>
          <c:showSerName val="0"/>
          <c:showPercent val="0"/>
          <c:showBubbleSize val="0"/>
        </c:dLbls>
        <c:gapWidth val="182"/>
        <c:axId val="224600552"/>
        <c:axId val="224603296"/>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C0C2-4BAB-8C5C-18433A4F4899}"/>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C0C2-4BAB-8C5C-18433A4F4899}"/>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C0C2-4BAB-8C5C-18433A4F4899}"/>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C0C2-4BAB-8C5C-18433A4F4899}"/>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C0C2-4BAB-8C5C-18433A4F489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C0C2-4BAB-8C5C-18433A4F489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c:ext xmlns:c16="http://schemas.microsoft.com/office/drawing/2014/chart" uri="{C3380CC4-5D6E-409C-BE32-E72D297353CC}">
                    <c16:uniqueId val="{00000007-C0C2-4BAB-8C5C-18433A4F489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C0C2-4BAB-8C5C-18433A4F4899}"/>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C0C2-4BAB-8C5C-18433A4F4899}"/>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C0C2-4BAB-8C5C-18433A4F4899}"/>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0C2-4BAB-8C5C-18433A4F4899}"/>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C0C2-4BAB-8C5C-18433A4F4899}"/>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C0C2-4BAB-8C5C-18433A4F4899}"/>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C0C2-4BAB-8C5C-18433A4F489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c:ext xmlns:c16="http://schemas.microsoft.com/office/drawing/2014/chart" uri="{C3380CC4-5D6E-409C-BE32-E72D297353CC}">
                    <c16:uniqueId val="{0000000F-C0C2-4BAB-8C5C-18433A4F489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c:ext xmlns:c16="http://schemas.microsoft.com/office/drawing/2014/chart" uri="{C3380CC4-5D6E-409C-BE32-E72D297353CC}">
                    <c16:uniqueId val="{00000010-C0C2-4BAB-8C5C-18433A4F489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c:ext xmlns:c16="http://schemas.microsoft.com/office/drawing/2014/chart" uri="{C3380CC4-5D6E-409C-BE32-E72D297353CC}">
                    <c16:uniqueId val="{00000011-C0C2-4BAB-8C5C-18433A4F4899}"/>
                  </c:ext>
                </c:extLst>
              </c15:ser>
            </c15:filteredBarSeries>
          </c:ext>
        </c:extLst>
      </c:barChart>
      <c:catAx>
        <c:axId val="2246005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603296"/>
        <c:crosses val="autoZero"/>
        <c:auto val="1"/>
        <c:lblAlgn val="ctr"/>
        <c:lblOffset val="100"/>
        <c:noMultiLvlLbl val="0"/>
      </c:catAx>
      <c:valAx>
        <c:axId val="224603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60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Sheet1!$B$2:$B$19</c:f>
              <c:numCache>
                <c:formatCode>0.00%</c:formatCode>
                <c:ptCount val="18"/>
                <c:pt idx="0">
                  <c:v>7.6449980213362925E-2</c:v>
                </c:pt>
                <c:pt idx="1">
                  <c:v>7.648646368231099E-2</c:v>
                </c:pt>
                <c:pt idx="2">
                  <c:v>7.4814245269528068E-2</c:v>
                </c:pt>
                <c:pt idx="3">
                  <c:v>7.4613328706548132E-2</c:v>
                </c:pt>
                <c:pt idx="4">
                  <c:v>7.2422656828410051E-2</c:v>
                </c:pt>
                <c:pt idx="5">
                  <c:v>7.3628869238256067E-2</c:v>
                </c:pt>
                <c:pt idx="6">
                  <c:v>7.0194946900905594E-2</c:v>
                </c:pt>
                <c:pt idx="7">
                  <c:v>6.9811731831846469E-2</c:v>
                </c:pt>
                <c:pt idx="8">
                  <c:v>6.7491169297160425E-2</c:v>
                </c:pt>
                <c:pt idx="9">
                  <c:v>6.9634939517063454E-2</c:v>
                </c:pt>
                <c:pt idx="10">
                  <c:v>6.6658981766584233E-2</c:v>
                </c:pt>
                <c:pt idx="11">
                  <c:v>5.6861605644994852E-2</c:v>
                </c:pt>
                <c:pt idx="12">
                  <c:v>4.7075756873529127E-2</c:v>
                </c:pt>
                <c:pt idx="13">
                  <c:v>3.4070529160828721E-2</c:v>
                </c:pt>
                <c:pt idx="14">
                  <c:v>2.4738049881339597E-2</c:v>
                </c:pt>
                <c:pt idx="15">
                  <c:v>1.8966729532318372E-2</c:v>
                </c:pt>
                <c:pt idx="16">
                  <c:v>1.3840544661351409E-2</c:v>
                </c:pt>
                <c:pt idx="17">
                  <c:v>1.2239470993661542E-2</c:v>
                </c:pt>
              </c:numCache>
            </c:numRef>
          </c:val>
          <c:extLst>
            <c:ext xmlns:c16="http://schemas.microsoft.com/office/drawing/2014/chart" uri="{C3380CC4-5D6E-409C-BE32-E72D297353CC}">
              <c16:uniqueId val="{00000000-2A59-4272-9B61-A38BA2A3D783}"/>
            </c:ext>
          </c:extLst>
        </c:ser>
        <c:ser>
          <c:idx val="1"/>
          <c:order val="1"/>
          <c:tx>
            <c:strRef>
              <c:f>Sheet1!$C$1</c:f>
              <c:strCache>
                <c:ptCount val="1"/>
                <c:pt idx="0">
                  <c:v>2011</c:v>
                </c:pt>
              </c:strCache>
            </c:strRef>
          </c:tx>
          <c:spPr>
            <a:solidFill>
              <a:schemeClr val="accent2"/>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Sheet1!$C$2:$C$19</c:f>
              <c:numCache>
                <c:formatCode>0.00%</c:formatCode>
                <c:ptCount val="18"/>
                <c:pt idx="0">
                  <c:v>7.5582570318183981E-2</c:v>
                </c:pt>
                <c:pt idx="1">
                  <c:v>7.5913455106681876E-2</c:v>
                </c:pt>
                <c:pt idx="2">
                  <c:v>7.4790100079976177E-2</c:v>
                </c:pt>
                <c:pt idx="3">
                  <c:v>7.3332195031433081E-2</c:v>
                </c:pt>
                <c:pt idx="4">
                  <c:v>7.3132946708404062E-2</c:v>
                </c:pt>
                <c:pt idx="5">
                  <c:v>7.3303575017909933E-2</c:v>
                </c:pt>
                <c:pt idx="6">
                  <c:v>7.0929634577405809E-2</c:v>
                </c:pt>
                <c:pt idx="7">
                  <c:v>6.8200400454036622E-2</c:v>
                </c:pt>
                <c:pt idx="8">
                  <c:v>6.8126666876962685E-2</c:v>
                </c:pt>
                <c:pt idx="9">
                  <c:v>6.7807791576428161E-2</c:v>
                </c:pt>
                <c:pt idx="10">
                  <c:v>6.6779927575769046E-2</c:v>
                </c:pt>
                <c:pt idx="11">
                  <c:v>5.7849352593068754E-2</c:v>
                </c:pt>
                <c:pt idx="12">
                  <c:v>4.8765266720394829E-2</c:v>
                </c:pt>
                <c:pt idx="13">
                  <c:v>3.4746723992995658E-2</c:v>
                </c:pt>
                <c:pt idx="14">
                  <c:v>2.5252716863960849E-2</c:v>
                </c:pt>
                <c:pt idx="15">
                  <c:v>1.9056094017758211E-2</c:v>
                </c:pt>
                <c:pt idx="16">
                  <c:v>1.3871036581407231E-2</c:v>
                </c:pt>
                <c:pt idx="17">
                  <c:v>1.255954590722304E-2</c:v>
                </c:pt>
              </c:numCache>
            </c:numRef>
          </c:val>
          <c:extLst>
            <c:ext xmlns:c16="http://schemas.microsoft.com/office/drawing/2014/chart" uri="{C3380CC4-5D6E-409C-BE32-E72D297353CC}">
              <c16:uniqueId val="{00000001-2A59-4272-9B61-A38BA2A3D783}"/>
            </c:ext>
          </c:extLst>
        </c:ser>
        <c:ser>
          <c:idx val="2"/>
          <c:order val="2"/>
          <c:tx>
            <c:strRef>
              <c:f>Sheet1!$D$1</c:f>
              <c:strCache>
                <c:ptCount val="1"/>
                <c:pt idx="0">
                  <c:v>2012</c:v>
                </c:pt>
              </c:strCache>
            </c:strRef>
          </c:tx>
          <c:spPr>
            <a:solidFill>
              <a:schemeClr val="accent3"/>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Sheet1!$D$2:$D$19</c:f>
              <c:numCache>
                <c:formatCode>0.00%</c:formatCode>
                <c:ptCount val="18"/>
                <c:pt idx="0">
                  <c:v>7.4412767428841786E-2</c:v>
                </c:pt>
                <c:pt idx="1">
                  <c:v>7.5630219869049359E-2</c:v>
                </c:pt>
                <c:pt idx="2">
                  <c:v>7.4408816778221407E-2</c:v>
                </c:pt>
                <c:pt idx="3">
                  <c:v>7.2132436548427784E-2</c:v>
                </c:pt>
                <c:pt idx="4">
                  <c:v>7.4021844796580805E-2</c:v>
                </c:pt>
                <c:pt idx="5">
                  <c:v>7.2889657369277092E-2</c:v>
                </c:pt>
                <c:pt idx="6">
                  <c:v>7.1635805245198275E-2</c:v>
                </c:pt>
                <c:pt idx="7">
                  <c:v>6.7334582327052112E-2</c:v>
                </c:pt>
                <c:pt idx="8">
                  <c:v>6.849300514294164E-2</c:v>
                </c:pt>
                <c:pt idx="9">
                  <c:v>6.5987870735478821E-2</c:v>
                </c:pt>
                <c:pt idx="10">
                  <c:v>6.6426699800990766E-2</c:v>
                </c:pt>
                <c:pt idx="11">
                  <c:v>5.899387668331757E-2</c:v>
                </c:pt>
                <c:pt idx="12">
                  <c:v>4.8515523851477782E-2</c:v>
                </c:pt>
                <c:pt idx="13">
                  <c:v>3.7177808620127872E-2</c:v>
                </c:pt>
                <c:pt idx="14">
                  <c:v>2.5942810304907762E-2</c:v>
                </c:pt>
                <c:pt idx="15">
                  <c:v>1.915352132421206E-2</c:v>
                </c:pt>
                <c:pt idx="16">
                  <c:v>1.3914268196629635E-2</c:v>
                </c:pt>
                <c:pt idx="17">
                  <c:v>1.2928484977267458E-2</c:v>
                </c:pt>
              </c:numCache>
            </c:numRef>
          </c:val>
          <c:extLst>
            <c:ext xmlns:c16="http://schemas.microsoft.com/office/drawing/2014/chart" uri="{C3380CC4-5D6E-409C-BE32-E72D297353CC}">
              <c16:uniqueId val="{00000002-2A59-4272-9B61-A38BA2A3D783}"/>
            </c:ext>
          </c:extLst>
        </c:ser>
        <c:ser>
          <c:idx val="3"/>
          <c:order val="3"/>
          <c:tx>
            <c:strRef>
              <c:f>Sheet1!$E$1</c:f>
              <c:strCache>
                <c:ptCount val="1"/>
                <c:pt idx="0">
                  <c:v>2013</c:v>
                </c:pt>
              </c:strCache>
            </c:strRef>
          </c:tx>
          <c:spPr>
            <a:solidFill>
              <a:schemeClr val="accent4"/>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Sheet1!$E$2:$E$19</c:f>
              <c:numCache>
                <c:formatCode>0.00%</c:formatCode>
                <c:ptCount val="18"/>
                <c:pt idx="0">
                  <c:v>7.3415950463718002E-2</c:v>
                </c:pt>
                <c:pt idx="1">
                  <c:v>7.5383349969450605E-2</c:v>
                </c:pt>
                <c:pt idx="2">
                  <c:v>7.4193595299454837E-2</c:v>
                </c:pt>
                <c:pt idx="3">
                  <c:v>7.1389435294317627E-2</c:v>
                </c:pt>
                <c:pt idx="4">
                  <c:v>7.436897806393368E-2</c:v>
                </c:pt>
                <c:pt idx="5">
                  <c:v>7.258387388910241E-2</c:v>
                </c:pt>
                <c:pt idx="6">
                  <c:v>7.2365693650543322E-2</c:v>
                </c:pt>
                <c:pt idx="7">
                  <c:v>6.6953040820971144E-2</c:v>
                </c:pt>
                <c:pt idx="8">
                  <c:v>6.8230807948695918E-2</c:v>
                </c:pt>
                <c:pt idx="9">
                  <c:v>6.4374426903859611E-2</c:v>
                </c:pt>
                <c:pt idx="10">
                  <c:v>6.5978217861051749E-2</c:v>
                </c:pt>
                <c:pt idx="11">
                  <c:v>5.9679056717985235E-2</c:v>
                </c:pt>
                <c:pt idx="12">
                  <c:v>4.8975193141072071E-2</c:v>
                </c:pt>
                <c:pt idx="13">
                  <c:v>3.8576389052836751E-2</c:v>
                </c:pt>
                <c:pt idx="14">
                  <c:v>2.7066512676343631E-2</c:v>
                </c:pt>
                <c:pt idx="15">
                  <c:v>1.9416492514691564E-2</c:v>
                </c:pt>
                <c:pt idx="16">
                  <c:v>1.3876995979946002E-2</c:v>
                </c:pt>
                <c:pt idx="17">
                  <c:v>1.3171989752025845E-2</c:v>
                </c:pt>
              </c:numCache>
            </c:numRef>
          </c:val>
          <c:extLst>
            <c:ext xmlns:c16="http://schemas.microsoft.com/office/drawing/2014/chart" uri="{C3380CC4-5D6E-409C-BE32-E72D297353CC}">
              <c16:uniqueId val="{00000003-2A59-4272-9B61-A38BA2A3D783}"/>
            </c:ext>
          </c:extLst>
        </c:ser>
        <c:ser>
          <c:idx val="4"/>
          <c:order val="4"/>
          <c:tx>
            <c:strRef>
              <c:f>Sheet1!$F$1</c:f>
              <c:strCache>
                <c:ptCount val="1"/>
                <c:pt idx="0">
                  <c:v>2014</c:v>
                </c:pt>
              </c:strCache>
            </c:strRef>
          </c:tx>
          <c:spPr>
            <a:solidFill>
              <a:schemeClr val="accent5"/>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Sheet1!$F$2:$F$19</c:f>
              <c:numCache>
                <c:formatCode>0.00%</c:formatCode>
                <c:ptCount val="18"/>
                <c:pt idx="0">
                  <c:v>7.303752779159102E-2</c:v>
                </c:pt>
                <c:pt idx="1">
                  <c:v>7.4586475117175879E-2</c:v>
                </c:pt>
                <c:pt idx="2">
                  <c:v>7.3927088804791707E-2</c:v>
                </c:pt>
                <c:pt idx="3">
                  <c:v>7.0833165242462248E-2</c:v>
                </c:pt>
                <c:pt idx="4">
                  <c:v>7.4241584195749291E-2</c:v>
                </c:pt>
                <c:pt idx="5">
                  <c:v>7.2981078949291456E-2</c:v>
                </c:pt>
                <c:pt idx="6">
                  <c:v>7.264758171266826E-2</c:v>
                </c:pt>
                <c:pt idx="7">
                  <c:v>6.7049311385360369E-2</c:v>
                </c:pt>
                <c:pt idx="8">
                  <c:v>6.7560950925098548E-2</c:v>
                </c:pt>
                <c:pt idx="9">
                  <c:v>6.3227268272028195E-2</c:v>
                </c:pt>
                <c:pt idx="10">
                  <c:v>6.5307525016653517E-2</c:v>
                </c:pt>
                <c:pt idx="11">
                  <c:v>5.9975688771441979E-2</c:v>
                </c:pt>
                <c:pt idx="12">
                  <c:v>4.9683962564731066E-2</c:v>
                </c:pt>
                <c:pt idx="13">
                  <c:v>3.9865983545366593E-2</c:v>
                </c:pt>
                <c:pt idx="14">
                  <c:v>2.8078010444409007E-2</c:v>
                </c:pt>
                <c:pt idx="15">
                  <c:v>1.9664089677429195E-2</c:v>
                </c:pt>
                <c:pt idx="16">
                  <c:v>1.3866262857652684E-2</c:v>
                </c:pt>
                <c:pt idx="17">
                  <c:v>1.3466444726098972E-2</c:v>
                </c:pt>
              </c:numCache>
            </c:numRef>
          </c:val>
          <c:extLst>
            <c:ext xmlns:c16="http://schemas.microsoft.com/office/drawing/2014/chart" uri="{C3380CC4-5D6E-409C-BE32-E72D297353CC}">
              <c16:uniqueId val="{00000004-2A59-4272-9B61-A38BA2A3D783}"/>
            </c:ext>
          </c:extLst>
        </c:ser>
        <c:ser>
          <c:idx val="5"/>
          <c:order val="5"/>
          <c:tx>
            <c:strRef>
              <c:f>Sheet1!$G$1</c:f>
              <c:strCache>
                <c:ptCount val="1"/>
                <c:pt idx="0">
                  <c:v>2015</c:v>
                </c:pt>
              </c:strCache>
            </c:strRef>
          </c:tx>
          <c:spPr>
            <a:solidFill>
              <a:schemeClr val="accent6"/>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Sheet1!$G$2:$G$19</c:f>
              <c:numCache>
                <c:formatCode>0.00%</c:formatCode>
                <c:ptCount val="18"/>
                <c:pt idx="0">
                  <c:v>7.2848023993316136E-2</c:v>
                </c:pt>
                <c:pt idx="1">
                  <c:v>7.3854271286618103E-2</c:v>
                </c:pt>
                <c:pt idx="2">
                  <c:v>7.32974283766549E-2</c:v>
                </c:pt>
                <c:pt idx="3">
                  <c:v>7.0750037942533622E-2</c:v>
                </c:pt>
                <c:pt idx="4">
                  <c:v>7.3363014365591908E-2</c:v>
                </c:pt>
                <c:pt idx="5">
                  <c:v>7.3612962970456886E-2</c:v>
                </c:pt>
                <c:pt idx="6">
                  <c:v>7.2488485903879379E-2</c:v>
                </c:pt>
                <c:pt idx="7">
                  <c:v>6.7775117273690691E-2</c:v>
                </c:pt>
                <c:pt idx="8">
                  <c:v>6.6437914111811686E-2</c:v>
                </c:pt>
                <c:pt idx="9">
                  <c:v>6.3186103178390352E-2</c:v>
                </c:pt>
                <c:pt idx="10">
                  <c:v>6.4014294901948945E-2</c:v>
                </c:pt>
                <c:pt idx="11">
                  <c:v>6.0283148458497755E-2</c:v>
                </c:pt>
                <c:pt idx="12">
                  <c:v>5.055301675680092E-2</c:v>
                </c:pt>
                <c:pt idx="13">
                  <c:v>4.111767566463416E-2</c:v>
                </c:pt>
                <c:pt idx="14">
                  <c:v>2.8866657705557117E-2</c:v>
                </c:pt>
                <c:pt idx="15">
                  <c:v>1.9881049108958378E-2</c:v>
                </c:pt>
                <c:pt idx="16">
                  <c:v>1.3923770560742706E-2</c:v>
                </c:pt>
                <c:pt idx="17">
                  <c:v>1.3747027439916362E-2</c:v>
                </c:pt>
              </c:numCache>
            </c:numRef>
          </c:val>
          <c:extLst>
            <c:ext xmlns:c16="http://schemas.microsoft.com/office/drawing/2014/chart" uri="{C3380CC4-5D6E-409C-BE32-E72D297353CC}">
              <c16:uniqueId val="{00000005-2A59-4272-9B61-A38BA2A3D783}"/>
            </c:ext>
          </c:extLst>
        </c:ser>
        <c:ser>
          <c:idx val="6"/>
          <c:order val="6"/>
          <c:tx>
            <c:strRef>
              <c:f>Sheet1!$H$1</c:f>
              <c:strCache>
                <c:ptCount val="1"/>
                <c:pt idx="0">
                  <c:v>2016</c:v>
                </c:pt>
              </c:strCache>
            </c:strRef>
          </c:tx>
          <c:spPr>
            <a:solidFill>
              <a:schemeClr val="accent1">
                <a:lumMod val="60000"/>
              </a:schemeClr>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Sheet1!$H$2:$H$19</c:f>
              <c:numCache>
                <c:formatCode>0.00%</c:formatCode>
                <c:ptCount val="18"/>
                <c:pt idx="0">
                  <c:v>7.2468875477360403E-2</c:v>
                </c:pt>
                <c:pt idx="1">
                  <c:v>7.3156105052092066E-2</c:v>
                </c:pt>
                <c:pt idx="2">
                  <c:v>7.2823867524763303E-2</c:v>
                </c:pt>
                <c:pt idx="3">
                  <c:v>7.072521167805039E-2</c:v>
                </c:pt>
                <c:pt idx="4">
                  <c:v>7.1966337953577625E-2</c:v>
                </c:pt>
                <c:pt idx="5">
                  <c:v>7.4287478453192224E-2</c:v>
                </c:pt>
                <c:pt idx="6">
                  <c:v>7.235097547981531E-2</c:v>
                </c:pt>
                <c:pt idx="7">
                  <c:v>6.8658893090938117E-2</c:v>
                </c:pt>
                <c:pt idx="8">
                  <c:v>6.5079075905202802E-2</c:v>
                </c:pt>
                <c:pt idx="9">
                  <c:v>6.3894405244938418E-2</c:v>
                </c:pt>
                <c:pt idx="10">
                  <c:v>6.2404414865003963E-2</c:v>
                </c:pt>
                <c:pt idx="11">
                  <c:v>6.0401658194376436E-2</c:v>
                </c:pt>
                <c:pt idx="12">
                  <c:v>5.1433541942753645E-2</c:v>
                </c:pt>
                <c:pt idx="13">
                  <c:v>4.2637915002607794E-2</c:v>
                </c:pt>
                <c:pt idx="14">
                  <c:v>2.9446143496463861E-2</c:v>
                </c:pt>
                <c:pt idx="15">
                  <c:v>2.034480204213563E-2</c:v>
                </c:pt>
                <c:pt idx="16">
                  <c:v>1.4002356420772853E-2</c:v>
                </c:pt>
                <c:pt idx="17">
                  <c:v>1.3917942175955177E-2</c:v>
                </c:pt>
              </c:numCache>
            </c:numRef>
          </c:val>
          <c:extLst>
            <c:ext xmlns:c16="http://schemas.microsoft.com/office/drawing/2014/chart" uri="{C3380CC4-5D6E-409C-BE32-E72D297353CC}">
              <c16:uniqueId val="{00000006-2A59-4272-9B61-A38BA2A3D783}"/>
            </c:ext>
          </c:extLst>
        </c:ser>
        <c:dLbls>
          <c:showLegendKey val="0"/>
          <c:showVal val="0"/>
          <c:showCatName val="0"/>
          <c:showSerName val="0"/>
          <c:showPercent val="0"/>
          <c:showBubbleSize val="0"/>
        </c:dLbls>
        <c:gapWidth val="219"/>
        <c:overlap val="-27"/>
        <c:axId val="233231576"/>
        <c:axId val="233231184"/>
      </c:barChart>
      <c:catAx>
        <c:axId val="23323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231184"/>
        <c:crosses val="autoZero"/>
        <c:auto val="1"/>
        <c:lblAlgn val="ctr"/>
        <c:lblOffset val="100"/>
        <c:noMultiLvlLbl val="0"/>
      </c:catAx>
      <c:valAx>
        <c:axId val="233231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23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Sheet1!$A$2:$A$19</c:f>
              <c:strCache>
                <c:ptCount val="4"/>
                <c:pt idx="0">
                  <c:v>0-4</c:v>
                </c:pt>
                <c:pt idx="1">
                  <c:v>5-9</c:v>
                </c:pt>
                <c:pt idx="2">
                  <c:v>10-14</c:v>
                </c:pt>
                <c:pt idx="3">
                  <c:v>15-19</c:v>
                </c:pt>
              </c:strCache>
            </c:strRef>
          </c:cat>
          <c:val>
            <c:numRef>
              <c:f>Sheet1!$B$2:$B$19</c:f>
              <c:numCache>
                <c:formatCode>0.00%</c:formatCode>
                <c:ptCount val="4"/>
                <c:pt idx="0">
                  <c:v>7.6449980213362925E-2</c:v>
                </c:pt>
                <c:pt idx="1">
                  <c:v>7.648646368231099E-2</c:v>
                </c:pt>
                <c:pt idx="2">
                  <c:v>7.4814245269528068E-2</c:v>
                </c:pt>
                <c:pt idx="3">
                  <c:v>7.4613328706548132E-2</c:v>
                </c:pt>
              </c:numCache>
            </c:numRef>
          </c:val>
          <c:extLst>
            <c:ext xmlns:c16="http://schemas.microsoft.com/office/drawing/2014/chart" uri="{C3380CC4-5D6E-409C-BE32-E72D297353CC}">
              <c16:uniqueId val="{00000000-FCBF-41EB-A964-C56E65CE85F4}"/>
            </c:ext>
          </c:extLst>
        </c:ser>
        <c:ser>
          <c:idx val="1"/>
          <c:order val="1"/>
          <c:tx>
            <c:strRef>
              <c:f>Sheet1!$C$1</c:f>
              <c:strCache>
                <c:ptCount val="1"/>
                <c:pt idx="0">
                  <c:v>2011</c:v>
                </c:pt>
              </c:strCache>
            </c:strRef>
          </c:tx>
          <c:spPr>
            <a:solidFill>
              <a:schemeClr val="accent2"/>
            </a:solidFill>
            <a:ln>
              <a:noFill/>
            </a:ln>
            <a:effectLst/>
          </c:spPr>
          <c:invertIfNegative val="0"/>
          <c:cat>
            <c:strRef>
              <c:f>Sheet1!$A$2:$A$19</c:f>
              <c:strCache>
                <c:ptCount val="4"/>
                <c:pt idx="0">
                  <c:v>0-4</c:v>
                </c:pt>
                <c:pt idx="1">
                  <c:v>5-9</c:v>
                </c:pt>
                <c:pt idx="2">
                  <c:v>10-14</c:v>
                </c:pt>
                <c:pt idx="3">
                  <c:v>15-19</c:v>
                </c:pt>
              </c:strCache>
            </c:strRef>
          </c:cat>
          <c:val>
            <c:numRef>
              <c:f>Sheet1!$C$2:$C$19</c:f>
              <c:numCache>
                <c:formatCode>0.00%</c:formatCode>
                <c:ptCount val="4"/>
                <c:pt idx="0">
                  <c:v>7.5582570318183981E-2</c:v>
                </c:pt>
                <c:pt idx="1">
                  <c:v>7.5913455106681876E-2</c:v>
                </c:pt>
                <c:pt idx="2">
                  <c:v>7.4790100079976177E-2</c:v>
                </c:pt>
                <c:pt idx="3">
                  <c:v>7.3332195031433081E-2</c:v>
                </c:pt>
              </c:numCache>
            </c:numRef>
          </c:val>
          <c:extLst>
            <c:ext xmlns:c16="http://schemas.microsoft.com/office/drawing/2014/chart" uri="{C3380CC4-5D6E-409C-BE32-E72D297353CC}">
              <c16:uniqueId val="{00000001-FCBF-41EB-A964-C56E65CE85F4}"/>
            </c:ext>
          </c:extLst>
        </c:ser>
        <c:ser>
          <c:idx val="2"/>
          <c:order val="2"/>
          <c:tx>
            <c:strRef>
              <c:f>Sheet1!$D$1</c:f>
              <c:strCache>
                <c:ptCount val="1"/>
                <c:pt idx="0">
                  <c:v>2012</c:v>
                </c:pt>
              </c:strCache>
            </c:strRef>
          </c:tx>
          <c:spPr>
            <a:solidFill>
              <a:schemeClr val="accent3"/>
            </a:solidFill>
            <a:ln>
              <a:noFill/>
            </a:ln>
            <a:effectLst/>
          </c:spPr>
          <c:invertIfNegative val="0"/>
          <c:cat>
            <c:strRef>
              <c:f>Sheet1!$A$2:$A$19</c:f>
              <c:strCache>
                <c:ptCount val="4"/>
                <c:pt idx="0">
                  <c:v>0-4</c:v>
                </c:pt>
                <c:pt idx="1">
                  <c:v>5-9</c:v>
                </c:pt>
                <c:pt idx="2">
                  <c:v>10-14</c:v>
                </c:pt>
                <c:pt idx="3">
                  <c:v>15-19</c:v>
                </c:pt>
              </c:strCache>
            </c:strRef>
          </c:cat>
          <c:val>
            <c:numRef>
              <c:f>Sheet1!$D$2:$D$19</c:f>
              <c:numCache>
                <c:formatCode>0.00%</c:formatCode>
                <c:ptCount val="4"/>
                <c:pt idx="0">
                  <c:v>7.4412767428841786E-2</c:v>
                </c:pt>
                <c:pt idx="1">
                  <c:v>7.5630219869049359E-2</c:v>
                </c:pt>
                <c:pt idx="2">
                  <c:v>7.4408816778221407E-2</c:v>
                </c:pt>
                <c:pt idx="3">
                  <c:v>7.2132436548427784E-2</c:v>
                </c:pt>
              </c:numCache>
            </c:numRef>
          </c:val>
          <c:extLst>
            <c:ext xmlns:c16="http://schemas.microsoft.com/office/drawing/2014/chart" uri="{C3380CC4-5D6E-409C-BE32-E72D297353CC}">
              <c16:uniqueId val="{00000002-FCBF-41EB-A964-C56E65CE85F4}"/>
            </c:ext>
          </c:extLst>
        </c:ser>
        <c:ser>
          <c:idx val="3"/>
          <c:order val="3"/>
          <c:tx>
            <c:strRef>
              <c:f>Sheet1!$E$1</c:f>
              <c:strCache>
                <c:ptCount val="1"/>
                <c:pt idx="0">
                  <c:v>2013</c:v>
                </c:pt>
              </c:strCache>
            </c:strRef>
          </c:tx>
          <c:spPr>
            <a:solidFill>
              <a:schemeClr val="accent4"/>
            </a:solidFill>
            <a:ln>
              <a:noFill/>
            </a:ln>
            <a:effectLst/>
          </c:spPr>
          <c:invertIfNegative val="0"/>
          <c:cat>
            <c:strRef>
              <c:f>Sheet1!$A$2:$A$19</c:f>
              <c:strCache>
                <c:ptCount val="4"/>
                <c:pt idx="0">
                  <c:v>0-4</c:v>
                </c:pt>
                <c:pt idx="1">
                  <c:v>5-9</c:v>
                </c:pt>
                <c:pt idx="2">
                  <c:v>10-14</c:v>
                </c:pt>
                <c:pt idx="3">
                  <c:v>15-19</c:v>
                </c:pt>
              </c:strCache>
            </c:strRef>
          </c:cat>
          <c:val>
            <c:numRef>
              <c:f>Sheet1!$E$2:$E$19</c:f>
              <c:numCache>
                <c:formatCode>0.00%</c:formatCode>
                <c:ptCount val="4"/>
                <c:pt idx="0">
                  <c:v>7.3415950463718002E-2</c:v>
                </c:pt>
                <c:pt idx="1">
                  <c:v>7.5383349969450605E-2</c:v>
                </c:pt>
                <c:pt idx="2">
                  <c:v>7.4193595299454837E-2</c:v>
                </c:pt>
                <c:pt idx="3">
                  <c:v>7.1389435294317627E-2</c:v>
                </c:pt>
              </c:numCache>
            </c:numRef>
          </c:val>
          <c:extLst>
            <c:ext xmlns:c16="http://schemas.microsoft.com/office/drawing/2014/chart" uri="{C3380CC4-5D6E-409C-BE32-E72D297353CC}">
              <c16:uniqueId val="{00000003-FCBF-41EB-A964-C56E65CE85F4}"/>
            </c:ext>
          </c:extLst>
        </c:ser>
        <c:ser>
          <c:idx val="4"/>
          <c:order val="4"/>
          <c:tx>
            <c:strRef>
              <c:f>Sheet1!$F$1</c:f>
              <c:strCache>
                <c:ptCount val="1"/>
                <c:pt idx="0">
                  <c:v>2014</c:v>
                </c:pt>
              </c:strCache>
            </c:strRef>
          </c:tx>
          <c:spPr>
            <a:solidFill>
              <a:schemeClr val="accent5"/>
            </a:solidFill>
            <a:ln>
              <a:noFill/>
            </a:ln>
            <a:effectLst/>
          </c:spPr>
          <c:invertIfNegative val="0"/>
          <c:cat>
            <c:strRef>
              <c:f>Sheet1!$A$2:$A$19</c:f>
              <c:strCache>
                <c:ptCount val="4"/>
                <c:pt idx="0">
                  <c:v>0-4</c:v>
                </c:pt>
                <c:pt idx="1">
                  <c:v>5-9</c:v>
                </c:pt>
                <c:pt idx="2">
                  <c:v>10-14</c:v>
                </c:pt>
                <c:pt idx="3">
                  <c:v>15-19</c:v>
                </c:pt>
              </c:strCache>
            </c:strRef>
          </c:cat>
          <c:val>
            <c:numRef>
              <c:f>Sheet1!$F$2:$F$19</c:f>
              <c:numCache>
                <c:formatCode>0.00%</c:formatCode>
                <c:ptCount val="4"/>
                <c:pt idx="0">
                  <c:v>7.303752779159102E-2</c:v>
                </c:pt>
                <c:pt idx="1">
                  <c:v>7.4586475117175879E-2</c:v>
                </c:pt>
                <c:pt idx="2">
                  <c:v>7.3927088804791707E-2</c:v>
                </c:pt>
                <c:pt idx="3">
                  <c:v>7.0833165242462248E-2</c:v>
                </c:pt>
              </c:numCache>
            </c:numRef>
          </c:val>
          <c:extLst>
            <c:ext xmlns:c16="http://schemas.microsoft.com/office/drawing/2014/chart" uri="{C3380CC4-5D6E-409C-BE32-E72D297353CC}">
              <c16:uniqueId val="{00000004-FCBF-41EB-A964-C56E65CE85F4}"/>
            </c:ext>
          </c:extLst>
        </c:ser>
        <c:ser>
          <c:idx val="5"/>
          <c:order val="5"/>
          <c:tx>
            <c:strRef>
              <c:f>Sheet1!$G$1</c:f>
              <c:strCache>
                <c:ptCount val="1"/>
                <c:pt idx="0">
                  <c:v>2015</c:v>
                </c:pt>
              </c:strCache>
            </c:strRef>
          </c:tx>
          <c:spPr>
            <a:solidFill>
              <a:schemeClr val="accent6"/>
            </a:solidFill>
            <a:ln>
              <a:noFill/>
            </a:ln>
            <a:effectLst/>
          </c:spPr>
          <c:invertIfNegative val="0"/>
          <c:cat>
            <c:strRef>
              <c:f>Sheet1!$A$2:$A$19</c:f>
              <c:strCache>
                <c:ptCount val="4"/>
                <c:pt idx="0">
                  <c:v>0-4</c:v>
                </c:pt>
                <c:pt idx="1">
                  <c:v>5-9</c:v>
                </c:pt>
                <c:pt idx="2">
                  <c:v>10-14</c:v>
                </c:pt>
                <c:pt idx="3">
                  <c:v>15-19</c:v>
                </c:pt>
              </c:strCache>
            </c:strRef>
          </c:cat>
          <c:val>
            <c:numRef>
              <c:f>Sheet1!$G$2:$G$19</c:f>
              <c:numCache>
                <c:formatCode>0.00%</c:formatCode>
                <c:ptCount val="4"/>
                <c:pt idx="0">
                  <c:v>7.2848023993316136E-2</c:v>
                </c:pt>
                <c:pt idx="1">
                  <c:v>7.3854271286618103E-2</c:v>
                </c:pt>
                <c:pt idx="2">
                  <c:v>7.32974283766549E-2</c:v>
                </c:pt>
                <c:pt idx="3">
                  <c:v>7.0750037942533622E-2</c:v>
                </c:pt>
              </c:numCache>
            </c:numRef>
          </c:val>
          <c:extLst>
            <c:ext xmlns:c16="http://schemas.microsoft.com/office/drawing/2014/chart" uri="{C3380CC4-5D6E-409C-BE32-E72D297353CC}">
              <c16:uniqueId val="{00000005-FCBF-41EB-A964-C56E65CE85F4}"/>
            </c:ext>
          </c:extLst>
        </c:ser>
        <c:ser>
          <c:idx val="6"/>
          <c:order val="6"/>
          <c:tx>
            <c:strRef>
              <c:f>Sheet1!$H$1</c:f>
              <c:strCache>
                <c:ptCount val="1"/>
                <c:pt idx="0">
                  <c:v>2016</c:v>
                </c:pt>
              </c:strCache>
            </c:strRef>
          </c:tx>
          <c:spPr>
            <a:solidFill>
              <a:schemeClr val="accent1">
                <a:lumMod val="60000"/>
              </a:schemeClr>
            </a:solidFill>
            <a:ln>
              <a:noFill/>
            </a:ln>
            <a:effectLst/>
          </c:spPr>
          <c:invertIfNegative val="0"/>
          <c:cat>
            <c:strRef>
              <c:f>Sheet1!$A$2:$A$19</c:f>
              <c:strCache>
                <c:ptCount val="4"/>
                <c:pt idx="0">
                  <c:v>0-4</c:v>
                </c:pt>
                <c:pt idx="1">
                  <c:v>5-9</c:v>
                </c:pt>
                <c:pt idx="2">
                  <c:v>10-14</c:v>
                </c:pt>
                <c:pt idx="3">
                  <c:v>15-19</c:v>
                </c:pt>
              </c:strCache>
            </c:strRef>
          </c:cat>
          <c:val>
            <c:numRef>
              <c:f>Sheet1!$H$2:$H$19</c:f>
              <c:numCache>
                <c:formatCode>0.00%</c:formatCode>
                <c:ptCount val="4"/>
                <c:pt idx="0">
                  <c:v>7.2468875477360403E-2</c:v>
                </c:pt>
                <c:pt idx="1">
                  <c:v>7.3156105052092066E-2</c:v>
                </c:pt>
                <c:pt idx="2">
                  <c:v>7.2823867524763303E-2</c:v>
                </c:pt>
                <c:pt idx="3">
                  <c:v>7.072521167805039E-2</c:v>
                </c:pt>
              </c:numCache>
            </c:numRef>
          </c:val>
          <c:extLst>
            <c:ext xmlns:c16="http://schemas.microsoft.com/office/drawing/2014/chart" uri="{C3380CC4-5D6E-409C-BE32-E72D297353CC}">
              <c16:uniqueId val="{00000006-FCBF-41EB-A964-C56E65CE85F4}"/>
            </c:ext>
          </c:extLst>
        </c:ser>
        <c:dLbls>
          <c:showLegendKey val="0"/>
          <c:showVal val="0"/>
          <c:showCatName val="0"/>
          <c:showSerName val="0"/>
          <c:showPercent val="0"/>
          <c:showBubbleSize val="0"/>
        </c:dLbls>
        <c:gapWidth val="219"/>
        <c:overlap val="-27"/>
        <c:axId val="233233144"/>
        <c:axId val="233235888"/>
      </c:barChart>
      <c:catAx>
        <c:axId val="23323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235888"/>
        <c:crosses val="autoZero"/>
        <c:auto val="1"/>
        <c:lblAlgn val="ctr"/>
        <c:lblOffset val="100"/>
        <c:noMultiLvlLbl val="0"/>
      </c:catAx>
      <c:valAx>
        <c:axId val="233235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233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Sheet!$B$2:$B$42</c:f>
              <c:numCache>
                <c:formatCode>General</c:formatCode>
                <c:ptCount val="4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pt idx="11">
                  <c:v>27.430845999999999</c:v>
                </c:pt>
                <c:pt idx="12">
                  <c:v>27.619758000000001</c:v>
                </c:pt>
                <c:pt idx="13">
                  <c:v>27.805264000000001</c:v>
                </c:pt>
                <c:pt idx="14">
                  <c:v>27.987306</c:v>
                </c:pt>
                <c:pt idx="15">
                  <c:v>28.165689</c:v>
                </c:pt>
                <c:pt idx="16">
                  <c:v>28.340191999999998</c:v>
                </c:pt>
                <c:pt idx="17">
                  <c:v>28.510652</c:v>
                </c:pt>
                <c:pt idx="18">
                  <c:v>28.676462999999998</c:v>
                </c:pt>
                <c:pt idx="19">
                  <c:v>28.837655000000002</c:v>
                </c:pt>
                <c:pt idx="20">
                  <c:v>28.994209999999999</c:v>
                </c:pt>
                <c:pt idx="21">
                  <c:v>29.146457000000002</c:v>
                </c:pt>
                <c:pt idx="22">
                  <c:v>29.293369999999999</c:v>
                </c:pt>
                <c:pt idx="23">
                  <c:v>29.435223000000001</c:v>
                </c:pt>
                <c:pt idx="24">
                  <c:v>29.572471</c:v>
                </c:pt>
                <c:pt idx="25">
                  <c:v>29.705207000000001</c:v>
                </c:pt>
                <c:pt idx="26">
                  <c:v>29.833584999999999</c:v>
                </c:pt>
                <c:pt idx="27">
                  <c:v>29.957694</c:v>
                </c:pt>
                <c:pt idx="28">
                  <c:v>30.0776</c:v>
                </c:pt>
                <c:pt idx="29">
                  <c:v>30.193458</c:v>
                </c:pt>
                <c:pt idx="30">
                  <c:v>30.305304</c:v>
                </c:pt>
                <c:pt idx="31">
                  <c:v>30.413550000000001</c:v>
                </c:pt>
                <c:pt idx="32">
                  <c:v>30.517688</c:v>
                </c:pt>
                <c:pt idx="33">
                  <c:v>30.617889999999999</c:v>
                </c:pt>
                <c:pt idx="34">
                  <c:v>30.714751</c:v>
                </c:pt>
                <c:pt idx="35">
                  <c:v>30.808219000000001</c:v>
                </c:pt>
                <c:pt idx="36">
                  <c:v>30.89922</c:v>
                </c:pt>
                <c:pt idx="37">
                  <c:v>30.988289999999999</c:v>
                </c:pt>
                <c:pt idx="38">
                  <c:v>31.075662000000001</c:v>
                </c:pt>
                <c:pt idx="39">
                  <c:v>31.161595999999999</c:v>
                </c:pt>
                <c:pt idx="40">
                  <c:v>31.246355000000001</c:v>
                </c:pt>
              </c:numCache>
            </c:numRef>
          </c:val>
          <c:smooth val="0"/>
          <c:extLst>
            <c:ext xmlns:c16="http://schemas.microsoft.com/office/drawing/2014/chart" uri="{C3380CC4-5D6E-409C-BE32-E72D297353CC}">
              <c16:uniqueId val="{00000000-C726-4248-A876-185AC8FAB238}"/>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Sheet!$C$2:$C$42</c:f>
              <c:numCache>
                <c:formatCode>General</c:formatCode>
                <c:ptCount val="4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pt idx="11">
                  <c:v>29.193542999999998</c:v>
                </c:pt>
                <c:pt idx="12">
                  <c:v>29.576077999999999</c:v>
                </c:pt>
                <c:pt idx="13">
                  <c:v>29.960483</c:v>
                </c:pt>
                <c:pt idx="14">
                  <c:v>30.346675000000001</c:v>
                </c:pt>
                <c:pt idx="15">
                  <c:v>30.734321000000001</c:v>
                </c:pt>
                <c:pt idx="16">
                  <c:v>31.12311</c:v>
                </c:pt>
                <c:pt idx="17">
                  <c:v>31.512597</c:v>
                </c:pt>
                <c:pt idx="18">
                  <c:v>31.902068</c:v>
                </c:pt>
                <c:pt idx="19">
                  <c:v>32.291314</c:v>
                </c:pt>
                <c:pt idx="20">
                  <c:v>32.680216999999999</c:v>
                </c:pt>
                <c:pt idx="21">
                  <c:v>33.069124000000002</c:v>
                </c:pt>
                <c:pt idx="22">
                  <c:v>33.456995999999997</c:v>
                </c:pt>
                <c:pt idx="23">
                  <c:v>33.844034000000001</c:v>
                </c:pt>
                <c:pt idx="24">
                  <c:v>34.230595999999998</c:v>
                </c:pt>
                <c:pt idx="25">
                  <c:v>34.616889999999998</c:v>
                </c:pt>
                <c:pt idx="26">
                  <c:v>35.003182000000002</c:v>
                </c:pt>
                <c:pt idx="27">
                  <c:v>35.389580000000002</c:v>
                </c:pt>
                <c:pt idx="28">
                  <c:v>35.776102000000002</c:v>
                </c:pt>
                <c:pt idx="29">
                  <c:v>36.163116000000002</c:v>
                </c:pt>
                <c:pt idx="30">
                  <c:v>36.550595000000001</c:v>
                </c:pt>
                <c:pt idx="31">
                  <c:v>36.938879</c:v>
                </c:pt>
                <c:pt idx="32">
                  <c:v>37.327562</c:v>
                </c:pt>
                <c:pt idx="33">
                  <c:v>37.716926000000001</c:v>
                </c:pt>
                <c:pt idx="34">
                  <c:v>38.107567000000003</c:v>
                </c:pt>
                <c:pt idx="35">
                  <c:v>38.499538000000001</c:v>
                </c:pt>
                <c:pt idx="36">
                  <c:v>38.893625</c:v>
                </c:pt>
                <c:pt idx="37">
                  <c:v>39.290774999999996</c:v>
                </c:pt>
                <c:pt idx="38">
                  <c:v>39.691096999999999</c:v>
                </c:pt>
                <c:pt idx="39">
                  <c:v>40.095109000000001</c:v>
                </c:pt>
                <c:pt idx="40">
                  <c:v>40.502749000000001</c:v>
                </c:pt>
              </c:numCache>
            </c:numRef>
          </c:val>
          <c:smooth val="0"/>
          <c:extLst>
            <c:ext xmlns:c16="http://schemas.microsoft.com/office/drawing/2014/chart" uri="{C3380CC4-5D6E-409C-BE32-E72D297353CC}">
              <c16:uniqueId val="{00000001-C726-4248-A876-185AC8FAB238}"/>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Sheet!$D$2:$D$42</c:f>
              <c:numCache>
                <c:formatCode>General</c:formatCode>
                <c:ptCount val="4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pt idx="11">
                  <c:v>31.148299000000002</c:v>
                </c:pt>
                <c:pt idx="12">
                  <c:v>31.767295000000001</c:v>
                </c:pt>
                <c:pt idx="13">
                  <c:v>32.398820000000001</c:v>
                </c:pt>
                <c:pt idx="14">
                  <c:v>33.042844000000002</c:v>
                </c:pt>
                <c:pt idx="15">
                  <c:v>33.699306999999997</c:v>
                </c:pt>
                <c:pt idx="16">
                  <c:v>34.367812000000001</c:v>
                </c:pt>
                <c:pt idx="17">
                  <c:v>35.048138999999999</c:v>
                </c:pt>
                <c:pt idx="18">
                  <c:v>35.739576</c:v>
                </c:pt>
                <c:pt idx="19">
                  <c:v>36.441844000000003</c:v>
                </c:pt>
                <c:pt idx="20">
                  <c:v>37.155084000000002</c:v>
                </c:pt>
                <c:pt idx="21">
                  <c:v>37.879807999999997</c:v>
                </c:pt>
                <c:pt idx="22">
                  <c:v>38.615544999999997</c:v>
                </c:pt>
                <c:pt idx="23">
                  <c:v>39.362271</c:v>
                </c:pt>
                <c:pt idx="24">
                  <c:v>40.120967999999998</c:v>
                </c:pt>
                <c:pt idx="25">
                  <c:v>40.892254999999999</c:v>
                </c:pt>
                <c:pt idx="26">
                  <c:v>41.676431999999998</c:v>
                </c:pt>
                <c:pt idx="27">
                  <c:v>42.474367999999998</c:v>
                </c:pt>
                <c:pt idx="28">
                  <c:v>43.286563999999998</c:v>
                </c:pt>
                <c:pt idx="29">
                  <c:v>44.113563999999997</c:v>
                </c:pt>
                <c:pt idx="30">
                  <c:v>44.955896000000003</c:v>
                </c:pt>
                <c:pt idx="31">
                  <c:v>45.814205999999999</c:v>
                </c:pt>
                <c:pt idx="32">
                  <c:v>46.688597999999999</c:v>
                </c:pt>
                <c:pt idx="33">
                  <c:v>47.579642999999997</c:v>
                </c:pt>
                <c:pt idx="34">
                  <c:v>48.488715999999997</c:v>
                </c:pt>
                <c:pt idx="35">
                  <c:v>49.416164999999999</c:v>
                </c:pt>
                <c:pt idx="36">
                  <c:v>50.363232000000004</c:v>
                </c:pt>
                <c:pt idx="37">
                  <c:v>51.331195999999998</c:v>
                </c:pt>
                <c:pt idx="38">
                  <c:v>52.321083999999999</c:v>
                </c:pt>
                <c:pt idx="39">
                  <c:v>53.333517000000001</c:v>
                </c:pt>
                <c:pt idx="40">
                  <c:v>54.369297000000003</c:v>
                </c:pt>
              </c:numCache>
            </c:numRef>
          </c:val>
          <c:smooth val="0"/>
          <c:extLst>
            <c:ext xmlns:c16="http://schemas.microsoft.com/office/drawing/2014/chart" uri="{C3380CC4-5D6E-409C-BE32-E72D297353CC}">
              <c16:uniqueId val="{00000002-C726-4248-A876-185AC8FAB238}"/>
            </c:ext>
          </c:extLst>
        </c:ser>
        <c:ser>
          <c:idx val="0"/>
          <c:order val="3"/>
          <c:tx>
            <c:strRef>
              <c:f>Sheet!$E$1</c:f>
              <c:strCache>
                <c:ptCount val="1"/>
                <c:pt idx="0">
                  <c:v>2010 -2015</c:v>
                </c:pt>
              </c:strCache>
            </c:strRef>
          </c:tx>
          <c:spPr>
            <a:ln w="44450">
              <a:solidFill>
                <a:schemeClr val="accent2"/>
              </a:solidFill>
            </a:ln>
          </c:spPr>
          <c:marker>
            <c:symbol val="none"/>
          </c:marker>
          <c:val>
            <c:numRef>
              <c:f>Sheet!$E$2:$E$42</c:f>
              <c:numCache>
                <c:formatCode>General</c:formatCode>
                <c:ptCount val="4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pt idx="11">
                  <c:v>30.097591999999999</c:v>
                </c:pt>
                <c:pt idx="12">
                  <c:v>30.592002000000001</c:v>
                </c:pt>
                <c:pt idx="13">
                  <c:v>31.094014000000001</c:v>
                </c:pt>
                <c:pt idx="14">
                  <c:v>31.603586</c:v>
                </c:pt>
                <c:pt idx="15">
                  <c:v>32.120618999999998</c:v>
                </c:pt>
                <c:pt idx="16">
                  <c:v>32.644846000000001</c:v>
                </c:pt>
                <c:pt idx="17">
                  <c:v>33.176082999999998</c:v>
                </c:pt>
                <c:pt idx="18">
                  <c:v>33.714047000000001</c:v>
                </c:pt>
                <c:pt idx="19">
                  <c:v>34.258343000000004</c:v>
                </c:pt>
                <c:pt idx="20">
                  <c:v>34.808596000000001</c:v>
                </c:pt>
                <c:pt idx="21">
                  <c:v>35.364516000000002</c:v>
                </c:pt>
                <c:pt idx="22">
                  <c:v>35.926034000000001</c:v>
                </c:pt>
                <c:pt idx="23">
                  <c:v>36.493169000000002</c:v>
                </c:pt>
                <c:pt idx="24">
                  <c:v>37.065918000000003</c:v>
                </c:pt>
                <c:pt idx="25">
                  <c:v>37.644506999999997</c:v>
                </c:pt>
                <c:pt idx="26">
                  <c:v>38.229151000000002</c:v>
                </c:pt>
                <c:pt idx="27">
                  <c:v>38.820807000000002</c:v>
                </c:pt>
                <c:pt idx="28">
                  <c:v>39.419739</c:v>
                </c:pt>
                <c:pt idx="29">
                  <c:v>40.026367999999998</c:v>
                </c:pt>
                <c:pt idx="30">
                  <c:v>40.641319000000003</c:v>
                </c:pt>
                <c:pt idx="31">
                  <c:v>41.265099999999997</c:v>
                </c:pt>
                <c:pt idx="32">
                  <c:v>41.898122000000001</c:v>
                </c:pt>
                <c:pt idx="33">
                  <c:v>42.541187999999998</c:v>
                </c:pt>
                <c:pt idx="34">
                  <c:v>43.195070000000001</c:v>
                </c:pt>
                <c:pt idx="35">
                  <c:v>43.860542000000002</c:v>
                </c:pt>
                <c:pt idx="36">
                  <c:v>44.538311999999998</c:v>
                </c:pt>
                <c:pt idx="37">
                  <c:v>45.229095999999998</c:v>
                </c:pt>
                <c:pt idx="38">
                  <c:v>45.933566999999996</c:v>
                </c:pt>
                <c:pt idx="39">
                  <c:v>46.652445999999998</c:v>
                </c:pt>
                <c:pt idx="40">
                  <c:v>47.386428000000002</c:v>
                </c:pt>
              </c:numCache>
            </c:numRef>
          </c:val>
          <c:smooth val="0"/>
          <c:extLst>
            <c:ext xmlns:c16="http://schemas.microsoft.com/office/drawing/2014/chart" uri="{C3380CC4-5D6E-409C-BE32-E72D297353CC}">
              <c16:uniqueId val="{00000003-C726-4248-A876-185AC8FAB238}"/>
            </c:ext>
          </c:extLst>
        </c:ser>
        <c:dLbls>
          <c:showLegendKey val="0"/>
          <c:showVal val="0"/>
          <c:showCatName val="0"/>
          <c:showSerName val="0"/>
          <c:showPercent val="0"/>
          <c:showBubbleSize val="0"/>
        </c:dLbls>
        <c:smooth val="0"/>
        <c:axId val="233233536"/>
        <c:axId val="233234712"/>
      </c:lineChart>
      <c:catAx>
        <c:axId val="233233536"/>
        <c:scaling>
          <c:orientation val="minMax"/>
        </c:scaling>
        <c:delete val="0"/>
        <c:axPos val="b"/>
        <c:numFmt formatCode="General" sourceLinked="1"/>
        <c:majorTickMark val="out"/>
        <c:minorTickMark val="none"/>
        <c:tickLblPos val="nextTo"/>
        <c:txPr>
          <a:bodyPr rot="2700000"/>
          <a:lstStyle/>
          <a:p>
            <a:pPr>
              <a:defRPr sz="1400"/>
            </a:pPr>
            <a:endParaRPr lang="en-US"/>
          </a:p>
        </c:txPr>
        <c:crossAx val="233234712"/>
        <c:crosses val="autoZero"/>
        <c:auto val="1"/>
        <c:lblAlgn val="ctr"/>
        <c:lblOffset val="0"/>
        <c:tickLblSkip val="5"/>
        <c:noMultiLvlLbl val="0"/>
      </c:catAx>
      <c:valAx>
        <c:axId val="233234712"/>
        <c:scaling>
          <c:orientation val="minMax"/>
          <c:min val="20"/>
        </c:scaling>
        <c:delete val="0"/>
        <c:axPos val="l"/>
        <c:majorGridlines/>
        <c:title>
          <c:tx>
            <c:rich>
              <a:bodyPr/>
              <a:lstStyle/>
              <a:p>
                <a:pPr>
                  <a:defRPr/>
                </a:pPr>
                <a:r>
                  <a:rPr lang="en-US" dirty="0" smtClean="0"/>
                  <a:t>Millions</a:t>
                </a:r>
                <a:endParaRPr lang="en-US" dirty="0"/>
              </a:p>
            </c:rich>
          </c:tx>
          <c:overlay val="0"/>
        </c:title>
        <c:numFmt formatCode="0" sourceLinked="0"/>
        <c:majorTickMark val="out"/>
        <c:minorTickMark val="none"/>
        <c:tickLblPos val="nextTo"/>
        <c:crossAx val="233233536"/>
        <c:crosses val="autoZero"/>
        <c:crossBetween val="midCat"/>
      </c:valAx>
    </c:plotArea>
    <c:legend>
      <c:legendPos val="l"/>
      <c:layout>
        <c:manualLayout>
          <c:xMode val="edge"/>
          <c:yMode val="edge"/>
          <c:x val="0.13875692621755614"/>
          <c:y val="0.1117884020045586"/>
          <c:w val="0.24976876154369596"/>
          <c:h val="0.27068733761651703"/>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Sheet!$B$2:$B$42</c:f>
              <c:numCache>
                <c:formatCode>General</c:formatCode>
                <c:ptCount val="1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numCache>
            </c:numRef>
          </c:val>
          <c:smooth val="0"/>
          <c:extLst>
            <c:ext xmlns:c16="http://schemas.microsoft.com/office/drawing/2014/chart" uri="{C3380CC4-5D6E-409C-BE32-E72D297353CC}">
              <c16:uniqueId val="{00000000-C0DE-4F77-8603-396D4E306D6A}"/>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Sheet!$C$2:$C$42</c:f>
              <c:numCache>
                <c:formatCode>General</c:formatCode>
                <c:ptCount val="1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numCache>
            </c:numRef>
          </c:val>
          <c:smooth val="0"/>
          <c:extLst>
            <c:ext xmlns:c16="http://schemas.microsoft.com/office/drawing/2014/chart" uri="{C3380CC4-5D6E-409C-BE32-E72D297353CC}">
              <c16:uniqueId val="{00000001-C0DE-4F77-8603-396D4E306D6A}"/>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Sheet!$D$2:$D$42</c:f>
              <c:numCache>
                <c:formatCode>General</c:formatCode>
                <c:ptCount val="1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numCache>
            </c:numRef>
          </c:val>
          <c:smooth val="0"/>
          <c:extLst>
            <c:ext xmlns:c16="http://schemas.microsoft.com/office/drawing/2014/chart" uri="{C3380CC4-5D6E-409C-BE32-E72D297353CC}">
              <c16:uniqueId val="{00000002-C0DE-4F77-8603-396D4E306D6A}"/>
            </c:ext>
          </c:extLst>
        </c:ser>
        <c:ser>
          <c:idx val="0"/>
          <c:order val="3"/>
          <c:tx>
            <c:strRef>
              <c:f>Sheet!$E$1</c:f>
              <c:strCache>
                <c:ptCount val="1"/>
                <c:pt idx="0">
                  <c:v>2010 -2015</c:v>
                </c:pt>
              </c:strCache>
            </c:strRef>
          </c:tx>
          <c:spPr>
            <a:ln w="44450">
              <a:solidFill>
                <a:schemeClr val="accent2"/>
              </a:solidFill>
            </a:ln>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extLst>
                <c:ext xmlns:c15="http://schemas.microsoft.com/office/drawing/2012/chart" uri="{02D57815-91ED-43cb-92C2-25804820EDAC}">
                  <c15:autoCat val="1"/>
                </c:ext>
              </c:extLst>
            </c:strLit>
          </c:cat>
          <c:val>
            <c:numRef>
              <c:f>Sheet!$E$2:$E$42</c:f>
              <c:numCache>
                <c:formatCode>General</c:formatCode>
                <c:ptCount val="1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numCache>
            </c:numRef>
          </c:val>
          <c:smooth val="0"/>
          <c:extLst>
            <c:ext xmlns:c16="http://schemas.microsoft.com/office/drawing/2014/chart" uri="{C3380CC4-5D6E-409C-BE32-E72D297353CC}">
              <c16:uniqueId val="{00000003-C0DE-4F77-8603-396D4E306D6A}"/>
            </c:ext>
          </c:extLst>
        </c:ser>
        <c:ser>
          <c:idx val="4"/>
          <c:order val="4"/>
          <c:tx>
            <c:strRef>
              <c:f>Sheet!$F$1</c:f>
              <c:strCache>
                <c:ptCount val="1"/>
                <c:pt idx="0">
                  <c:v>Estimates</c:v>
                </c:pt>
              </c:strCache>
            </c:strRef>
          </c:tx>
          <c:spPr>
            <a:ln w="44450"/>
          </c:spPr>
          <c:marker>
            <c:symbol val="square"/>
            <c:size val="5"/>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Sheet!$F$2:$F$8</c:f>
              <c:numCache>
                <c:formatCode>General</c:formatCode>
                <c:ptCount val="7"/>
                <c:pt idx="0">
                  <c:v>25.145561000000001</c:v>
                </c:pt>
                <c:pt idx="1">
                  <c:v>25.657477</c:v>
                </c:pt>
                <c:pt idx="2">
                  <c:v>26.094422000000002</c:v>
                </c:pt>
                <c:pt idx="3">
                  <c:v>26.505637</c:v>
                </c:pt>
                <c:pt idx="4">
                  <c:v>26.956958</c:v>
                </c:pt>
                <c:pt idx="5">
                  <c:v>27.469114000000001</c:v>
                </c:pt>
                <c:pt idx="6">
                  <c:v>27.862596</c:v>
                </c:pt>
              </c:numCache>
            </c:numRef>
          </c:val>
          <c:smooth val="0"/>
          <c:extLst>
            <c:ext xmlns:c16="http://schemas.microsoft.com/office/drawing/2014/chart" uri="{C3380CC4-5D6E-409C-BE32-E72D297353CC}">
              <c16:uniqueId val="{00000004-C0DE-4F77-8603-396D4E306D6A}"/>
            </c:ext>
          </c:extLst>
        </c:ser>
        <c:dLbls>
          <c:showLegendKey val="0"/>
          <c:showVal val="0"/>
          <c:showCatName val="0"/>
          <c:showSerName val="0"/>
          <c:showPercent val="0"/>
          <c:showBubbleSize val="0"/>
        </c:dLbls>
        <c:smooth val="0"/>
        <c:axId val="233235496"/>
        <c:axId val="224604472"/>
      </c:lineChart>
      <c:catAx>
        <c:axId val="233235496"/>
        <c:scaling>
          <c:orientation val="minMax"/>
        </c:scaling>
        <c:delete val="0"/>
        <c:axPos val="b"/>
        <c:numFmt formatCode="General" sourceLinked="1"/>
        <c:majorTickMark val="out"/>
        <c:minorTickMark val="none"/>
        <c:tickLblPos val="nextTo"/>
        <c:txPr>
          <a:bodyPr rot="2700000"/>
          <a:lstStyle/>
          <a:p>
            <a:pPr>
              <a:defRPr/>
            </a:pPr>
            <a:endParaRPr lang="en-US"/>
          </a:p>
        </c:txPr>
        <c:crossAx val="224604472"/>
        <c:crosses val="autoZero"/>
        <c:auto val="1"/>
        <c:lblAlgn val="ctr"/>
        <c:lblOffset val="0"/>
        <c:noMultiLvlLbl val="0"/>
      </c:catAx>
      <c:valAx>
        <c:axId val="224604472"/>
        <c:scaling>
          <c:orientation val="minMax"/>
          <c:min val="24"/>
        </c:scaling>
        <c:delete val="0"/>
        <c:axPos val="l"/>
        <c:majorGridlines/>
        <c:title>
          <c:tx>
            <c:rich>
              <a:bodyPr/>
              <a:lstStyle/>
              <a:p>
                <a:pPr>
                  <a:defRPr/>
                </a:pPr>
                <a:r>
                  <a:rPr lang="en-US" dirty="0" smtClean="0"/>
                  <a:t>Millions</a:t>
                </a:r>
                <a:endParaRPr lang="en-US" dirty="0"/>
              </a:p>
            </c:rich>
          </c:tx>
          <c:overlay val="0"/>
        </c:title>
        <c:numFmt formatCode="0" sourceLinked="0"/>
        <c:majorTickMark val="out"/>
        <c:minorTickMark val="none"/>
        <c:tickLblPos val="nextTo"/>
        <c:crossAx val="233235496"/>
        <c:crosses val="autoZero"/>
        <c:crossBetween val="midCat"/>
      </c:valAx>
    </c:plotArea>
    <c:legend>
      <c:legendPos val="l"/>
      <c:layout>
        <c:manualLayout>
          <c:xMode val="edge"/>
          <c:yMode val="edge"/>
          <c:x val="0.13875692621755614"/>
          <c:y val="0.1117884020045586"/>
          <c:w val="0.24976876154369596"/>
          <c:h val="0.3383591720206462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Pop .5</c:v>
                </c:pt>
              </c:strCache>
            </c:strRef>
          </c:tx>
          <c:spPr>
            <a:ln w="28575" cap="rnd">
              <a:solidFill>
                <a:schemeClr val="accent1"/>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Sheet1!$B$2:$B$10</c:f>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0-ED86-48D1-886A-08A9EA0650D1}"/>
            </c:ext>
          </c:extLst>
        </c:ser>
        <c:ser>
          <c:idx val="1"/>
          <c:order val="1"/>
          <c:tx>
            <c:strRef>
              <c:f>Sheet1!$C$1</c:f>
              <c:strCache>
                <c:ptCount val="1"/>
                <c:pt idx="0">
                  <c:v>NH  White Total .5</c:v>
                </c:pt>
              </c:strCache>
            </c:strRef>
          </c:tx>
          <c:spPr>
            <a:ln w="28575" cap="rnd">
              <a:solidFill>
                <a:schemeClr val="accent2"/>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Sheet1!$C$2:$C$10</c:f>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smooth val="0"/>
          <c:extLst>
            <c:ext xmlns:c16="http://schemas.microsoft.com/office/drawing/2014/chart" uri="{C3380CC4-5D6E-409C-BE32-E72D297353CC}">
              <c16:uniqueId val="{00000001-ED86-48D1-886A-08A9EA0650D1}"/>
            </c:ext>
          </c:extLst>
        </c:ser>
        <c:ser>
          <c:idx val="2"/>
          <c:order val="2"/>
          <c:tx>
            <c:strRef>
              <c:f>Sheet1!$D$1</c:f>
              <c:strCache>
                <c:ptCount val="1"/>
                <c:pt idx="0">
                  <c:v>NH Black Total .5</c:v>
                </c:pt>
              </c:strCache>
            </c:strRef>
          </c:tx>
          <c:spPr>
            <a:ln w="28575" cap="rnd">
              <a:solidFill>
                <a:schemeClr val="accent3"/>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Sheet1!$D$2:$D$10</c:f>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smooth val="0"/>
          <c:extLst>
            <c:ext xmlns:c16="http://schemas.microsoft.com/office/drawing/2014/chart" uri="{C3380CC4-5D6E-409C-BE32-E72D297353CC}">
              <c16:uniqueId val="{00000002-ED86-48D1-886A-08A9EA0650D1}"/>
            </c:ext>
          </c:extLst>
        </c:ser>
        <c:ser>
          <c:idx val="3"/>
          <c:order val="3"/>
          <c:tx>
            <c:strRef>
              <c:f>Sheet1!$E$1</c:f>
              <c:strCache>
                <c:ptCount val="1"/>
                <c:pt idx="0">
                  <c:v>Hispanic Total .5</c:v>
                </c:pt>
              </c:strCache>
            </c:strRef>
          </c:tx>
          <c:spPr>
            <a:ln w="28575" cap="rnd">
              <a:solidFill>
                <a:schemeClr val="accent4"/>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Sheet1!$E$2:$E$10</c:f>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smooth val="0"/>
          <c:extLst>
            <c:ext xmlns:c16="http://schemas.microsoft.com/office/drawing/2014/chart" uri="{C3380CC4-5D6E-409C-BE32-E72D297353CC}">
              <c16:uniqueId val="{00000003-ED86-48D1-886A-08A9EA0650D1}"/>
            </c:ext>
          </c:extLst>
        </c:ser>
        <c:ser>
          <c:idx val="4"/>
          <c:order val="4"/>
          <c:tx>
            <c:strRef>
              <c:f>Sheet1!$F$1</c:f>
              <c:strCache>
                <c:ptCount val="1"/>
                <c:pt idx="0">
                  <c:v>NH Other Total .5</c:v>
                </c:pt>
              </c:strCache>
            </c:strRef>
          </c:tx>
          <c:spPr>
            <a:ln w="28575" cap="rnd">
              <a:solidFill>
                <a:schemeClr val="accent5"/>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Sheet1!$F$2:$F$10</c:f>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smooth val="0"/>
          <c:extLst>
            <c:ext xmlns:c16="http://schemas.microsoft.com/office/drawing/2014/chart" uri="{C3380CC4-5D6E-409C-BE32-E72D297353CC}">
              <c16:uniqueId val="{00000004-ED86-48D1-886A-08A9EA0650D1}"/>
            </c:ext>
          </c:extLst>
        </c:ser>
        <c:ser>
          <c:idx val="5"/>
          <c:order val="5"/>
          <c:tx>
            <c:strRef>
              <c:f>Sheet1!$G$1</c:f>
              <c:strCache>
                <c:ptCount val="1"/>
                <c:pt idx="0">
                  <c:v>Total Pop</c:v>
                </c:pt>
              </c:strCache>
            </c:strRef>
          </c:tx>
          <c:spPr>
            <a:ln w="28575" cap="rnd">
              <a:solidFill>
                <a:schemeClr val="accent6"/>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Sheet1!$G$2:$G$10</c:f>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smooth val="0"/>
          <c:extLst>
            <c:ext xmlns:c16="http://schemas.microsoft.com/office/drawing/2014/chart" uri="{C3380CC4-5D6E-409C-BE32-E72D297353CC}">
              <c16:uniqueId val="{00000005-ED86-48D1-886A-08A9EA0650D1}"/>
            </c:ext>
          </c:extLst>
        </c:ser>
        <c:ser>
          <c:idx val="6"/>
          <c:order val="6"/>
          <c:tx>
            <c:strRef>
              <c:f>Sheet1!$H$1</c:f>
              <c:strCache>
                <c:ptCount val="1"/>
                <c:pt idx="0">
                  <c:v>NH  White Total</c:v>
                </c:pt>
              </c:strCache>
            </c:strRef>
          </c:tx>
          <c:spPr>
            <a:ln w="28575" cap="rnd">
              <a:solidFill>
                <a:schemeClr val="accent1">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smooth val="0"/>
          <c:extLst>
            <c:ext xmlns:c16="http://schemas.microsoft.com/office/drawing/2014/chart" uri="{C3380CC4-5D6E-409C-BE32-E72D297353CC}">
              <c16:uniqueId val="{00000006-ED86-48D1-886A-08A9EA0650D1}"/>
            </c:ext>
          </c:extLst>
        </c:ser>
        <c:ser>
          <c:idx val="7"/>
          <c:order val="7"/>
          <c:tx>
            <c:strRef>
              <c:f>Sheet1!$I$1</c:f>
              <c:strCache>
                <c:ptCount val="1"/>
                <c:pt idx="0">
                  <c:v>NH Black Total</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7-ED86-48D1-886A-08A9EA0650D1}"/>
            </c:ext>
          </c:extLst>
        </c:ser>
        <c:ser>
          <c:idx val="8"/>
          <c:order val="8"/>
          <c:tx>
            <c:strRef>
              <c:f>Sheet1!$J$1</c:f>
              <c:strCache>
                <c:ptCount val="1"/>
                <c:pt idx="0">
                  <c:v>Hispanic Total</c:v>
                </c:pt>
              </c:strCache>
            </c:strRef>
          </c:tx>
          <c:spPr>
            <a:ln w="28575" cap="rnd">
              <a:solidFill>
                <a:schemeClr val="accent3">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smooth val="0"/>
          <c:extLst>
            <c:ext xmlns:c16="http://schemas.microsoft.com/office/drawing/2014/chart" uri="{C3380CC4-5D6E-409C-BE32-E72D297353CC}">
              <c16:uniqueId val="{00000008-ED86-48D1-886A-08A9EA0650D1}"/>
            </c:ext>
          </c:extLst>
        </c:ser>
        <c:ser>
          <c:idx val="9"/>
          <c:order val="9"/>
          <c:tx>
            <c:strRef>
              <c:f>Sheet1!$K$1</c:f>
              <c:strCache>
                <c:ptCount val="1"/>
                <c:pt idx="0">
                  <c:v>NH Other Total</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9-ED86-48D1-886A-08A9EA0650D1}"/>
            </c:ext>
          </c:extLst>
        </c:ser>
        <c:dLbls>
          <c:showLegendKey val="0"/>
          <c:showVal val="0"/>
          <c:showCatName val="0"/>
          <c:showSerName val="0"/>
          <c:showPercent val="0"/>
          <c:showBubbleSize val="0"/>
        </c:dLbls>
        <c:smooth val="0"/>
        <c:axId val="693691624"/>
        <c:axId val="693692016"/>
      </c:lineChart>
      <c:catAx>
        <c:axId val="69369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3692016"/>
        <c:crosses val="autoZero"/>
        <c:auto val="1"/>
        <c:lblAlgn val="ctr"/>
        <c:lblOffset val="100"/>
        <c:noMultiLvlLbl val="0"/>
      </c:catAx>
      <c:valAx>
        <c:axId val="69369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369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6"/>
          <c:tx>
            <c:strRef>
              <c:f>Sheet1!$H$1</c:f>
              <c:strCache>
                <c:ptCount val="1"/>
                <c:pt idx="0">
                  <c:v>NH  White Total</c:v>
                </c:pt>
              </c:strCache>
            </c:strRef>
          </c:tx>
          <c:spPr>
            <a:solidFill>
              <a:schemeClr val="accent1">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extLst>
            <c:ext xmlns:c16="http://schemas.microsoft.com/office/drawing/2014/chart" uri="{C3380CC4-5D6E-409C-BE32-E72D297353CC}">
              <c16:uniqueId val="{00000000-24A9-4787-870E-19E60368EBB9}"/>
            </c:ext>
          </c:extLst>
        </c:ser>
        <c:ser>
          <c:idx val="7"/>
          <c:order val="7"/>
          <c:tx>
            <c:strRef>
              <c:f>Sheet1!$I$1</c:f>
              <c:strCache>
                <c:ptCount val="1"/>
                <c:pt idx="0">
                  <c:v>NH Black Total</c:v>
                </c:pt>
              </c:strCache>
            </c:strRef>
          </c:tx>
          <c:spPr>
            <a:solidFill>
              <a:schemeClr val="accent2">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extLst>
            <c:ext xmlns:c16="http://schemas.microsoft.com/office/drawing/2014/chart" uri="{C3380CC4-5D6E-409C-BE32-E72D297353CC}">
              <c16:uniqueId val="{00000001-24A9-4787-870E-19E60368EBB9}"/>
            </c:ext>
          </c:extLst>
        </c:ser>
        <c:ser>
          <c:idx val="8"/>
          <c:order val="8"/>
          <c:tx>
            <c:strRef>
              <c:f>Sheet1!$J$1</c:f>
              <c:strCache>
                <c:ptCount val="1"/>
                <c:pt idx="0">
                  <c:v>Hispanic Total</c:v>
                </c:pt>
              </c:strCache>
            </c:strRef>
          </c:tx>
          <c:spPr>
            <a:solidFill>
              <a:schemeClr val="accent3">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extLst>
            <c:ext xmlns:c16="http://schemas.microsoft.com/office/drawing/2014/chart" uri="{C3380CC4-5D6E-409C-BE32-E72D297353CC}">
              <c16:uniqueId val="{00000002-24A9-4787-870E-19E60368EBB9}"/>
            </c:ext>
          </c:extLst>
        </c:ser>
        <c:ser>
          <c:idx val="9"/>
          <c:order val="9"/>
          <c:tx>
            <c:strRef>
              <c:f>Sheet1!$K$1</c:f>
              <c:strCache>
                <c:ptCount val="1"/>
                <c:pt idx="0">
                  <c:v>NH Other Total</c:v>
                </c:pt>
              </c:strCache>
            </c:strRef>
          </c:tx>
          <c:spPr>
            <a:solidFill>
              <a:schemeClr val="accent4">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extLst>
            <c:ext xmlns:c16="http://schemas.microsoft.com/office/drawing/2014/chart" uri="{C3380CC4-5D6E-409C-BE32-E72D297353CC}">
              <c16:uniqueId val="{00000003-24A9-4787-870E-19E60368EBB9}"/>
            </c:ext>
          </c:extLst>
        </c:ser>
        <c:dLbls>
          <c:showLegendKey val="0"/>
          <c:showVal val="0"/>
          <c:showCatName val="0"/>
          <c:showSerName val="0"/>
          <c:showPercent val="0"/>
          <c:showBubbleSize val="0"/>
        </c:dLbls>
        <c:gapWidth val="150"/>
        <c:overlap val="100"/>
        <c:axId val="738475376"/>
        <c:axId val="7384761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1"/>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24A9-4787-870E-19E60368EBB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extLst>
                  <c:ext xmlns:c16="http://schemas.microsoft.com/office/drawing/2014/chart" uri="{C3380CC4-5D6E-409C-BE32-E72D297353CC}">
                    <c16:uniqueId val="{00000005-24A9-4787-870E-19E60368EBB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extLst>
                  <c:ext xmlns:c16="http://schemas.microsoft.com/office/drawing/2014/chart" uri="{C3380CC4-5D6E-409C-BE32-E72D297353CC}">
                    <c16:uniqueId val="{00000006-24A9-4787-870E-19E60368EBB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extLst>
                  <c:ext xmlns:c16="http://schemas.microsoft.com/office/drawing/2014/chart" uri="{C3380CC4-5D6E-409C-BE32-E72D297353CC}">
                    <c16:uniqueId val="{00000007-24A9-4787-870E-19E60368EBB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extLst>
                  <c:ext xmlns:c16="http://schemas.microsoft.com/office/drawing/2014/chart" uri="{C3380CC4-5D6E-409C-BE32-E72D297353CC}">
                    <c16:uniqueId val="{00000008-24A9-4787-870E-19E60368EBB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c:ext xmlns:c16="http://schemas.microsoft.com/office/drawing/2014/chart" uri="{C3380CC4-5D6E-409C-BE32-E72D297353CC}">
                    <c16:uniqueId val="{00000009-24A9-4787-870E-19E60368EBB9}"/>
                  </c:ext>
                </c:extLst>
              </c15:ser>
            </c15:filteredBarSeries>
          </c:ext>
        </c:extLst>
      </c:barChart>
      <c:catAx>
        <c:axId val="73847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476160"/>
        <c:crosses val="autoZero"/>
        <c:auto val="1"/>
        <c:lblAlgn val="ctr"/>
        <c:lblOffset val="100"/>
        <c:noMultiLvlLbl val="0"/>
      </c:catAx>
      <c:valAx>
        <c:axId val="73847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47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6"/>
          <c:order val="6"/>
          <c:tx>
            <c:strRef>
              <c:f>Sheet1!$H$1</c:f>
              <c:strCache>
                <c:ptCount val="1"/>
                <c:pt idx="0">
                  <c:v>NH  White Total</c:v>
                </c:pt>
              </c:strCache>
            </c:strRef>
          </c:tx>
          <c:spPr>
            <a:solidFill>
              <a:schemeClr val="accent1">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extLst>
            <c:ext xmlns:c16="http://schemas.microsoft.com/office/drawing/2014/chart" uri="{C3380CC4-5D6E-409C-BE32-E72D297353CC}">
              <c16:uniqueId val="{00000000-DD78-43DF-AE3D-9BD8F9C5009A}"/>
            </c:ext>
          </c:extLst>
        </c:ser>
        <c:ser>
          <c:idx val="7"/>
          <c:order val="7"/>
          <c:tx>
            <c:strRef>
              <c:f>Sheet1!$I$1</c:f>
              <c:strCache>
                <c:ptCount val="1"/>
                <c:pt idx="0">
                  <c:v>NH Black Total</c:v>
                </c:pt>
              </c:strCache>
            </c:strRef>
          </c:tx>
          <c:spPr>
            <a:solidFill>
              <a:schemeClr val="accent2">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extLst>
            <c:ext xmlns:c16="http://schemas.microsoft.com/office/drawing/2014/chart" uri="{C3380CC4-5D6E-409C-BE32-E72D297353CC}">
              <c16:uniqueId val="{00000001-DD78-43DF-AE3D-9BD8F9C5009A}"/>
            </c:ext>
          </c:extLst>
        </c:ser>
        <c:ser>
          <c:idx val="8"/>
          <c:order val="8"/>
          <c:tx>
            <c:strRef>
              <c:f>Sheet1!$J$1</c:f>
              <c:strCache>
                <c:ptCount val="1"/>
                <c:pt idx="0">
                  <c:v>Hispanic Total</c:v>
                </c:pt>
              </c:strCache>
            </c:strRef>
          </c:tx>
          <c:spPr>
            <a:solidFill>
              <a:schemeClr val="accent3">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extLst>
            <c:ext xmlns:c16="http://schemas.microsoft.com/office/drawing/2014/chart" uri="{C3380CC4-5D6E-409C-BE32-E72D297353CC}">
              <c16:uniqueId val="{00000002-DD78-43DF-AE3D-9BD8F9C5009A}"/>
            </c:ext>
          </c:extLst>
        </c:ser>
        <c:ser>
          <c:idx val="9"/>
          <c:order val="9"/>
          <c:tx>
            <c:strRef>
              <c:f>Sheet1!$K$1</c:f>
              <c:strCache>
                <c:ptCount val="1"/>
                <c:pt idx="0">
                  <c:v>NH Other Total</c:v>
                </c:pt>
              </c:strCache>
            </c:strRef>
          </c:tx>
          <c:spPr>
            <a:solidFill>
              <a:schemeClr val="accent4">
                <a:lumMod val="6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extLst>
            <c:ext xmlns:c16="http://schemas.microsoft.com/office/drawing/2014/chart" uri="{C3380CC4-5D6E-409C-BE32-E72D297353CC}">
              <c16:uniqueId val="{00000003-DD78-43DF-AE3D-9BD8F9C5009A}"/>
            </c:ext>
          </c:extLst>
        </c:ser>
        <c:dLbls>
          <c:showLegendKey val="0"/>
          <c:showVal val="0"/>
          <c:showCatName val="0"/>
          <c:showSerName val="0"/>
          <c:showPercent val="0"/>
          <c:showBubbleSize val="0"/>
        </c:dLbls>
        <c:gapWidth val="150"/>
        <c:overlap val="100"/>
        <c:axId val="738478512"/>
        <c:axId val="73847890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1"/>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DD78-43DF-AE3D-9BD8F9C5009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extLst>
                  <c:ext xmlns:c16="http://schemas.microsoft.com/office/drawing/2014/chart" uri="{C3380CC4-5D6E-409C-BE32-E72D297353CC}">
                    <c16:uniqueId val="{00000005-DD78-43DF-AE3D-9BD8F9C5009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extLst>
                  <c:ext xmlns:c16="http://schemas.microsoft.com/office/drawing/2014/chart" uri="{C3380CC4-5D6E-409C-BE32-E72D297353CC}">
                    <c16:uniqueId val="{00000006-DD78-43DF-AE3D-9BD8F9C5009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extLst>
                  <c:ext xmlns:c16="http://schemas.microsoft.com/office/drawing/2014/chart" uri="{C3380CC4-5D6E-409C-BE32-E72D297353CC}">
                    <c16:uniqueId val="{00000007-DD78-43DF-AE3D-9BD8F9C5009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extLst>
                  <c:ext xmlns:c16="http://schemas.microsoft.com/office/drawing/2014/chart" uri="{C3380CC4-5D6E-409C-BE32-E72D297353CC}">
                    <c16:uniqueId val="{00000008-DD78-43DF-AE3D-9BD8F9C5009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c:ext xmlns:c16="http://schemas.microsoft.com/office/drawing/2014/chart" uri="{C3380CC4-5D6E-409C-BE32-E72D297353CC}">
                    <c16:uniqueId val="{00000009-DD78-43DF-AE3D-9BD8F9C5009A}"/>
                  </c:ext>
                </c:extLst>
              </c15:ser>
            </c15:filteredBarSeries>
          </c:ext>
        </c:extLst>
      </c:barChart>
      <c:catAx>
        <c:axId val="73847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478904"/>
        <c:crosses val="autoZero"/>
        <c:auto val="1"/>
        <c:lblAlgn val="ctr"/>
        <c:lblOffset val="100"/>
        <c:noMultiLvlLbl val="0"/>
      </c:catAx>
      <c:valAx>
        <c:axId val="738478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47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Sheet1!$B$2:$B$16</c:f>
              <c:numCache>
                <c:formatCode>0.0%</c:formatCode>
                <c:ptCount val="6"/>
                <c:pt idx="0">
                  <c:v>9.3321690308926897E-2</c:v>
                </c:pt>
                <c:pt idx="1">
                  <c:v>4.390324542035709E-2</c:v>
                </c:pt>
                <c:pt idx="2">
                  <c:v>4.3736800186334919E-2</c:v>
                </c:pt>
                <c:pt idx="3">
                  <c:v>7.7301423769740293E-2</c:v>
                </c:pt>
                <c:pt idx="4">
                  <c:v>3.9224459423740081E-2</c:v>
                </c:pt>
                <c:pt idx="5">
                  <c:v>0.12316519863947596</c:v>
                </c:pt>
              </c:numCache>
            </c:numRef>
          </c:val>
          <c:extLst>
            <c:ext xmlns:c16="http://schemas.microsoft.com/office/drawing/2014/chart" uri="{C3380CC4-5D6E-409C-BE32-E72D297353CC}">
              <c16:uniqueId val="{00000000-5857-4A2F-B968-13DBBCC410AE}"/>
            </c:ext>
          </c:extLst>
        </c:ser>
        <c:ser>
          <c:idx val="2"/>
          <c:order val="2"/>
          <c:tx>
            <c:strRef>
              <c:f>Sheet1!$D$1</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Sheet1!$D$2:$D$16</c:f>
              <c:numCache>
                <c:formatCode>0.0%</c:formatCode>
                <c:ptCount val="6"/>
                <c:pt idx="0">
                  <c:v>9.8635979419760489E-2</c:v>
                </c:pt>
                <c:pt idx="1">
                  <c:v>4.7119150794802458E-2</c:v>
                </c:pt>
                <c:pt idx="2">
                  <c:v>5.2977913796941709E-2</c:v>
                </c:pt>
                <c:pt idx="3">
                  <c:v>6.8122471713934124E-2</c:v>
                </c:pt>
                <c:pt idx="4">
                  <c:v>3.5300829734267652E-2</c:v>
                </c:pt>
                <c:pt idx="5">
                  <c:v>0.12041431844131363</c:v>
                </c:pt>
              </c:numCache>
            </c:numRef>
          </c:val>
          <c:extLst>
            <c:ext xmlns:c16="http://schemas.microsoft.com/office/drawing/2014/chart" uri="{C3380CC4-5D6E-409C-BE32-E72D297353CC}">
              <c16:uniqueId val="{00000001-5857-4A2F-B968-13DBBCC410AE}"/>
            </c:ext>
          </c:extLst>
        </c:ser>
        <c:ser>
          <c:idx val="3"/>
          <c:order val="3"/>
          <c:tx>
            <c:strRef>
              <c:f>Sheet1!$E$1</c:f>
              <c:strCache>
                <c:ptCount val="1"/>
                <c:pt idx="0">
                  <c:v>Difference 2014-2008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Sheet1!$E$2:$E$16</c:f>
              <c:numCache>
                <c:formatCode>0.0%</c:formatCode>
                <c:ptCount val="6"/>
                <c:pt idx="0">
                  <c:v>5.3142891108335921E-3</c:v>
                </c:pt>
                <c:pt idx="1">
                  <c:v>3.2159053744453686E-3</c:v>
                </c:pt>
                <c:pt idx="2">
                  <c:v>9.2411136106067895E-3</c:v>
                </c:pt>
                <c:pt idx="3">
                  <c:v>-9.1789520558061694E-3</c:v>
                </c:pt>
                <c:pt idx="4">
                  <c:v>-3.9236296894724285E-3</c:v>
                </c:pt>
                <c:pt idx="5">
                  <c:v>-2.750880198162331E-3</c:v>
                </c:pt>
              </c:numCache>
            </c:numRef>
          </c:val>
          <c:extLst>
            <c:ext xmlns:c16="http://schemas.microsoft.com/office/drawing/2014/chart" uri="{C3380CC4-5D6E-409C-BE32-E72D297353CC}">
              <c16:uniqueId val="{00000002-5857-4A2F-B968-13DBBCC410AE}"/>
            </c:ext>
          </c:extLst>
        </c:ser>
        <c:dLbls>
          <c:showLegendKey val="0"/>
          <c:showVal val="0"/>
          <c:showCatName val="0"/>
          <c:showSerName val="0"/>
          <c:showPercent val="0"/>
          <c:showBubbleSize val="0"/>
        </c:dLbls>
        <c:gapWidth val="219"/>
        <c:overlap val="-27"/>
        <c:axId val="234697288"/>
        <c:axId val="23469768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2010</c:v>
                      </c:pt>
                    </c:strCache>
                  </c:strRef>
                </c:tx>
                <c:spPr>
                  <a:solidFill>
                    <a:schemeClr val="accent2"/>
                  </a:solidFill>
                  <a:ln>
                    <a:noFill/>
                  </a:ln>
                  <a:effectLst/>
                </c:spPr>
                <c:invertIfNegative val="0"/>
                <c:cat>
                  <c:strRef>
                    <c:extLst>
                      <c:ext uri="{02D57815-91ED-43cb-92C2-25804820EDAC}">
                        <c15:formulaRef>
                          <c15:sqref>Sheet1!$A$2:$A$16</c15:sqref>
                        </c15:formulaRef>
                      </c:ext>
                    </c:extLst>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extLst>
                      <c:ext uri="{02D57815-91ED-43cb-92C2-25804820EDAC}">
                        <c15:formulaRef>
                          <c15:sqref>Sheet1!$C$2:$C$16</c15:sqref>
                        </c15:formulaRef>
                      </c:ext>
                    </c:extLst>
                    <c:numCache>
                      <c:formatCode>0.0%</c:formatCode>
                      <c:ptCount val="6"/>
                      <c:pt idx="0">
                        <c:v>9.5237064436000801E-2</c:v>
                      </c:pt>
                      <c:pt idx="1">
                        <c:v>4.5747322245476806E-2</c:v>
                      </c:pt>
                      <c:pt idx="2">
                        <c:v>4.6679112419069413E-2</c:v>
                      </c:pt>
                      <c:pt idx="3">
                        <c:v>6.8463023508738716E-2</c:v>
                      </c:pt>
                      <c:pt idx="4">
                        <c:v>3.740068955844076E-2</c:v>
                      </c:pt>
                      <c:pt idx="5">
                        <c:v>0.11656514976998897</c:v>
                      </c:pt>
                    </c:numCache>
                  </c:numRef>
                </c:val>
                <c:extLst>
                  <c:ext xmlns:c16="http://schemas.microsoft.com/office/drawing/2014/chart" uri="{C3380CC4-5D6E-409C-BE32-E72D297353CC}">
                    <c16:uniqueId val="{00000003-5857-4A2F-B968-13DBBCC410AE}"/>
                  </c:ext>
                </c:extLst>
              </c15:ser>
            </c15:filteredBarSeries>
          </c:ext>
        </c:extLst>
      </c:barChart>
      <c:catAx>
        <c:axId val="23469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697680"/>
        <c:crosses val="autoZero"/>
        <c:auto val="1"/>
        <c:lblAlgn val="ctr"/>
        <c:lblOffset val="100"/>
        <c:noMultiLvlLbl val="0"/>
      </c:catAx>
      <c:valAx>
        <c:axId val="234697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697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Sheet1!$A$2</c:f>
              <c:strCache>
                <c:ptCount val="1"/>
                <c:pt idx="0">
                  <c:v>Less than High School</c:v>
                </c:pt>
              </c:strCache>
            </c:strRef>
          </c:tx>
          <c:spPr>
            <a:solidFill>
              <a:schemeClr val="accent1"/>
            </a:solidFill>
            <a:ln>
              <a:noFill/>
            </a:ln>
            <a:effectLst/>
          </c:spPr>
          <c:dLbls>
            <c:dLbl>
              <c:idx val="0"/>
              <c:layout>
                <c:manualLayout>
                  <c:x val="3.1531531531531529E-2"/>
                  <c:y val="1.0891763104152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45-446A-A9B4-4633AA2C91A8}"/>
                </c:ext>
              </c:extLst>
            </c:dLbl>
            <c:dLbl>
              <c:idx val="1"/>
              <c:delete val="1"/>
              <c:extLst>
                <c:ext xmlns:c15="http://schemas.microsoft.com/office/drawing/2012/chart" uri="{CE6537A1-D6FC-4f65-9D91-7224C49458BB}"/>
                <c:ext xmlns:c16="http://schemas.microsoft.com/office/drawing/2014/chart" uri="{C3380CC4-5D6E-409C-BE32-E72D297353CC}">
                  <c16:uniqueId val="{00000001-9E45-446A-A9B4-4633AA2C91A8}"/>
                </c:ext>
              </c:extLst>
            </c:dLbl>
            <c:dLbl>
              <c:idx val="2"/>
              <c:delete val="1"/>
              <c:extLst>
                <c:ext xmlns:c15="http://schemas.microsoft.com/office/drawing/2012/chart" uri="{CE6537A1-D6FC-4f65-9D91-7224C49458BB}"/>
                <c:ext xmlns:c16="http://schemas.microsoft.com/office/drawing/2014/chart" uri="{C3380CC4-5D6E-409C-BE32-E72D297353CC}">
                  <c16:uniqueId val="{00000002-9E45-446A-A9B4-4633AA2C91A8}"/>
                </c:ext>
              </c:extLst>
            </c:dLbl>
            <c:dLbl>
              <c:idx val="4"/>
              <c:delete val="1"/>
              <c:extLst>
                <c:ext xmlns:c15="http://schemas.microsoft.com/office/drawing/2012/chart" uri="{CE6537A1-D6FC-4f65-9D91-7224C49458BB}"/>
                <c:ext xmlns:c16="http://schemas.microsoft.com/office/drawing/2014/chart" uri="{C3380CC4-5D6E-409C-BE32-E72D297353CC}">
                  <c16:uniqueId val="{00000003-9E45-446A-A9B4-4633AA2C91A8}"/>
                </c:ext>
              </c:extLst>
            </c:dLbl>
            <c:dLbl>
              <c:idx val="5"/>
              <c:delete val="1"/>
              <c:extLst>
                <c:ext xmlns:c15="http://schemas.microsoft.com/office/drawing/2012/chart" uri="{CE6537A1-D6FC-4f65-9D91-7224C49458BB}"/>
                <c:ext xmlns:c16="http://schemas.microsoft.com/office/drawing/2014/chart" uri="{C3380CC4-5D6E-409C-BE32-E72D297353CC}">
                  <c16:uniqueId val="{00000004-9E45-446A-A9B4-4633AA2C91A8}"/>
                </c:ext>
              </c:extLst>
            </c:dLbl>
            <c:dLbl>
              <c:idx val="6"/>
              <c:delete val="1"/>
              <c:extLst>
                <c:ext xmlns:c15="http://schemas.microsoft.com/office/drawing/2012/chart" uri="{CE6537A1-D6FC-4f65-9D91-7224C49458BB}"/>
                <c:ext xmlns:c16="http://schemas.microsoft.com/office/drawing/2014/chart" uri="{C3380CC4-5D6E-409C-BE32-E72D297353CC}">
                  <c16:uniqueId val="{00000005-9E45-446A-A9B4-4633AA2C91A8}"/>
                </c:ext>
              </c:extLst>
            </c:dLbl>
            <c:dLbl>
              <c:idx val="7"/>
              <c:layout>
                <c:manualLayout>
                  <c:x val="-2.4024024024024135E-2"/>
                  <c:y val="1.3614703880190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45-446A-A9B4-4633AA2C91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2008</c:v>
                </c:pt>
                <c:pt idx="1">
                  <c:v>2009</c:v>
                </c:pt>
                <c:pt idx="2">
                  <c:v>2010</c:v>
                </c:pt>
                <c:pt idx="3">
                  <c:v>2011</c:v>
                </c:pt>
                <c:pt idx="4">
                  <c:v>2012</c:v>
                </c:pt>
                <c:pt idx="5">
                  <c:v>2013</c:v>
                </c:pt>
                <c:pt idx="6">
                  <c:v>2014</c:v>
                </c:pt>
                <c:pt idx="7">
                  <c:v>2015</c:v>
                </c:pt>
              </c:strCache>
            </c:strRef>
          </c:cat>
          <c:val>
            <c:numRef>
              <c:f>Sheet1!$B$2:$I$2</c:f>
              <c:numCache>
                <c:formatCode>0.0%</c:formatCode>
                <c:ptCount val="8"/>
                <c:pt idx="0">
                  <c:v>0.2038102073898802</c:v>
                </c:pt>
                <c:pt idx="1">
                  <c:v>0.20139013252367582</c:v>
                </c:pt>
                <c:pt idx="2">
                  <c:v>0.19327272512855276</c:v>
                </c:pt>
                <c:pt idx="3">
                  <c:v>0.1892592384992999</c:v>
                </c:pt>
                <c:pt idx="4">
                  <c:v>0.18561474386894897</c:v>
                </c:pt>
                <c:pt idx="5">
                  <c:v>0.18099191922875224</c:v>
                </c:pt>
                <c:pt idx="6">
                  <c:v>0.1782370647560424</c:v>
                </c:pt>
                <c:pt idx="7">
                  <c:v>0.17576640711558342</c:v>
                </c:pt>
              </c:numCache>
            </c:numRef>
          </c:val>
          <c:extLst>
            <c:ext xmlns:c16="http://schemas.microsoft.com/office/drawing/2014/chart" uri="{C3380CC4-5D6E-409C-BE32-E72D297353CC}">
              <c16:uniqueId val="{00000007-9E45-446A-A9B4-4633AA2C91A8}"/>
            </c:ext>
          </c:extLst>
        </c:ser>
        <c:ser>
          <c:idx val="1"/>
          <c:order val="1"/>
          <c:tx>
            <c:strRef>
              <c:f>Sheet1!$A$3</c:f>
              <c:strCache>
                <c:ptCount val="1"/>
                <c:pt idx="0">
                  <c:v>High School or Equivelent</c:v>
                </c:pt>
              </c:strCache>
            </c:strRef>
          </c:tx>
          <c:spPr>
            <a:solidFill>
              <a:schemeClr val="accent2"/>
            </a:solidFill>
            <a:ln>
              <a:noFill/>
            </a:ln>
            <a:effectLst/>
          </c:spPr>
          <c:dLbls>
            <c:dLbl>
              <c:idx val="0"/>
              <c:layout>
                <c:manualLayout>
                  <c:x val="4.0540540540540543E-2"/>
                  <c:y val="2.722940776038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45-446A-A9B4-4633AA2C91A8}"/>
                </c:ext>
              </c:extLst>
            </c:dLbl>
            <c:dLbl>
              <c:idx val="1"/>
              <c:delete val="1"/>
              <c:extLst>
                <c:ext xmlns:c15="http://schemas.microsoft.com/office/drawing/2012/chart" uri="{CE6537A1-D6FC-4f65-9D91-7224C49458BB}"/>
                <c:ext xmlns:c16="http://schemas.microsoft.com/office/drawing/2014/chart" uri="{C3380CC4-5D6E-409C-BE32-E72D297353CC}">
                  <c16:uniqueId val="{00000009-9E45-446A-A9B4-4633AA2C91A8}"/>
                </c:ext>
              </c:extLst>
            </c:dLbl>
            <c:dLbl>
              <c:idx val="2"/>
              <c:delete val="1"/>
              <c:extLst>
                <c:ext xmlns:c15="http://schemas.microsoft.com/office/drawing/2012/chart" uri="{CE6537A1-D6FC-4f65-9D91-7224C49458BB}"/>
                <c:ext xmlns:c16="http://schemas.microsoft.com/office/drawing/2014/chart" uri="{C3380CC4-5D6E-409C-BE32-E72D297353CC}">
                  <c16:uniqueId val="{0000000A-9E45-446A-A9B4-4633AA2C91A8}"/>
                </c:ext>
              </c:extLst>
            </c:dLbl>
            <c:dLbl>
              <c:idx val="4"/>
              <c:delete val="1"/>
              <c:extLst>
                <c:ext xmlns:c15="http://schemas.microsoft.com/office/drawing/2012/chart" uri="{CE6537A1-D6FC-4f65-9D91-7224C49458BB}"/>
                <c:ext xmlns:c16="http://schemas.microsoft.com/office/drawing/2014/chart" uri="{C3380CC4-5D6E-409C-BE32-E72D297353CC}">
                  <c16:uniqueId val="{0000000B-9E45-446A-A9B4-4633AA2C91A8}"/>
                </c:ext>
              </c:extLst>
            </c:dLbl>
            <c:dLbl>
              <c:idx val="5"/>
              <c:delete val="1"/>
              <c:extLst>
                <c:ext xmlns:c15="http://schemas.microsoft.com/office/drawing/2012/chart" uri="{CE6537A1-D6FC-4f65-9D91-7224C49458BB}"/>
                <c:ext xmlns:c16="http://schemas.microsoft.com/office/drawing/2014/chart" uri="{C3380CC4-5D6E-409C-BE32-E72D297353CC}">
                  <c16:uniqueId val="{0000000C-9E45-446A-A9B4-4633AA2C91A8}"/>
                </c:ext>
              </c:extLst>
            </c:dLbl>
            <c:dLbl>
              <c:idx val="6"/>
              <c:delete val="1"/>
              <c:extLst>
                <c:ext xmlns:c15="http://schemas.microsoft.com/office/drawing/2012/chart" uri="{CE6537A1-D6FC-4f65-9D91-7224C49458BB}"/>
                <c:ext xmlns:c16="http://schemas.microsoft.com/office/drawing/2014/chart" uri="{C3380CC4-5D6E-409C-BE32-E72D297353CC}">
                  <c16:uniqueId val="{0000000D-9E45-446A-A9B4-4633AA2C91A8}"/>
                </c:ext>
              </c:extLst>
            </c:dLbl>
            <c:dLbl>
              <c:idx val="7"/>
              <c:layout>
                <c:manualLayout>
                  <c:x val="-3.7537537537537649E-2"/>
                  <c:y val="8.168822328114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E45-446A-A9B4-4633AA2C91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2008</c:v>
                </c:pt>
                <c:pt idx="1">
                  <c:v>2009</c:v>
                </c:pt>
                <c:pt idx="2">
                  <c:v>2010</c:v>
                </c:pt>
                <c:pt idx="3">
                  <c:v>2011</c:v>
                </c:pt>
                <c:pt idx="4">
                  <c:v>2012</c:v>
                </c:pt>
                <c:pt idx="5">
                  <c:v>2013</c:v>
                </c:pt>
                <c:pt idx="6">
                  <c:v>2014</c:v>
                </c:pt>
                <c:pt idx="7">
                  <c:v>2015</c:v>
                </c:pt>
              </c:strCache>
            </c:strRef>
          </c:cat>
          <c:val>
            <c:numRef>
              <c:f>Sheet1!$B$3:$I$3</c:f>
              <c:numCache>
                <c:formatCode>0.0%</c:formatCode>
                <c:ptCount val="8"/>
                <c:pt idx="0">
                  <c:v>0.25441601190517904</c:v>
                </c:pt>
                <c:pt idx="1">
                  <c:v>0.25427643825427332</c:v>
                </c:pt>
                <c:pt idx="2">
                  <c:v>0.25571961718277353</c:v>
                </c:pt>
                <c:pt idx="3">
                  <c:v>0.25503417205665835</c:v>
                </c:pt>
                <c:pt idx="4">
                  <c:v>0.25164134398600546</c:v>
                </c:pt>
                <c:pt idx="5">
                  <c:v>0.25235431269542802</c:v>
                </c:pt>
                <c:pt idx="6">
                  <c:v>0.2515731610600444</c:v>
                </c:pt>
                <c:pt idx="7">
                  <c:v>0.25328731224955087</c:v>
                </c:pt>
              </c:numCache>
            </c:numRef>
          </c:val>
          <c:extLst>
            <c:ext xmlns:c16="http://schemas.microsoft.com/office/drawing/2014/chart" uri="{C3380CC4-5D6E-409C-BE32-E72D297353CC}">
              <c16:uniqueId val="{0000000F-9E45-446A-A9B4-4633AA2C91A8}"/>
            </c:ext>
          </c:extLst>
        </c:ser>
        <c:ser>
          <c:idx val="2"/>
          <c:order val="2"/>
          <c:tx>
            <c:strRef>
              <c:f>Sheet1!$A$4</c:f>
              <c:strCache>
                <c:ptCount val="1"/>
                <c:pt idx="0">
                  <c:v>Some College or Associate Degree</c:v>
                </c:pt>
              </c:strCache>
            </c:strRef>
          </c:tx>
          <c:spPr>
            <a:solidFill>
              <a:schemeClr val="accent3"/>
            </a:solidFill>
            <a:ln>
              <a:noFill/>
            </a:ln>
            <a:effectLst/>
          </c:spPr>
          <c:dLbls>
            <c:dLbl>
              <c:idx val="0"/>
              <c:layout>
                <c:manualLayout>
                  <c:x val="3.1531531531531529E-2"/>
                  <c:y val="-2.722940776038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45-446A-A9B4-4633AA2C91A8}"/>
                </c:ext>
              </c:extLst>
            </c:dLbl>
            <c:dLbl>
              <c:idx val="1"/>
              <c:delete val="1"/>
              <c:extLst>
                <c:ext xmlns:c15="http://schemas.microsoft.com/office/drawing/2012/chart" uri="{CE6537A1-D6FC-4f65-9D91-7224C49458BB}"/>
                <c:ext xmlns:c16="http://schemas.microsoft.com/office/drawing/2014/chart" uri="{C3380CC4-5D6E-409C-BE32-E72D297353CC}">
                  <c16:uniqueId val="{00000011-9E45-446A-A9B4-4633AA2C91A8}"/>
                </c:ext>
              </c:extLst>
            </c:dLbl>
            <c:dLbl>
              <c:idx val="2"/>
              <c:delete val="1"/>
              <c:extLst>
                <c:ext xmlns:c15="http://schemas.microsoft.com/office/drawing/2012/chart" uri="{CE6537A1-D6FC-4f65-9D91-7224C49458BB}"/>
                <c:ext xmlns:c16="http://schemas.microsoft.com/office/drawing/2014/chart" uri="{C3380CC4-5D6E-409C-BE32-E72D297353CC}">
                  <c16:uniqueId val="{00000012-9E45-446A-A9B4-4633AA2C91A8}"/>
                </c:ext>
              </c:extLst>
            </c:dLbl>
            <c:dLbl>
              <c:idx val="4"/>
              <c:delete val="1"/>
              <c:extLst>
                <c:ext xmlns:c15="http://schemas.microsoft.com/office/drawing/2012/chart" uri="{CE6537A1-D6FC-4f65-9D91-7224C49458BB}"/>
                <c:ext xmlns:c16="http://schemas.microsoft.com/office/drawing/2014/chart" uri="{C3380CC4-5D6E-409C-BE32-E72D297353CC}">
                  <c16:uniqueId val="{00000013-9E45-446A-A9B4-4633AA2C91A8}"/>
                </c:ext>
              </c:extLst>
            </c:dLbl>
            <c:dLbl>
              <c:idx val="5"/>
              <c:delete val="1"/>
              <c:extLst>
                <c:ext xmlns:c15="http://schemas.microsoft.com/office/drawing/2012/chart" uri="{CE6537A1-D6FC-4f65-9D91-7224C49458BB}"/>
                <c:ext xmlns:c16="http://schemas.microsoft.com/office/drawing/2014/chart" uri="{C3380CC4-5D6E-409C-BE32-E72D297353CC}">
                  <c16:uniqueId val="{00000014-9E45-446A-A9B4-4633AA2C91A8}"/>
                </c:ext>
              </c:extLst>
            </c:dLbl>
            <c:dLbl>
              <c:idx val="6"/>
              <c:delete val="1"/>
              <c:extLst>
                <c:ext xmlns:c15="http://schemas.microsoft.com/office/drawing/2012/chart" uri="{CE6537A1-D6FC-4f65-9D91-7224C49458BB}"/>
                <c:ext xmlns:c16="http://schemas.microsoft.com/office/drawing/2014/chart" uri="{C3380CC4-5D6E-409C-BE32-E72D297353CC}">
                  <c16:uniqueId val="{00000015-9E45-446A-A9B4-4633AA2C91A8}"/>
                </c:ext>
              </c:extLst>
            </c:dLbl>
            <c:dLbl>
              <c:idx val="7"/>
              <c:layout>
                <c:manualLayout>
                  <c:x val="-3.003003003003003E-2"/>
                  <c:y val="8.168822328114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E45-446A-A9B4-4633AA2C91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2008</c:v>
                </c:pt>
                <c:pt idx="1">
                  <c:v>2009</c:v>
                </c:pt>
                <c:pt idx="2">
                  <c:v>2010</c:v>
                </c:pt>
                <c:pt idx="3">
                  <c:v>2011</c:v>
                </c:pt>
                <c:pt idx="4">
                  <c:v>2012</c:v>
                </c:pt>
                <c:pt idx="5">
                  <c:v>2013</c:v>
                </c:pt>
                <c:pt idx="6">
                  <c:v>2014</c:v>
                </c:pt>
                <c:pt idx="7">
                  <c:v>2015</c:v>
                </c:pt>
              </c:strCache>
            </c:strRef>
          </c:cat>
          <c:val>
            <c:numRef>
              <c:f>Sheet1!$B$4:$I$4</c:f>
              <c:numCache>
                <c:formatCode>0.0%</c:formatCode>
                <c:ptCount val="8"/>
                <c:pt idx="0">
                  <c:v>0.28840921752195031</c:v>
                </c:pt>
                <c:pt idx="1">
                  <c:v>0.28932646606069945</c:v>
                </c:pt>
                <c:pt idx="2">
                  <c:v>0.29157712576658995</c:v>
                </c:pt>
                <c:pt idx="3">
                  <c:v>0.29145527192912007</c:v>
                </c:pt>
                <c:pt idx="4">
                  <c:v>0.29526504542695442</c:v>
                </c:pt>
                <c:pt idx="5">
                  <c:v>0.29124020550741841</c:v>
                </c:pt>
                <c:pt idx="6">
                  <c:v>0.29227192968493237</c:v>
                </c:pt>
                <c:pt idx="7">
                  <c:v>0.28734223891553878</c:v>
                </c:pt>
              </c:numCache>
            </c:numRef>
          </c:val>
          <c:extLst>
            <c:ext xmlns:c16="http://schemas.microsoft.com/office/drawing/2014/chart" uri="{C3380CC4-5D6E-409C-BE32-E72D297353CC}">
              <c16:uniqueId val="{00000017-9E45-446A-A9B4-4633AA2C91A8}"/>
            </c:ext>
          </c:extLst>
        </c:ser>
        <c:ser>
          <c:idx val="3"/>
          <c:order val="3"/>
          <c:tx>
            <c:strRef>
              <c:f>Sheet1!$A$5</c:f>
              <c:strCache>
                <c:ptCount val="1"/>
                <c:pt idx="0">
                  <c:v>Bachelor Degree</c:v>
                </c:pt>
              </c:strCache>
            </c:strRef>
          </c:tx>
          <c:spPr>
            <a:solidFill>
              <a:schemeClr val="accent4"/>
            </a:solidFill>
            <a:ln>
              <a:noFill/>
            </a:ln>
            <a:effectLst/>
          </c:spPr>
          <c:dLbls>
            <c:dLbl>
              <c:idx val="0"/>
              <c:layout>
                <c:manualLayout>
                  <c:x val="3.2583656112335581E-2"/>
                  <c:y val="-8.1689039284233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E45-446A-A9B4-4633AA2C91A8}"/>
                </c:ext>
              </c:extLst>
            </c:dLbl>
            <c:dLbl>
              <c:idx val="1"/>
              <c:delete val="1"/>
              <c:extLst>
                <c:ext xmlns:c15="http://schemas.microsoft.com/office/drawing/2012/chart" uri="{CE6537A1-D6FC-4f65-9D91-7224C49458BB}"/>
                <c:ext xmlns:c16="http://schemas.microsoft.com/office/drawing/2014/chart" uri="{C3380CC4-5D6E-409C-BE32-E72D297353CC}">
                  <c16:uniqueId val="{00000019-9E45-446A-A9B4-4633AA2C91A8}"/>
                </c:ext>
              </c:extLst>
            </c:dLbl>
            <c:dLbl>
              <c:idx val="2"/>
              <c:delete val="1"/>
              <c:extLst>
                <c:ext xmlns:c15="http://schemas.microsoft.com/office/drawing/2012/chart" uri="{CE6537A1-D6FC-4f65-9D91-7224C49458BB}"/>
                <c:ext xmlns:c16="http://schemas.microsoft.com/office/drawing/2014/chart" uri="{C3380CC4-5D6E-409C-BE32-E72D297353CC}">
                  <c16:uniqueId val="{0000001A-9E45-446A-A9B4-4633AA2C91A8}"/>
                </c:ext>
              </c:extLst>
            </c:dLbl>
            <c:dLbl>
              <c:idx val="4"/>
              <c:delete val="1"/>
              <c:extLst>
                <c:ext xmlns:c15="http://schemas.microsoft.com/office/drawing/2012/chart" uri="{CE6537A1-D6FC-4f65-9D91-7224C49458BB}"/>
                <c:ext xmlns:c16="http://schemas.microsoft.com/office/drawing/2014/chart" uri="{C3380CC4-5D6E-409C-BE32-E72D297353CC}">
                  <c16:uniqueId val="{0000001B-9E45-446A-A9B4-4633AA2C91A8}"/>
                </c:ext>
              </c:extLst>
            </c:dLbl>
            <c:dLbl>
              <c:idx val="5"/>
              <c:delete val="1"/>
              <c:extLst>
                <c:ext xmlns:c15="http://schemas.microsoft.com/office/drawing/2012/chart" uri="{CE6537A1-D6FC-4f65-9D91-7224C49458BB}"/>
                <c:ext xmlns:c16="http://schemas.microsoft.com/office/drawing/2014/chart" uri="{C3380CC4-5D6E-409C-BE32-E72D297353CC}">
                  <c16:uniqueId val="{0000001C-9E45-446A-A9B4-4633AA2C91A8}"/>
                </c:ext>
              </c:extLst>
            </c:dLbl>
            <c:dLbl>
              <c:idx val="6"/>
              <c:delete val="1"/>
              <c:extLst>
                <c:ext xmlns:c15="http://schemas.microsoft.com/office/drawing/2012/chart" uri="{CE6537A1-D6FC-4f65-9D91-7224C49458BB}"/>
                <c:ext xmlns:c16="http://schemas.microsoft.com/office/drawing/2014/chart" uri="{C3380CC4-5D6E-409C-BE32-E72D297353CC}">
                  <c16:uniqueId val="{0000001D-9E45-446A-A9B4-4633AA2C91A8}"/>
                </c:ext>
              </c:extLst>
            </c:dLbl>
            <c:dLbl>
              <c:idx val="7"/>
              <c:layout>
                <c:manualLayout>
                  <c:x val="-3.9039039039039151E-2"/>
                  <c:y val="2.722940776038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E45-446A-A9B4-4633AA2C91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2008</c:v>
                </c:pt>
                <c:pt idx="1">
                  <c:v>2009</c:v>
                </c:pt>
                <c:pt idx="2">
                  <c:v>2010</c:v>
                </c:pt>
                <c:pt idx="3">
                  <c:v>2011</c:v>
                </c:pt>
                <c:pt idx="4">
                  <c:v>2012</c:v>
                </c:pt>
                <c:pt idx="5">
                  <c:v>2013</c:v>
                </c:pt>
                <c:pt idx="6">
                  <c:v>2014</c:v>
                </c:pt>
                <c:pt idx="7">
                  <c:v>2015</c:v>
                </c:pt>
              </c:strCache>
            </c:strRef>
          </c:cat>
          <c:val>
            <c:numRef>
              <c:f>Sheet1!$B$5:$I$5</c:f>
              <c:numCache>
                <c:formatCode>0.0%</c:formatCode>
                <c:ptCount val="8"/>
                <c:pt idx="0">
                  <c:v>0.17077482970735702</c:v>
                </c:pt>
                <c:pt idx="1">
                  <c:v>0.17046676974215569</c:v>
                </c:pt>
                <c:pt idx="2">
                  <c:v>0.17332613835982247</c:v>
                </c:pt>
                <c:pt idx="3">
                  <c:v>0.17714518702450377</c:v>
                </c:pt>
                <c:pt idx="4">
                  <c:v>0.17713403698596597</c:v>
                </c:pt>
                <c:pt idx="5">
                  <c:v>0.18261867703160004</c:v>
                </c:pt>
                <c:pt idx="6">
                  <c:v>0.18169869793154075</c:v>
                </c:pt>
                <c:pt idx="7">
                  <c:v>0.18693366816115575</c:v>
                </c:pt>
              </c:numCache>
            </c:numRef>
          </c:val>
          <c:extLst>
            <c:ext xmlns:c16="http://schemas.microsoft.com/office/drawing/2014/chart" uri="{C3380CC4-5D6E-409C-BE32-E72D297353CC}">
              <c16:uniqueId val="{0000001F-9E45-446A-A9B4-4633AA2C91A8}"/>
            </c:ext>
          </c:extLst>
        </c:ser>
        <c:ser>
          <c:idx val="4"/>
          <c:order val="4"/>
          <c:tx>
            <c:strRef>
              <c:f>Sheet1!$A$6</c:f>
              <c:strCache>
                <c:ptCount val="1"/>
                <c:pt idx="0">
                  <c:v>Graduate or Professional Degree</c:v>
                </c:pt>
              </c:strCache>
            </c:strRef>
          </c:tx>
          <c:spPr>
            <a:solidFill>
              <a:schemeClr val="accent5"/>
            </a:solidFill>
            <a:ln>
              <a:noFill/>
            </a:ln>
            <a:effectLst/>
          </c:spPr>
          <c:dLbls>
            <c:dLbl>
              <c:idx val="0"/>
              <c:layout>
                <c:manualLayout>
                  <c:x val="2.7027027027027029E-2"/>
                  <c:y val="5.44588155207624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E45-446A-A9B4-4633AA2C91A8}"/>
                </c:ext>
              </c:extLst>
            </c:dLbl>
            <c:dLbl>
              <c:idx val="1"/>
              <c:delete val="1"/>
              <c:extLst>
                <c:ext xmlns:c15="http://schemas.microsoft.com/office/drawing/2012/chart" uri="{CE6537A1-D6FC-4f65-9D91-7224C49458BB}"/>
                <c:ext xmlns:c16="http://schemas.microsoft.com/office/drawing/2014/chart" uri="{C3380CC4-5D6E-409C-BE32-E72D297353CC}">
                  <c16:uniqueId val="{00000021-9E45-446A-A9B4-4633AA2C91A8}"/>
                </c:ext>
              </c:extLst>
            </c:dLbl>
            <c:dLbl>
              <c:idx val="2"/>
              <c:delete val="1"/>
              <c:extLst>
                <c:ext xmlns:c15="http://schemas.microsoft.com/office/drawing/2012/chart" uri="{CE6537A1-D6FC-4f65-9D91-7224C49458BB}"/>
                <c:ext xmlns:c16="http://schemas.microsoft.com/office/drawing/2014/chart" uri="{C3380CC4-5D6E-409C-BE32-E72D297353CC}">
                  <c16:uniqueId val="{00000022-9E45-446A-A9B4-4633AA2C91A8}"/>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3-9E45-446A-A9B4-4633AA2C91A8}"/>
                </c:ext>
              </c:extLst>
            </c:dLbl>
            <c:dLbl>
              <c:idx val="4"/>
              <c:delete val="1"/>
              <c:extLst>
                <c:ext xmlns:c15="http://schemas.microsoft.com/office/drawing/2012/chart" uri="{CE6537A1-D6FC-4f65-9D91-7224C49458BB}"/>
                <c:ext xmlns:c16="http://schemas.microsoft.com/office/drawing/2014/chart" uri="{C3380CC4-5D6E-409C-BE32-E72D297353CC}">
                  <c16:uniqueId val="{00000024-9E45-446A-A9B4-4633AA2C91A8}"/>
                </c:ext>
              </c:extLst>
            </c:dLbl>
            <c:dLbl>
              <c:idx val="5"/>
              <c:delete val="1"/>
              <c:extLst>
                <c:ext xmlns:c15="http://schemas.microsoft.com/office/drawing/2012/chart" uri="{CE6537A1-D6FC-4f65-9D91-7224C49458BB}"/>
                <c:ext xmlns:c16="http://schemas.microsoft.com/office/drawing/2014/chart" uri="{C3380CC4-5D6E-409C-BE32-E72D297353CC}">
                  <c16:uniqueId val="{00000025-9E45-446A-A9B4-4633AA2C91A8}"/>
                </c:ext>
              </c:extLst>
            </c:dLbl>
            <c:dLbl>
              <c:idx val="6"/>
              <c:delete val="1"/>
              <c:extLst>
                <c:ext xmlns:c15="http://schemas.microsoft.com/office/drawing/2012/chart" uri="{CE6537A1-D6FC-4f65-9D91-7224C49458BB}"/>
                <c:ext xmlns:c16="http://schemas.microsoft.com/office/drawing/2014/chart" uri="{C3380CC4-5D6E-409C-BE32-E72D297353CC}">
                  <c16:uniqueId val="{00000026-9E45-446A-A9B4-4633AA2C91A8}"/>
                </c:ext>
              </c:extLst>
            </c:dLbl>
            <c:dLbl>
              <c:idx val="7"/>
              <c:layout>
                <c:manualLayout>
                  <c:x val="-3.3033033033033142E-2"/>
                  <c:y val="-1.2480001053470925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E45-446A-A9B4-4633AA2C91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2008</c:v>
                </c:pt>
                <c:pt idx="1">
                  <c:v>2009</c:v>
                </c:pt>
                <c:pt idx="2">
                  <c:v>2010</c:v>
                </c:pt>
                <c:pt idx="3">
                  <c:v>2011</c:v>
                </c:pt>
                <c:pt idx="4">
                  <c:v>2012</c:v>
                </c:pt>
                <c:pt idx="5">
                  <c:v>2013</c:v>
                </c:pt>
                <c:pt idx="6">
                  <c:v>2014</c:v>
                </c:pt>
                <c:pt idx="7">
                  <c:v>2015</c:v>
                </c:pt>
              </c:strCache>
            </c:strRef>
          </c:cat>
          <c:val>
            <c:numRef>
              <c:f>Sheet1!$B$6:$I$6</c:f>
              <c:numCache>
                <c:formatCode>0.0%</c:formatCode>
                <c:ptCount val="8"/>
                <c:pt idx="0">
                  <c:v>8.2589733475633406E-2</c:v>
                </c:pt>
                <c:pt idx="1">
                  <c:v>8.4540193419195719E-2</c:v>
                </c:pt>
                <c:pt idx="2">
                  <c:v>8.6104393562261308E-2</c:v>
                </c:pt>
                <c:pt idx="3">
                  <c:v>8.710613049041796E-2</c:v>
                </c:pt>
                <c:pt idx="4">
                  <c:v>9.0344829732125168E-2</c:v>
                </c:pt>
                <c:pt idx="5">
                  <c:v>9.2794885536801291E-2</c:v>
                </c:pt>
                <c:pt idx="6">
                  <c:v>9.6219146567440045E-2</c:v>
                </c:pt>
                <c:pt idx="7">
                  <c:v>9.6670373558171152E-2</c:v>
                </c:pt>
              </c:numCache>
            </c:numRef>
          </c:val>
          <c:extLst>
            <c:ext xmlns:c16="http://schemas.microsoft.com/office/drawing/2014/chart" uri="{C3380CC4-5D6E-409C-BE32-E72D297353CC}">
              <c16:uniqueId val="{00000028-9E45-446A-A9B4-4633AA2C91A8}"/>
            </c:ext>
          </c:extLst>
        </c:ser>
        <c:dLbls>
          <c:showLegendKey val="0"/>
          <c:showVal val="0"/>
          <c:showCatName val="0"/>
          <c:showSerName val="0"/>
          <c:showPercent val="0"/>
          <c:showBubbleSize val="0"/>
        </c:dLbls>
        <c:axId val="234698856"/>
        <c:axId val="234702384"/>
      </c:areaChart>
      <c:catAx>
        <c:axId val="234698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702384"/>
        <c:crosses val="autoZero"/>
        <c:auto val="1"/>
        <c:lblAlgn val="ctr"/>
        <c:lblOffset val="100"/>
        <c:noMultiLvlLbl val="0"/>
      </c:catAx>
      <c:valAx>
        <c:axId val="23470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698856"/>
        <c:crosses val="autoZero"/>
        <c:crossBetween val="midCat"/>
      </c:valAx>
      <c:spPr>
        <a:noFill/>
        <a:ln>
          <a:noFill/>
        </a:ln>
        <a:effectLst/>
      </c:spPr>
    </c:plotArea>
    <c:legend>
      <c:legendPos val="r"/>
      <c:layout>
        <c:manualLayout>
          <c:xMode val="edge"/>
          <c:yMode val="edge"/>
          <c:x val="0.64877964578751979"/>
          <c:y val="3.7709942485916283E-2"/>
          <c:w val="0.32719633018845617"/>
          <c:h val="0.883735788982810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54-4EB2-8DBE-6C1AECD9D4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54-4EB2-8DBE-6C1AECD9D4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54-4EB2-8DBE-6C1AECD9D4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54-4EB2-8DBE-6C1AECD9D4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654-4EB2-8DBE-6C1AECD9D4B5}"/>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9654-4EB2-8DBE-6C1AECD9D4B5}"/>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9654-4EB2-8DBE-6C1AECD9D4B5}"/>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9654-4EB2-8DBE-6C1AECD9D4B5}"/>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9654-4EB2-8DBE-6C1AECD9D4B5}"/>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9654-4EB2-8DBE-6C1AECD9D4B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9654-4EB2-8DBE-6C1AECD9D4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08746674436228"/>
          <c:y val="0.21994044227310341"/>
          <c:w val="0.52434810295923795"/>
          <c:h val="0.72050455601746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0E-454A-8DFB-17450F0235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0E-454A-8DFB-17450F0235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0E-454A-8DFB-17450F0235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0E-454A-8DFB-17450F0235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0E-454A-8DFB-17450F0235AF}"/>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3B0E-454A-8DFB-17450F0235AF}"/>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3B0E-454A-8DFB-17450F0235AF}"/>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0E-454A-8DFB-17450F0235AF}"/>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0E-454A-8DFB-17450F0235AF}"/>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3B0E-454A-8DFB-17450F0235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3B0E-454A-8DFB-17450F0235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rgbClr val="C00000"/>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c:formatCode>
                <c:ptCount val="86"/>
                <c:pt idx="0">
                  <c:v>122428</c:v>
                </c:pt>
                <c:pt idx="1">
                  <c:v>121262</c:v>
                </c:pt>
                <c:pt idx="2">
                  <c:v>119706</c:v>
                </c:pt>
                <c:pt idx="3">
                  <c:v>119778</c:v>
                </c:pt>
                <c:pt idx="4">
                  <c:v>120619</c:v>
                </c:pt>
                <c:pt idx="5">
                  <c:v>119532</c:v>
                </c:pt>
                <c:pt idx="6">
                  <c:v>122081</c:v>
                </c:pt>
                <c:pt idx="7">
                  <c:v>123852</c:v>
                </c:pt>
                <c:pt idx="8">
                  <c:v>124528</c:v>
                </c:pt>
                <c:pt idx="9">
                  <c:v>125689</c:v>
                </c:pt>
                <c:pt idx="10">
                  <c:v>127327</c:v>
                </c:pt>
                <c:pt idx="11">
                  <c:v>128263</c:v>
                </c:pt>
                <c:pt idx="12">
                  <c:v>128594</c:v>
                </c:pt>
                <c:pt idx="13">
                  <c:v>131088</c:v>
                </c:pt>
                <c:pt idx="14">
                  <c:v>132577</c:v>
                </c:pt>
                <c:pt idx="15">
                  <c:v>131971</c:v>
                </c:pt>
                <c:pt idx="16">
                  <c:v>131063</c:v>
                </c:pt>
                <c:pt idx="17">
                  <c:v>132256</c:v>
                </c:pt>
                <c:pt idx="18">
                  <c:v>134548</c:v>
                </c:pt>
                <c:pt idx="19">
                  <c:v>137096</c:v>
                </c:pt>
                <c:pt idx="20">
                  <c:v>134960</c:v>
                </c:pt>
                <c:pt idx="21">
                  <c:v>136408</c:v>
                </c:pt>
                <c:pt idx="22">
                  <c:v>137448</c:v>
                </c:pt>
                <c:pt idx="23">
                  <c:v>137398</c:v>
                </c:pt>
                <c:pt idx="24">
                  <c:v>138042</c:v>
                </c:pt>
                <c:pt idx="25">
                  <c:v>137146</c:v>
                </c:pt>
                <c:pt idx="26">
                  <c:v>137867</c:v>
                </c:pt>
                <c:pt idx="27">
                  <c:v>141512</c:v>
                </c:pt>
                <c:pt idx="28">
                  <c:v>145418</c:v>
                </c:pt>
                <c:pt idx="29">
                  <c:v>148869</c:v>
                </c:pt>
                <c:pt idx="30">
                  <c:v>147295</c:v>
                </c:pt>
                <c:pt idx="31">
                  <c:v>150128</c:v>
                </c:pt>
                <c:pt idx="32">
                  <c:v>151145</c:v>
                </c:pt>
                <c:pt idx="33">
                  <c:v>151662</c:v>
                </c:pt>
                <c:pt idx="34">
                  <c:v>150770</c:v>
                </c:pt>
                <c:pt idx="35">
                  <c:v>142895</c:v>
                </c:pt>
                <c:pt idx="36">
                  <c:v>139686</c:v>
                </c:pt>
                <c:pt idx="37">
                  <c:v>136709</c:v>
                </c:pt>
                <c:pt idx="38">
                  <c:v>134721</c:v>
                </c:pt>
                <c:pt idx="39">
                  <c:v>137143</c:v>
                </c:pt>
                <c:pt idx="40">
                  <c:v>135053</c:v>
                </c:pt>
                <c:pt idx="41">
                  <c:v>137961</c:v>
                </c:pt>
                <c:pt idx="42">
                  <c:v>147743</c:v>
                </c:pt>
                <c:pt idx="43">
                  <c:v>159529</c:v>
                </c:pt>
                <c:pt idx="44">
                  <c:v>161160</c:v>
                </c:pt>
                <c:pt idx="45">
                  <c:v>153398</c:v>
                </c:pt>
                <c:pt idx="46">
                  <c:v>147505</c:v>
                </c:pt>
                <c:pt idx="47">
                  <c:v>146908</c:v>
                </c:pt>
                <c:pt idx="48">
                  <c:v>149378</c:v>
                </c:pt>
                <c:pt idx="49">
                  <c:v>161688</c:v>
                </c:pt>
                <c:pt idx="50">
                  <c:v>170500</c:v>
                </c:pt>
                <c:pt idx="51">
                  <c:v>175912</c:v>
                </c:pt>
                <c:pt idx="52">
                  <c:v>178898</c:v>
                </c:pt>
                <c:pt idx="53">
                  <c:v>182461</c:v>
                </c:pt>
                <c:pt idx="54">
                  <c:v>186102</c:v>
                </c:pt>
                <c:pt idx="55">
                  <c:v>182270</c:v>
                </c:pt>
                <c:pt idx="56">
                  <c:v>183392</c:v>
                </c:pt>
                <c:pt idx="57">
                  <c:v>180605</c:v>
                </c:pt>
                <c:pt idx="58">
                  <c:v>176253</c:v>
                </c:pt>
                <c:pt idx="59">
                  <c:v>175246</c:v>
                </c:pt>
                <c:pt idx="60">
                  <c:v>169158</c:v>
                </c:pt>
                <c:pt idx="61">
                  <c:v>164457</c:v>
                </c:pt>
                <c:pt idx="62">
                  <c:v>158436</c:v>
                </c:pt>
                <c:pt idx="63">
                  <c:v>149884</c:v>
                </c:pt>
                <c:pt idx="64">
                  <c:v>148013</c:v>
                </c:pt>
                <c:pt idx="65">
                  <c:v>145083</c:v>
                </c:pt>
                <c:pt idx="66">
                  <c:v>148364</c:v>
                </c:pt>
                <c:pt idx="67">
                  <c:v>148599</c:v>
                </c:pt>
                <c:pt idx="68">
                  <c:v>119031</c:v>
                </c:pt>
                <c:pt idx="69">
                  <c:v>112097</c:v>
                </c:pt>
                <c:pt idx="70">
                  <c:v>112814</c:v>
                </c:pt>
                <c:pt idx="71">
                  <c:v>108911</c:v>
                </c:pt>
                <c:pt idx="72">
                  <c:v>98388</c:v>
                </c:pt>
                <c:pt idx="73">
                  <c:v>90010</c:v>
                </c:pt>
                <c:pt idx="74">
                  <c:v>82911</c:v>
                </c:pt>
                <c:pt idx="75">
                  <c:v>77959</c:v>
                </c:pt>
                <c:pt idx="76">
                  <c:v>73802</c:v>
                </c:pt>
                <c:pt idx="77">
                  <c:v>68036</c:v>
                </c:pt>
                <c:pt idx="78">
                  <c:v>64861</c:v>
                </c:pt>
                <c:pt idx="79">
                  <c:v>62401</c:v>
                </c:pt>
                <c:pt idx="80">
                  <c:v>56580</c:v>
                </c:pt>
                <c:pt idx="81">
                  <c:v>52997</c:v>
                </c:pt>
                <c:pt idx="82">
                  <c:v>49872</c:v>
                </c:pt>
                <c:pt idx="83">
                  <c:v>47036</c:v>
                </c:pt>
                <c:pt idx="84">
                  <c:v>43784</c:v>
                </c:pt>
                <c:pt idx="85">
                  <c:v>241516</c:v>
                </c:pt>
              </c:numCache>
            </c:numRef>
          </c:val>
          <c:extLst>
            <c:ext xmlns:c16="http://schemas.microsoft.com/office/drawing/2014/chart" uri="{C3380CC4-5D6E-409C-BE32-E72D297353CC}">
              <c16:uniqueId val="{00000000-AE31-45E9-B605-6DF10730B50D}"/>
            </c:ext>
          </c:extLst>
        </c:ser>
        <c:ser>
          <c:idx val="1"/>
          <c:order val="1"/>
          <c:tx>
            <c:strRef>
              <c:f>Sheet1!$C$1</c:f>
              <c:strCache>
                <c:ptCount val="1"/>
                <c:pt idx="0">
                  <c:v>Hispanic</c:v>
                </c:pt>
              </c:strCache>
            </c:strRef>
          </c:tx>
          <c:spPr>
            <a:solidFill>
              <a:srgbClr val="0000FF"/>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c:formatCode>
                <c:ptCount val="86"/>
                <c:pt idx="0">
                  <c:v>201273</c:v>
                </c:pt>
                <c:pt idx="1">
                  <c:v>198602</c:v>
                </c:pt>
                <c:pt idx="2">
                  <c:v>196390</c:v>
                </c:pt>
                <c:pt idx="3">
                  <c:v>197984</c:v>
                </c:pt>
                <c:pt idx="4">
                  <c:v>197309</c:v>
                </c:pt>
                <c:pt idx="5">
                  <c:v>193080</c:v>
                </c:pt>
                <c:pt idx="6">
                  <c:v>196451</c:v>
                </c:pt>
                <c:pt idx="7">
                  <c:v>197711</c:v>
                </c:pt>
                <c:pt idx="8">
                  <c:v>196329</c:v>
                </c:pt>
                <c:pt idx="9">
                  <c:v>196930</c:v>
                </c:pt>
                <c:pt idx="10">
                  <c:v>198012</c:v>
                </c:pt>
                <c:pt idx="11">
                  <c:v>199509</c:v>
                </c:pt>
                <c:pt idx="12">
                  <c:v>201597</c:v>
                </c:pt>
                <c:pt idx="13">
                  <c:v>204574</c:v>
                </c:pt>
                <c:pt idx="14">
                  <c:v>202667</c:v>
                </c:pt>
                <c:pt idx="15">
                  <c:v>196441</c:v>
                </c:pt>
                <c:pt idx="16">
                  <c:v>191694</c:v>
                </c:pt>
                <c:pt idx="17">
                  <c:v>188563</c:v>
                </c:pt>
                <c:pt idx="18">
                  <c:v>187938</c:v>
                </c:pt>
                <c:pt idx="19">
                  <c:v>187701</c:v>
                </c:pt>
                <c:pt idx="20">
                  <c:v>185592</c:v>
                </c:pt>
                <c:pt idx="21">
                  <c:v>186151</c:v>
                </c:pt>
                <c:pt idx="22">
                  <c:v>185539</c:v>
                </c:pt>
                <c:pt idx="23">
                  <c:v>182100</c:v>
                </c:pt>
                <c:pt idx="24">
                  <c:v>177609</c:v>
                </c:pt>
                <c:pt idx="25">
                  <c:v>172521</c:v>
                </c:pt>
                <c:pt idx="26">
                  <c:v>171083</c:v>
                </c:pt>
                <c:pt idx="27">
                  <c:v>170565</c:v>
                </c:pt>
                <c:pt idx="28">
                  <c:v>169642</c:v>
                </c:pt>
                <c:pt idx="29">
                  <c:v>168232</c:v>
                </c:pt>
                <c:pt idx="30">
                  <c:v>165890</c:v>
                </c:pt>
                <c:pt idx="31">
                  <c:v>168024</c:v>
                </c:pt>
                <c:pt idx="32">
                  <c:v>167928</c:v>
                </c:pt>
                <c:pt idx="33">
                  <c:v>167703</c:v>
                </c:pt>
                <c:pt idx="34">
                  <c:v>165670</c:v>
                </c:pt>
                <c:pt idx="35">
                  <c:v>155767</c:v>
                </c:pt>
                <c:pt idx="36">
                  <c:v>153987</c:v>
                </c:pt>
                <c:pt idx="37">
                  <c:v>152544</c:v>
                </c:pt>
                <c:pt idx="38">
                  <c:v>153291</c:v>
                </c:pt>
                <c:pt idx="39">
                  <c:v>153681</c:v>
                </c:pt>
                <c:pt idx="40">
                  <c:v>148767</c:v>
                </c:pt>
                <c:pt idx="41">
                  <c:v>147817</c:v>
                </c:pt>
                <c:pt idx="42">
                  <c:v>146464</c:v>
                </c:pt>
                <c:pt idx="43">
                  <c:v>143574</c:v>
                </c:pt>
                <c:pt idx="44">
                  <c:v>141216</c:v>
                </c:pt>
                <c:pt idx="45">
                  <c:v>132503</c:v>
                </c:pt>
                <c:pt idx="46">
                  <c:v>127557</c:v>
                </c:pt>
                <c:pt idx="47">
                  <c:v>123472</c:v>
                </c:pt>
                <c:pt idx="48">
                  <c:v>121957</c:v>
                </c:pt>
                <c:pt idx="49">
                  <c:v>122175</c:v>
                </c:pt>
                <c:pt idx="50">
                  <c:v>117613</c:v>
                </c:pt>
                <c:pt idx="51">
                  <c:v>114234</c:v>
                </c:pt>
                <c:pt idx="52">
                  <c:v>109810</c:v>
                </c:pt>
                <c:pt idx="53">
                  <c:v>107039</c:v>
                </c:pt>
                <c:pt idx="54">
                  <c:v>105173</c:v>
                </c:pt>
                <c:pt idx="55">
                  <c:v>97895</c:v>
                </c:pt>
                <c:pt idx="56">
                  <c:v>94140</c:v>
                </c:pt>
                <c:pt idx="57">
                  <c:v>90153</c:v>
                </c:pt>
                <c:pt idx="58">
                  <c:v>86238</c:v>
                </c:pt>
                <c:pt idx="59">
                  <c:v>82105</c:v>
                </c:pt>
                <c:pt idx="60">
                  <c:v>75981</c:v>
                </c:pt>
                <c:pt idx="61">
                  <c:v>71418</c:v>
                </c:pt>
                <c:pt idx="62">
                  <c:v>66322</c:v>
                </c:pt>
                <c:pt idx="63">
                  <c:v>64076</c:v>
                </c:pt>
                <c:pt idx="64">
                  <c:v>61713</c:v>
                </c:pt>
                <c:pt idx="65">
                  <c:v>57678</c:v>
                </c:pt>
                <c:pt idx="66">
                  <c:v>54797</c:v>
                </c:pt>
                <c:pt idx="67">
                  <c:v>51541</c:v>
                </c:pt>
                <c:pt idx="68">
                  <c:v>45986</c:v>
                </c:pt>
                <c:pt idx="69">
                  <c:v>42738</c:v>
                </c:pt>
                <c:pt idx="70">
                  <c:v>39241</c:v>
                </c:pt>
                <c:pt idx="71">
                  <c:v>35933</c:v>
                </c:pt>
                <c:pt idx="72">
                  <c:v>32497</c:v>
                </c:pt>
                <c:pt idx="73">
                  <c:v>30318</c:v>
                </c:pt>
                <c:pt idx="74">
                  <c:v>28514</c:v>
                </c:pt>
                <c:pt idx="75">
                  <c:v>26097</c:v>
                </c:pt>
                <c:pt idx="76">
                  <c:v>24698</c:v>
                </c:pt>
                <c:pt idx="77">
                  <c:v>22979</c:v>
                </c:pt>
                <c:pt idx="78">
                  <c:v>21662</c:v>
                </c:pt>
                <c:pt idx="79">
                  <c:v>20483</c:v>
                </c:pt>
                <c:pt idx="80">
                  <c:v>18207</c:v>
                </c:pt>
                <c:pt idx="81">
                  <c:v>16196</c:v>
                </c:pt>
                <c:pt idx="82">
                  <c:v>15267</c:v>
                </c:pt>
                <c:pt idx="83">
                  <c:v>14215</c:v>
                </c:pt>
                <c:pt idx="84">
                  <c:v>13265</c:v>
                </c:pt>
                <c:pt idx="85">
                  <c:v>64416</c:v>
                </c:pt>
              </c:numCache>
            </c:numRef>
          </c:val>
          <c:extLst>
            <c:ext xmlns:c16="http://schemas.microsoft.com/office/drawing/2014/chart" uri="{C3380CC4-5D6E-409C-BE32-E72D297353CC}">
              <c16:uniqueId val="{00000001-AE31-45E9-B605-6DF10730B50D}"/>
            </c:ext>
          </c:extLst>
        </c:ser>
        <c:dLbls>
          <c:showLegendKey val="0"/>
          <c:showVal val="0"/>
          <c:showCatName val="0"/>
          <c:showSerName val="0"/>
          <c:showPercent val="0"/>
          <c:showBubbleSize val="0"/>
        </c:dLbls>
        <c:gapWidth val="0"/>
        <c:axId val="224604080"/>
        <c:axId val="216935784"/>
      </c:barChart>
      <c:catAx>
        <c:axId val="224604080"/>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txPr>
          <a:bodyPr rot="-3900000"/>
          <a:lstStyle/>
          <a:p>
            <a:pPr>
              <a:defRPr sz="1200"/>
            </a:pPr>
            <a:endParaRPr lang="en-US"/>
          </a:p>
        </c:txPr>
        <c:crossAx val="216935784"/>
        <c:crosses val="autoZero"/>
        <c:auto val="1"/>
        <c:lblAlgn val="ctr"/>
        <c:lblOffset val="100"/>
        <c:tickLblSkip val="5"/>
        <c:noMultiLvlLbl val="0"/>
      </c:catAx>
      <c:valAx>
        <c:axId val="216935784"/>
        <c:scaling>
          <c:orientation val="minMax"/>
          <c:max val="25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0" sourceLinked="1"/>
        <c:majorTickMark val="out"/>
        <c:minorTickMark val="none"/>
        <c:tickLblPos val="nextTo"/>
        <c:txPr>
          <a:bodyPr/>
          <a:lstStyle/>
          <a:p>
            <a:pPr>
              <a:defRPr sz="1400"/>
            </a:pPr>
            <a:endParaRPr lang="en-US"/>
          </a:p>
        </c:txPr>
        <c:crossAx val="224604080"/>
        <c:crosses val="autoZero"/>
        <c:crossBetween val="midCat"/>
      </c:valAx>
    </c:plotArea>
    <c:legend>
      <c:legendPos val="r"/>
      <c:layout>
        <c:manualLayout>
          <c:xMode val="edge"/>
          <c:yMode val="edge"/>
          <c:x val="0.68634414342275007"/>
          <c:y val="8.2665768709552542E-2"/>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c:ext xmlns:c16="http://schemas.microsoft.com/office/drawing/2014/chart" uri="{C3380CC4-5D6E-409C-BE32-E72D297353CC}">
              <c16:uniqueId val="{00000000-C666-4800-BF46-16B09BA3BB8B}"/>
            </c:ext>
          </c:extLst>
        </c:ser>
        <c:ser>
          <c:idx val="5"/>
          <c:order val="1"/>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c:ext xmlns:c16="http://schemas.microsoft.com/office/drawing/2014/chart" uri="{C3380CC4-5D6E-409C-BE32-E72D297353CC}">
              <c16:uniqueId val="{00000001-C666-4800-BF46-16B09BA3BB8B}"/>
            </c:ext>
          </c:extLst>
        </c:ser>
        <c:dLbls>
          <c:showLegendKey val="0"/>
          <c:showVal val="0"/>
          <c:showCatName val="0"/>
          <c:showSerName val="0"/>
          <c:showPercent val="0"/>
          <c:showBubbleSize val="0"/>
        </c:dLbls>
        <c:gapWidth val="0"/>
        <c:overlap val="100"/>
        <c:axId val="227573536"/>
        <c:axId val="227572360"/>
      </c:barChart>
      <c:catAx>
        <c:axId val="227573536"/>
        <c:scaling>
          <c:orientation val="minMax"/>
        </c:scaling>
        <c:delete val="0"/>
        <c:axPos val="l"/>
        <c:numFmt formatCode="General" sourceLinked="0"/>
        <c:majorTickMark val="out"/>
        <c:minorTickMark val="none"/>
        <c:tickLblPos val="low"/>
        <c:txPr>
          <a:bodyPr/>
          <a:lstStyle/>
          <a:p>
            <a:pPr>
              <a:defRPr sz="1050" baseline="0"/>
            </a:pPr>
            <a:endParaRPr lang="en-US"/>
          </a:p>
        </c:txPr>
        <c:crossAx val="227572360"/>
        <c:crosses val="autoZero"/>
        <c:auto val="1"/>
        <c:lblAlgn val="ctr"/>
        <c:lblOffset val="100"/>
        <c:tickLblSkip val="5"/>
        <c:noMultiLvlLbl val="0"/>
      </c:catAx>
      <c:valAx>
        <c:axId val="227572360"/>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7573536"/>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c:ext xmlns:c16="http://schemas.microsoft.com/office/drawing/2014/chart" uri="{C3380CC4-5D6E-409C-BE32-E72D297353CC}">
              <c16:uniqueId val="{00000000-D196-4825-ABEB-D0DE1166876C}"/>
            </c:ext>
          </c:extLst>
        </c:ser>
        <c:ser>
          <c:idx val="4"/>
          <c:order val="1"/>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c:ext xmlns:c16="http://schemas.microsoft.com/office/drawing/2014/chart" uri="{C3380CC4-5D6E-409C-BE32-E72D297353CC}">
              <c16:uniqueId val="{00000001-D196-4825-ABEB-D0DE1166876C}"/>
            </c:ext>
          </c:extLst>
        </c:ser>
        <c:ser>
          <c:idx val="3"/>
          <c:order val="2"/>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c:ext xmlns:c16="http://schemas.microsoft.com/office/drawing/2014/chart" uri="{C3380CC4-5D6E-409C-BE32-E72D297353CC}">
              <c16:uniqueId val="{00000002-D196-4825-ABEB-D0DE1166876C}"/>
            </c:ext>
          </c:extLst>
        </c:ser>
        <c:ser>
          <c:idx val="6"/>
          <c:order val="3"/>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c:ext xmlns:c16="http://schemas.microsoft.com/office/drawing/2014/chart" uri="{C3380CC4-5D6E-409C-BE32-E72D297353CC}">
              <c16:uniqueId val="{00000003-D196-4825-ABEB-D0DE1166876C}"/>
            </c:ext>
          </c:extLst>
        </c:ser>
        <c:ser>
          <c:idx val="8"/>
          <c:order val="4"/>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c:ext xmlns:c16="http://schemas.microsoft.com/office/drawing/2014/chart" uri="{C3380CC4-5D6E-409C-BE32-E72D297353CC}">
              <c16:uniqueId val="{00000004-D196-4825-ABEB-D0DE1166876C}"/>
            </c:ext>
          </c:extLst>
        </c:ser>
        <c:ser>
          <c:idx val="7"/>
          <c:order val="5"/>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c:ext xmlns:c16="http://schemas.microsoft.com/office/drawing/2014/chart" uri="{C3380CC4-5D6E-409C-BE32-E72D297353CC}">
                <c16:uniqueId val="{00000005-D196-4825-ABEB-D0DE1166876C}"/>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c:ext xmlns:c16="http://schemas.microsoft.com/office/drawing/2014/chart" uri="{C3380CC4-5D6E-409C-BE32-E72D297353CC}">
              <c16:uniqueId val="{00000006-D196-4825-ABEB-D0DE1166876C}"/>
            </c:ext>
          </c:extLst>
        </c:ser>
        <c:dLbls>
          <c:showLegendKey val="0"/>
          <c:showVal val="0"/>
          <c:showCatName val="0"/>
          <c:showSerName val="0"/>
          <c:showPercent val="0"/>
          <c:showBubbleSize val="0"/>
        </c:dLbls>
        <c:gapWidth val="0"/>
        <c:overlap val="100"/>
        <c:axId val="233236280"/>
        <c:axId val="233236672"/>
      </c:barChart>
      <c:catAx>
        <c:axId val="233236280"/>
        <c:scaling>
          <c:orientation val="minMax"/>
        </c:scaling>
        <c:delete val="0"/>
        <c:axPos val="l"/>
        <c:numFmt formatCode="General" sourceLinked="0"/>
        <c:majorTickMark val="out"/>
        <c:minorTickMark val="none"/>
        <c:tickLblPos val="low"/>
        <c:txPr>
          <a:bodyPr/>
          <a:lstStyle/>
          <a:p>
            <a:pPr>
              <a:defRPr sz="1050" baseline="0"/>
            </a:pPr>
            <a:endParaRPr lang="en-US"/>
          </a:p>
        </c:txPr>
        <c:crossAx val="233236672"/>
        <c:crosses val="autoZero"/>
        <c:auto val="1"/>
        <c:lblAlgn val="ctr"/>
        <c:lblOffset val="100"/>
        <c:tickLblSkip val="5"/>
        <c:noMultiLvlLbl val="0"/>
      </c:catAx>
      <c:valAx>
        <c:axId val="233236672"/>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33236280"/>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c:ext xmlns:c16="http://schemas.microsoft.com/office/drawing/2014/chart" uri="{C3380CC4-5D6E-409C-BE32-E72D297353CC}">
              <c16:uniqueId val="{00000000-0566-4E8A-B4B3-DA3F932286F6}"/>
            </c:ext>
          </c:extLst>
        </c:ser>
        <c:ser>
          <c:idx val="2"/>
          <c:order val="1"/>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c:ext xmlns:c16="http://schemas.microsoft.com/office/drawing/2014/chart" uri="{C3380CC4-5D6E-409C-BE32-E72D297353CC}">
              <c16:uniqueId val="{00000001-0566-4E8A-B4B3-DA3F932286F6}"/>
            </c:ext>
          </c:extLst>
        </c:ser>
        <c:ser>
          <c:idx val="4"/>
          <c:order val="2"/>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c:ext xmlns:c16="http://schemas.microsoft.com/office/drawing/2014/chart" uri="{C3380CC4-5D6E-409C-BE32-E72D297353CC}">
              <c16:uniqueId val="{00000002-0566-4E8A-B4B3-DA3F932286F6}"/>
            </c:ext>
          </c:extLst>
        </c:ser>
        <c:ser>
          <c:idx val="3"/>
          <c:order val="3"/>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c:ext xmlns:c16="http://schemas.microsoft.com/office/drawing/2014/chart" uri="{C3380CC4-5D6E-409C-BE32-E72D297353CC}">
              <c16:uniqueId val="{00000003-0566-4E8A-B4B3-DA3F932286F6}"/>
            </c:ext>
          </c:extLst>
        </c:ser>
        <c:ser>
          <c:idx val="5"/>
          <c:order val="4"/>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c:ext xmlns:c16="http://schemas.microsoft.com/office/drawing/2014/chart" uri="{C3380CC4-5D6E-409C-BE32-E72D297353CC}">
              <c16:uniqueId val="{00000004-0566-4E8A-B4B3-DA3F932286F6}"/>
            </c:ext>
          </c:extLst>
        </c:ser>
        <c:ser>
          <c:idx val="6"/>
          <c:order val="5"/>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c:ext xmlns:c16="http://schemas.microsoft.com/office/drawing/2014/chart" uri="{C3380CC4-5D6E-409C-BE32-E72D297353CC}">
              <c16:uniqueId val="{00000005-0566-4E8A-B4B3-DA3F932286F6}"/>
            </c:ext>
          </c:extLst>
        </c:ser>
        <c:ser>
          <c:idx val="8"/>
          <c:order val="6"/>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c:ext xmlns:c16="http://schemas.microsoft.com/office/drawing/2014/chart" uri="{C3380CC4-5D6E-409C-BE32-E72D297353CC}">
              <c16:uniqueId val="{00000006-0566-4E8A-B4B3-DA3F932286F6}"/>
            </c:ext>
          </c:extLst>
        </c:ser>
        <c:ser>
          <c:idx val="7"/>
          <c:order val="7"/>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c:ext xmlns:c16="http://schemas.microsoft.com/office/drawing/2014/chart" uri="{C3380CC4-5D6E-409C-BE32-E72D297353CC}">
                <c16:uniqueId val="{00000007-0566-4E8A-B4B3-DA3F932286F6}"/>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c:ext xmlns:c16="http://schemas.microsoft.com/office/drawing/2014/chart" uri="{C3380CC4-5D6E-409C-BE32-E72D297353CC}">
              <c16:uniqueId val="{00000008-0566-4E8A-B4B3-DA3F932286F6}"/>
            </c:ext>
          </c:extLst>
        </c:ser>
        <c:dLbls>
          <c:showLegendKey val="0"/>
          <c:showVal val="0"/>
          <c:showCatName val="0"/>
          <c:showSerName val="0"/>
          <c:showPercent val="0"/>
          <c:showBubbleSize val="0"/>
        </c:dLbls>
        <c:gapWidth val="0"/>
        <c:overlap val="100"/>
        <c:axId val="233237064"/>
        <c:axId val="233237456"/>
      </c:barChart>
      <c:catAx>
        <c:axId val="233237064"/>
        <c:scaling>
          <c:orientation val="minMax"/>
        </c:scaling>
        <c:delete val="0"/>
        <c:axPos val="l"/>
        <c:numFmt formatCode="General" sourceLinked="0"/>
        <c:majorTickMark val="out"/>
        <c:minorTickMark val="none"/>
        <c:tickLblPos val="low"/>
        <c:txPr>
          <a:bodyPr/>
          <a:lstStyle/>
          <a:p>
            <a:pPr>
              <a:defRPr sz="1050" baseline="0"/>
            </a:pPr>
            <a:endParaRPr lang="en-US"/>
          </a:p>
        </c:txPr>
        <c:crossAx val="233237456"/>
        <c:crosses val="autoZero"/>
        <c:auto val="1"/>
        <c:lblAlgn val="ctr"/>
        <c:lblOffset val="100"/>
        <c:tickLblSkip val="5"/>
        <c:noMultiLvlLbl val="0"/>
      </c:catAx>
      <c:valAx>
        <c:axId val="23323745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33237064"/>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Sheet1!$B$2:$B$19</c:f>
              <c:numCache>
                <c:formatCode>_(* #,##0_);_(* \(#,##0\);_(* "-"??_);_(@_)</c:formatCode>
                <c:ptCount val="18"/>
                <c:pt idx="0">
                  <c:v>1929927</c:v>
                </c:pt>
                <c:pt idx="1">
                  <c:v>1930848</c:v>
                </c:pt>
                <c:pt idx="2">
                  <c:v>1888634</c:v>
                </c:pt>
                <c:pt idx="3">
                  <c:v>1883562</c:v>
                </c:pt>
                <c:pt idx="4">
                  <c:v>1828260</c:v>
                </c:pt>
                <c:pt idx="5">
                  <c:v>1858710</c:v>
                </c:pt>
                <c:pt idx="6">
                  <c:v>1772023</c:v>
                </c:pt>
                <c:pt idx="7">
                  <c:v>1762349</c:v>
                </c:pt>
                <c:pt idx="8">
                  <c:v>1703768</c:v>
                </c:pt>
                <c:pt idx="9">
                  <c:v>1757886</c:v>
                </c:pt>
                <c:pt idx="10">
                  <c:v>1682760</c:v>
                </c:pt>
                <c:pt idx="11">
                  <c:v>1435432</c:v>
                </c:pt>
                <c:pt idx="12">
                  <c:v>1188395</c:v>
                </c:pt>
                <c:pt idx="13">
                  <c:v>860087</c:v>
                </c:pt>
                <c:pt idx="14">
                  <c:v>624495</c:v>
                </c:pt>
                <c:pt idx="15">
                  <c:v>478802</c:v>
                </c:pt>
                <c:pt idx="16">
                  <c:v>349395</c:v>
                </c:pt>
                <c:pt idx="17">
                  <c:v>308977</c:v>
                </c:pt>
              </c:numCache>
            </c:numRef>
          </c:val>
          <c:extLst>
            <c:ext xmlns:c16="http://schemas.microsoft.com/office/drawing/2014/chart" uri="{C3380CC4-5D6E-409C-BE32-E72D297353CC}">
              <c16:uniqueId val="{00000000-3244-4B59-9AAC-816485A63948}"/>
            </c:ext>
          </c:extLst>
        </c:ser>
        <c:ser>
          <c:idx val="1"/>
          <c:order val="1"/>
          <c:tx>
            <c:strRef>
              <c:f>Sheet1!$C$1</c:f>
              <c:strCache>
                <c:ptCount val="1"/>
                <c:pt idx="0">
                  <c:v>2011</c:v>
                </c:pt>
              </c:strCache>
            </c:strRef>
          </c:tx>
          <c:spPr>
            <a:solidFill>
              <a:schemeClr val="accent2"/>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Sheet1!$C$2:$C$19</c:f>
              <c:numCache>
                <c:formatCode>_(* #,##0_);_(* \(#,##0\);_(* "-"??_);_(@_)</c:formatCode>
                <c:ptCount val="18"/>
                <c:pt idx="0">
                  <c:v>1938420</c:v>
                </c:pt>
                <c:pt idx="1">
                  <c:v>1946906</c:v>
                </c:pt>
                <c:pt idx="2">
                  <c:v>1918096</c:v>
                </c:pt>
                <c:pt idx="3">
                  <c:v>1880706</c:v>
                </c:pt>
                <c:pt idx="4">
                  <c:v>1875596</c:v>
                </c:pt>
                <c:pt idx="5">
                  <c:v>1879972</c:v>
                </c:pt>
                <c:pt idx="6">
                  <c:v>1819089</c:v>
                </c:pt>
                <c:pt idx="7">
                  <c:v>1749094</c:v>
                </c:pt>
                <c:pt idx="8">
                  <c:v>1747203</c:v>
                </c:pt>
                <c:pt idx="9">
                  <c:v>1739025</c:v>
                </c:pt>
                <c:pt idx="10">
                  <c:v>1712664</c:v>
                </c:pt>
                <c:pt idx="11">
                  <c:v>1483627</c:v>
                </c:pt>
                <c:pt idx="12">
                  <c:v>1250653</c:v>
                </c:pt>
                <c:pt idx="13">
                  <c:v>891128</c:v>
                </c:pt>
                <c:pt idx="14">
                  <c:v>647641</c:v>
                </c:pt>
                <c:pt idx="15">
                  <c:v>488720</c:v>
                </c:pt>
                <c:pt idx="16">
                  <c:v>355742</c:v>
                </c:pt>
                <c:pt idx="17">
                  <c:v>322107</c:v>
                </c:pt>
              </c:numCache>
            </c:numRef>
          </c:val>
          <c:extLst>
            <c:ext xmlns:c16="http://schemas.microsoft.com/office/drawing/2014/chart" uri="{C3380CC4-5D6E-409C-BE32-E72D297353CC}">
              <c16:uniqueId val="{00000001-3244-4B59-9AAC-816485A63948}"/>
            </c:ext>
          </c:extLst>
        </c:ser>
        <c:ser>
          <c:idx val="2"/>
          <c:order val="2"/>
          <c:tx>
            <c:strRef>
              <c:f>Sheet1!$D$1</c:f>
              <c:strCache>
                <c:ptCount val="1"/>
                <c:pt idx="0">
                  <c:v>2012</c:v>
                </c:pt>
              </c:strCache>
            </c:strRef>
          </c:tx>
          <c:spPr>
            <a:solidFill>
              <a:schemeClr val="accent3"/>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Sheet1!$D$2:$D$19</c:f>
              <c:numCache>
                <c:formatCode>_(* #,##0_);_(* \(#,##0\);_(* "-"??_);_(@_)</c:formatCode>
                <c:ptCount val="18"/>
                <c:pt idx="0">
                  <c:v>1940064</c:v>
                </c:pt>
                <c:pt idx="1">
                  <c:v>1971805</c:v>
                </c:pt>
                <c:pt idx="2">
                  <c:v>1939961</c:v>
                </c:pt>
                <c:pt idx="3">
                  <c:v>1880612</c:v>
                </c:pt>
                <c:pt idx="4">
                  <c:v>1929872</c:v>
                </c:pt>
                <c:pt idx="5">
                  <c:v>1900354</c:v>
                </c:pt>
                <c:pt idx="6">
                  <c:v>1867664</c:v>
                </c:pt>
                <c:pt idx="7">
                  <c:v>1755524</c:v>
                </c:pt>
                <c:pt idx="8">
                  <c:v>1785726</c:v>
                </c:pt>
                <c:pt idx="9">
                  <c:v>1720413</c:v>
                </c:pt>
                <c:pt idx="10">
                  <c:v>1731854</c:v>
                </c:pt>
                <c:pt idx="11">
                  <c:v>1538068</c:v>
                </c:pt>
                <c:pt idx="12">
                  <c:v>1264880</c:v>
                </c:pt>
                <c:pt idx="13">
                  <c:v>969287</c:v>
                </c:pt>
                <c:pt idx="14">
                  <c:v>676372</c:v>
                </c:pt>
                <c:pt idx="15">
                  <c:v>499364</c:v>
                </c:pt>
                <c:pt idx="16">
                  <c:v>362768</c:v>
                </c:pt>
                <c:pt idx="17">
                  <c:v>337067</c:v>
                </c:pt>
              </c:numCache>
            </c:numRef>
          </c:val>
          <c:extLst>
            <c:ext xmlns:c16="http://schemas.microsoft.com/office/drawing/2014/chart" uri="{C3380CC4-5D6E-409C-BE32-E72D297353CC}">
              <c16:uniqueId val="{00000002-3244-4B59-9AAC-816485A63948}"/>
            </c:ext>
          </c:extLst>
        </c:ser>
        <c:ser>
          <c:idx val="3"/>
          <c:order val="3"/>
          <c:tx>
            <c:strRef>
              <c:f>Sheet1!$E$1</c:f>
              <c:strCache>
                <c:ptCount val="1"/>
                <c:pt idx="0">
                  <c:v>2013</c:v>
                </c:pt>
              </c:strCache>
            </c:strRef>
          </c:tx>
          <c:spPr>
            <a:solidFill>
              <a:schemeClr val="accent4"/>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Sheet1!$E$2:$E$19</c:f>
              <c:numCache>
                <c:formatCode>_(* #,##0_);_(* \(#,##0\);_(* "-"??_);_(@_)</c:formatCode>
                <c:ptCount val="18"/>
                <c:pt idx="0">
                  <c:v>1943579</c:v>
                </c:pt>
                <c:pt idx="1">
                  <c:v>1995663</c:v>
                </c:pt>
                <c:pt idx="2">
                  <c:v>1964166</c:v>
                </c:pt>
                <c:pt idx="3">
                  <c:v>1889930</c:v>
                </c:pt>
                <c:pt idx="4">
                  <c:v>1968809</c:v>
                </c:pt>
                <c:pt idx="5">
                  <c:v>1921551</c:v>
                </c:pt>
                <c:pt idx="6">
                  <c:v>1915775</c:v>
                </c:pt>
                <c:pt idx="7">
                  <c:v>1772483</c:v>
                </c:pt>
                <c:pt idx="8">
                  <c:v>1806310</c:v>
                </c:pt>
                <c:pt idx="9">
                  <c:v>1704218</c:v>
                </c:pt>
                <c:pt idx="10">
                  <c:v>1746676</c:v>
                </c:pt>
                <c:pt idx="11">
                  <c:v>1579915</c:v>
                </c:pt>
                <c:pt idx="12">
                  <c:v>1296546</c:v>
                </c:pt>
                <c:pt idx="13">
                  <c:v>1021253</c:v>
                </c:pt>
                <c:pt idx="14">
                  <c:v>716546</c:v>
                </c:pt>
                <c:pt idx="15">
                  <c:v>514023</c:v>
                </c:pt>
                <c:pt idx="16">
                  <c:v>367373</c:v>
                </c:pt>
                <c:pt idx="17">
                  <c:v>348709</c:v>
                </c:pt>
              </c:numCache>
            </c:numRef>
          </c:val>
          <c:extLst>
            <c:ext xmlns:c16="http://schemas.microsoft.com/office/drawing/2014/chart" uri="{C3380CC4-5D6E-409C-BE32-E72D297353CC}">
              <c16:uniqueId val="{00000003-3244-4B59-9AAC-816485A63948}"/>
            </c:ext>
          </c:extLst>
        </c:ser>
        <c:ser>
          <c:idx val="4"/>
          <c:order val="4"/>
          <c:tx>
            <c:strRef>
              <c:f>Sheet1!$F$1</c:f>
              <c:strCache>
                <c:ptCount val="1"/>
                <c:pt idx="0">
                  <c:v>2014</c:v>
                </c:pt>
              </c:strCache>
            </c:strRef>
          </c:tx>
          <c:spPr>
            <a:solidFill>
              <a:schemeClr val="accent5"/>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Sheet1!$F$2:$F$19</c:f>
              <c:numCache>
                <c:formatCode>_(* #,##0_);_(* \(#,##0\);_(* "-"??_);_(@_)</c:formatCode>
                <c:ptCount val="18"/>
                <c:pt idx="0">
                  <c:v>1967978</c:v>
                </c:pt>
                <c:pt idx="1">
                  <c:v>2009714</c:v>
                </c:pt>
                <c:pt idx="2">
                  <c:v>1991947</c:v>
                </c:pt>
                <c:pt idx="3">
                  <c:v>1908582</c:v>
                </c:pt>
                <c:pt idx="4">
                  <c:v>2000421</c:v>
                </c:pt>
                <c:pt idx="5">
                  <c:v>1966457</c:v>
                </c:pt>
                <c:pt idx="6">
                  <c:v>1957471</c:v>
                </c:pt>
                <c:pt idx="7">
                  <c:v>1806627</c:v>
                </c:pt>
                <c:pt idx="8">
                  <c:v>1820413</c:v>
                </c:pt>
                <c:pt idx="9">
                  <c:v>1703643</c:v>
                </c:pt>
                <c:pt idx="10">
                  <c:v>1759695</c:v>
                </c:pt>
                <c:pt idx="11">
                  <c:v>1616030</c:v>
                </c:pt>
                <c:pt idx="12">
                  <c:v>1338722</c:v>
                </c:pt>
                <c:pt idx="13">
                  <c:v>1074179</c:v>
                </c:pt>
                <c:pt idx="14">
                  <c:v>756555</c:v>
                </c:pt>
                <c:pt idx="15">
                  <c:v>529844</c:v>
                </c:pt>
                <c:pt idx="16">
                  <c:v>373623</c:v>
                </c:pt>
                <c:pt idx="17">
                  <c:v>362850</c:v>
                </c:pt>
              </c:numCache>
            </c:numRef>
          </c:val>
          <c:extLst>
            <c:ext xmlns:c16="http://schemas.microsoft.com/office/drawing/2014/chart" uri="{C3380CC4-5D6E-409C-BE32-E72D297353CC}">
              <c16:uniqueId val="{00000004-3244-4B59-9AAC-816485A63948}"/>
            </c:ext>
          </c:extLst>
        </c:ser>
        <c:ser>
          <c:idx val="5"/>
          <c:order val="5"/>
          <c:tx>
            <c:strRef>
              <c:f>Sheet1!$G$1</c:f>
              <c:strCache>
                <c:ptCount val="1"/>
                <c:pt idx="0">
                  <c:v>2015</c:v>
                </c:pt>
              </c:strCache>
            </c:strRef>
          </c:tx>
          <c:spPr>
            <a:solidFill>
              <a:schemeClr val="accent6"/>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Sheet1!$G$2:$G$19</c:f>
              <c:numCache>
                <c:formatCode>_(* #,##0_);_(* \(#,##0\);_(* "-"??_);_(@_)</c:formatCode>
                <c:ptCount val="18"/>
                <c:pt idx="0">
                  <c:v>1998195</c:v>
                </c:pt>
                <c:pt idx="1">
                  <c:v>2025796</c:v>
                </c:pt>
                <c:pt idx="2">
                  <c:v>2010522</c:v>
                </c:pt>
                <c:pt idx="3">
                  <c:v>1940648</c:v>
                </c:pt>
                <c:pt idx="4">
                  <c:v>2012321</c:v>
                </c:pt>
                <c:pt idx="5">
                  <c:v>2019177</c:v>
                </c:pt>
                <c:pt idx="6">
                  <c:v>1988333</c:v>
                </c:pt>
                <c:pt idx="7">
                  <c:v>1859047</c:v>
                </c:pt>
                <c:pt idx="8">
                  <c:v>1822368</c:v>
                </c:pt>
                <c:pt idx="9">
                  <c:v>1733172</c:v>
                </c:pt>
                <c:pt idx="10">
                  <c:v>1755889</c:v>
                </c:pt>
                <c:pt idx="11">
                  <c:v>1653545</c:v>
                </c:pt>
                <c:pt idx="12">
                  <c:v>1386651</c:v>
                </c:pt>
                <c:pt idx="13">
                  <c:v>1127843</c:v>
                </c:pt>
                <c:pt idx="14">
                  <c:v>791802</c:v>
                </c:pt>
                <c:pt idx="15">
                  <c:v>545330</c:v>
                </c:pt>
                <c:pt idx="16">
                  <c:v>381924</c:v>
                </c:pt>
                <c:pt idx="17">
                  <c:v>377076</c:v>
                </c:pt>
              </c:numCache>
            </c:numRef>
          </c:val>
          <c:extLst>
            <c:ext xmlns:c16="http://schemas.microsoft.com/office/drawing/2014/chart" uri="{C3380CC4-5D6E-409C-BE32-E72D297353CC}">
              <c16:uniqueId val="{00000005-3244-4B59-9AAC-816485A63948}"/>
            </c:ext>
          </c:extLst>
        </c:ser>
        <c:ser>
          <c:idx val="6"/>
          <c:order val="6"/>
          <c:tx>
            <c:strRef>
              <c:f>Sheet1!$H$1</c:f>
              <c:strCache>
                <c:ptCount val="1"/>
                <c:pt idx="0">
                  <c:v>2016</c:v>
                </c:pt>
              </c:strCache>
            </c:strRef>
          </c:tx>
          <c:spPr>
            <a:solidFill>
              <a:schemeClr val="accent1">
                <a:lumMod val="60000"/>
              </a:schemeClr>
            </a:solidFill>
            <a:ln>
              <a:noFill/>
            </a:ln>
            <a:effectLst/>
          </c:spPr>
          <c:invertIfNegative val="0"/>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85p</c:v>
                </c:pt>
              </c:strCache>
            </c:strRef>
          </c:cat>
          <c:val>
            <c:numRef>
              <c:f>Sheet1!$H$2:$H$19</c:f>
              <c:numCache>
                <c:formatCode>_(* #,##0_);_(* \(#,##0\);_(* "-"??_);_(@_)</c:formatCode>
                <c:ptCount val="18"/>
                <c:pt idx="0">
                  <c:v>2019171</c:v>
                </c:pt>
                <c:pt idx="1">
                  <c:v>2038319</c:v>
                </c:pt>
                <c:pt idx="2">
                  <c:v>2029062</c:v>
                </c:pt>
                <c:pt idx="3">
                  <c:v>1970588</c:v>
                </c:pt>
                <c:pt idx="4">
                  <c:v>2005169</c:v>
                </c:pt>
                <c:pt idx="5">
                  <c:v>2069842</c:v>
                </c:pt>
                <c:pt idx="6">
                  <c:v>2015886</c:v>
                </c:pt>
                <c:pt idx="7">
                  <c:v>1913015</c:v>
                </c:pt>
                <c:pt idx="8">
                  <c:v>1813272</c:v>
                </c:pt>
                <c:pt idx="9">
                  <c:v>1780264</c:v>
                </c:pt>
                <c:pt idx="10">
                  <c:v>1738749</c:v>
                </c:pt>
                <c:pt idx="11">
                  <c:v>1682947</c:v>
                </c:pt>
                <c:pt idx="12">
                  <c:v>1433072</c:v>
                </c:pt>
                <c:pt idx="13">
                  <c:v>1188003</c:v>
                </c:pt>
                <c:pt idx="14">
                  <c:v>820446</c:v>
                </c:pt>
                <c:pt idx="15">
                  <c:v>566859</c:v>
                </c:pt>
                <c:pt idx="16">
                  <c:v>390142</c:v>
                </c:pt>
                <c:pt idx="17">
                  <c:v>387790</c:v>
                </c:pt>
              </c:numCache>
            </c:numRef>
          </c:val>
          <c:extLst>
            <c:ext xmlns:c16="http://schemas.microsoft.com/office/drawing/2014/chart" uri="{C3380CC4-5D6E-409C-BE32-E72D297353CC}">
              <c16:uniqueId val="{00000006-3244-4B59-9AAC-816485A63948}"/>
            </c:ext>
          </c:extLst>
        </c:ser>
        <c:dLbls>
          <c:showLegendKey val="0"/>
          <c:showVal val="0"/>
          <c:showCatName val="0"/>
          <c:showSerName val="0"/>
          <c:showPercent val="0"/>
          <c:showBubbleSize val="0"/>
        </c:dLbls>
        <c:gapWidth val="219"/>
        <c:overlap val="-27"/>
        <c:axId val="233230400"/>
        <c:axId val="233230792"/>
      </c:barChart>
      <c:catAx>
        <c:axId val="2332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230792"/>
        <c:crosses val="autoZero"/>
        <c:auto val="1"/>
        <c:lblAlgn val="ctr"/>
        <c:lblOffset val="100"/>
        <c:noMultiLvlLbl val="0"/>
      </c:catAx>
      <c:valAx>
        <c:axId val="2332307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23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Sheet1!$A$2:$A$19</c:f>
              <c:strCache>
                <c:ptCount val="4"/>
                <c:pt idx="0">
                  <c:v>0-4</c:v>
                </c:pt>
                <c:pt idx="1">
                  <c:v>5-9</c:v>
                </c:pt>
                <c:pt idx="2">
                  <c:v>10-14</c:v>
                </c:pt>
                <c:pt idx="3">
                  <c:v>15-19</c:v>
                </c:pt>
              </c:strCache>
            </c:strRef>
          </c:cat>
          <c:val>
            <c:numRef>
              <c:f>Sheet1!$B$2:$B$19</c:f>
              <c:numCache>
                <c:formatCode>_(* #,##0_);_(* \(#,##0\);_(* "-"??_);_(@_)</c:formatCode>
                <c:ptCount val="4"/>
                <c:pt idx="0">
                  <c:v>1929927</c:v>
                </c:pt>
                <c:pt idx="1">
                  <c:v>1930848</c:v>
                </c:pt>
                <c:pt idx="2">
                  <c:v>1888634</c:v>
                </c:pt>
                <c:pt idx="3">
                  <c:v>1883562</c:v>
                </c:pt>
              </c:numCache>
            </c:numRef>
          </c:val>
          <c:extLst>
            <c:ext xmlns:c16="http://schemas.microsoft.com/office/drawing/2014/chart" uri="{C3380CC4-5D6E-409C-BE32-E72D297353CC}">
              <c16:uniqueId val="{00000000-7C3E-4549-B182-6EFCD5CF86C6}"/>
            </c:ext>
          </c:extLst>
        </c:ser>
        <c:ser>
          <c:idx val="1"/>
          <c:order val="1"/>
          <c:tx>
            <c:strRef>
              <c:f>Sheet1!$C$1</c:f>
              <c:strCache>
                <c:ptCount val="1"/>
                <c:pt idx="0">
                  <c:v>2011</c:v>
                </c:pt>
              </c:strCache>
            </c:strRef>
          </c:tx>
          <c:spPr>
            <a:solidFill>
              <a:schemeClr val="accent2"/>
            </a:solidFill>
            <a:ln>
              <a:noFill/>
            </a:ln>
            <a:effectLst/>
          </c:spPr>
          <c:invertIfNegative val="0"/>
          <c:cat>
            <c:strRef>
              <c:f>Sheet1!$A$2:$A$19</c:f>
              <c:strCache>
                <c:ptCount val="4"/>
                <c:pt idx="0">
                  <c:v>0-4</c:v>
                </c:pt>
                <c:pt idx="1">
                  <c:v>5-9</c:v>
                </c:pt>
                <c:pt idx="2">
                  <c:v>10-14</c:v>
                </c:pt>
                <c:pt idx="3">
                  <c:v>15-19</c:v>
                </c:pt>
              </c:strCache>
            </c:strRef>
          </c:cat>
          <c:val>
            <c:numRef>
              <c:f>Sheet1!$C$2:$C$19</c:f>
              <c:numCache>
                <c:formatCode>_(* #,##0_);_(* \(#,##0\);_(* "-"??_);_(@_)</c:formatCode>
                <c:ptCount val="4"/>
                <c:pt idx="0">
                  <c:v>1938420</c:v>
                </c:pt>
                <c:pt idx="1">
                  <c:v>1946906</c:v>
                </c:pt>
                <c:pt idx="2">
                  <c:v>1918096</c:v>
                </c:pt>
                <c:pt idx="3">
                  <c:v>1880706</c:v>
                </c:pt>
              </c:numCache>
            </c:numRef>
          </c:val>
          <c:extLst>
            <c:ext xmlns:c16="http://schemas.microsoft.com/office/drawing/2014/chart" uri="{C3380CC4-5D6E-409C-BE32-E72D297353CC}">
              <c16:uniqueId val="{00000001-7C3E-4549-B182-6EFCD5CF86C6}"/>
            </c:ext>
          </c:extLst>
        </c:ser>
        <c:ser>
          <c:idx val="2"/>
          <c:order val="2"/>
          <c:tx>
            <c:strRef>
              <c:f>Sheet1!$D$1</c:f>
              <c:strCache>
                <c:ptCount val="1"/>
                <c:pt idx="0">
                  <c:v>2012</c:v>
                </c:pt>
              </c:strCache>
            </c:strRef>
          </c:tx>
          <c:spPr>
            <a:solidFill>
              <a:schemeClr val="accent3"/>
            </a:solidFill>
            <a:ln>
              <a:noFill/>
            </a:ln>
            <a:effectLst/>
          </c:spPr>
          <c:invertIfNegative val="0"/>
          <c:cat>
            <c:strRef>
              <c:f>Sheet1!$A$2:$A$19</c:f>
              <c:strCache>
                <c:ptCount val="4"/>
                <c:pt idx="0">
                  <c:v>0-4</c:v>
                </c:pt>
                <c:pt idx="1">
                  <c:v>5-9</c:v>
                </c:pt>
                <c:pt idx="2">
                  <c:v>10-14</c:v>
                </c:pt>
                <c:pt idx="3">
                  <c:v>15-19</c:v>
                </c:pt>
              </c:strCache>
            </c:strRef>
          </c:cat>
          <c:val>
            <c:numRef>
              <c:f>Sheet1!$D$2:$D$19</c:f>
              <c:numCache>
                <c:formatCode>_(* #,##0_);_(* \(#,##0\);_(* "-"??_);_(@_)</c:formatCode>
                <c:ptCount val="4"/>
                <c:pt idx="0">
                  <c:v>1940064</c:v>
                </c:pt>
                <c:pt idx="1">
                  <c:v>1971805</c:v>
                </c:pt>
                <c:pt idx="2">
                  <c:v>1939961</c:v>
                </c:pt>
                <c:pt idx="3">
                  <c:v>1880612</c:v>
                </c:pt>
              </c:numCache>
            </c:numRef>
          </c:val>
          <c:extLst>
            <c:ext xmlns:c16="http://schemas.microsoft.com/office/drawing/2014/chart" uri="{C3380CC4-5D6E-409C-BE32-E72D297353CC}">
              <c16:uniqueId val="{00000002-7C3E-4549-B182-6EFCD5CF86C6}"/>
            </c:ext>
          </c:extLst>
        </c:ser>
        <c:ser>
          <c:idx val="3"/>
          <c:order val="3"/>
          <c:tx>
            <c:strRef>
              <c:f>Sheet1!$E$1</c:f>
              <c:strCache>
                <c:ptCount val="1"/>
                <c:pt idx="0">
                  <c:v>2013</c:v>
                </c:pt>
              </c:strCache>
            </c:strRef>
          </c:tx>
          <c:spPr>
            <a:solidFill>
              <a:schemeClr val="accent4"/>
            </a:solidFill>
            <a:ln>
              <a:noFill/>
            </a:ln>
            <a:effectLst/>
          </c:spPr>
          <c:invertIfNegative val="0"/>
          <c:cat>
            <c:strRef>
              <c:f>Sheet1!$A$2:$A$19</c:f>
              <c:strCache>
                <c:ptCount val="4"/>
                <c:pt idx="0">
                  <c:v>0-4</c:v>
                </c:pt>
                <c:pt idx="1">
                  <c:v>5-9</c:v>
                </c:pt>
                <c:pt idx="2">
                  <c:v>10-14</c:v>
                </c:pt>
                <c:pt idx="3">
                  <c:v>15-19</c:v>
                </c:pt>
              </c:strCache>
            </c:strRef>
          </c:cat>
          <c:val>
            <c:numRef>
              <c:f>Sheet1!$E$2:$E$19</c:f>
              <c:numCache>
                <c:formatCode>_(* #,##0_);_(* \(#,##0\);_(* "-"??_);_(@_)</c:formatCode>
                <c:ptCount val="4"/>
                <c:pt idx="0">
                  <c:v>1943579</c:v>
                </c:pt>
                <c:pt idx="1">
                  <c:v>1995663</c:v>
                </c:pt>
                <c:pt idx="2">
                  <c:v>1964166</c:v>
                </c:pt>
                <c:pt idx="3">
                  <c:v>1889930</c:v>
                </c:pt>
              </c:numCache>
            </c:numRef>
          </c:val>
          <c:extLst>
            <c:ext xmlns:c16="http://schemas.microsoft.com/office/drawing/2014/chart" uri="{C3380CC4-5D6E-409C-BE32-E72D297353CC}">
              <c16:uniqueId val="{00000003-7C3E-4549-B182-6EFCD5CF86C6}"/>
            </c:ext>
          </c:extLst>
        </c:ser>
        <c:ser>
          <c:idx val="4"/>
          <c:order val="4"/>
          <c:tx>
            <c:strRef>
              <c:f>Sheet1!$F$1</c:f>
              <c:strCache>
                <c:ptCount val="1"/>
                <c:pt idx="0">
                  <c:v>2014</c:v>
                </c:pt>
              </c:strCache>
            </c:strRef>
          </c:tx>
          <c:spPr>
            <a:solidFill>
              <a:schemeClr val="accent5"/>
            </a:solidFill>
            <a:ln>
              <a:noFill/>
            </a:ln>
            <a:effectLst/>
          </c:spPr>
          <c:invertIfNegative val="0"/>
          <c:cat>
            <c:strRef>
              <c:f>Sheet1!$A$2:$A$19</c:f>
              <c:strCache>
                <c:ptCount val="4"/>
                <c:pt idx="0">
                  <c:v>0-4</c:v>
                </c:pt>
                <c:pt idx="1">
                  <c:v>5-9</c:v>
                </c:pt>
                <c:pt idx="2">
                  <c:v>10-14</c:v>
                </c:pt>
                <c:pt idx="3">
                  <c:v>15-19</c:v>
                </c:pt>
              </c:strCache>
            </c:strRef>
          </c:cat>
          <c:val>
            <c:numRef>
              <c:f>Sheet1!$F$2:$F$19</c:f>
              <c:numCache>
                <c:formatCode>_(* #,##0_);_(* \(#,##0\);_(* "-"??_);_(@_)</c:formatCode>
                <c:ptCount val="4"/>
                <c:pt idx="0">
                  <c:v>1967978</c:v>
                </c:pt>
                <c:pt idx="1">
                  <c:v>2009714</c:v>
                </c:pt>
                <c:pt idx="2">
                  <c:v>1991947</c:v>
                </c:pt>
                <c:pt idx="3">
                  <c:v>1908582</c:v>
                </c:pt>
              </c:numCache>
            </c:numRef>
          </c:val>
          <c:extLst>
            <c:ext xmlns:c16="http://schemas.microsoft.com/office/drawing/2014/chart" uri="{C3380CC4-5D6E-409C-BE32-E72D297353CC}">
              <c16:uniqueId val="{00000004-7C3E-4549-B182-6EFCD5CF86C6}"/>
            </c:ext>
          </c:extLst>
        </c:ser>
        <c:ser>
          <c:idx val="5"/>
          <c:order val="5"/>
          <c:tx>
            <c:strRef>
              <c:f>Sheet1!$G$1</c:f>
              <c:strCache>
                <c:ptCount val="1"/>
                <c:pt idx="0">
                  <c:v>2015</c:v>
                </c:pt>
              </c:strCache>
            </c:strRef>
          </c:tx>
          <c:spPr>
            <a:solidFill>
              <a:schemeClr val="accent6"/>
            </a:solidFill>
            <a:ln>
              <a:noFill/>
            </a:ln>
            <a:effectLst/>
          </c:spPr>
          <c:invertIfNegative val="0"/>
          <c:cat>
            <c:strRef>
              <c:f>Sheet1!$A$2:$A$19</c:f>
              <c:strCache>
                <c:ptCount val="4"/>
                <c:pt idx="0">
                  <c:v>0-4</c:v>
                </c:pt>
                <c:pt idx="1">
                  <c:v>5-9</c:v>
                </c:pt>
                <c:pt idx="2">
                  <c:v>10-14</c:v>
                </c:pt>
                <c:pt idx="3">
                  <c:v>15-19</c:v>
                </c:pt>
              </c:strCache>
            </c:strRef>
          </c:cat>
          <c:val>
            <c:numRef>
              <c:f>Sheet1!$G$2:$G$19</c:f>
              <c:numCache>
                <c:formatCode>_(* #,##0_);_(* \(#,##0\);_(* "-"??_);_(@_)</c:formatCode>
                <c:ptCount val="4"/>
                <c:pt idx="0">
                  <c:v>1998195</c:v>
                </c:pt>
                <c:pt idx="1">
                  <c:v>2025796</c:v>
                </c:pt>
                <c:pt idx="2">
                  <c:v>2010522</c:v>
                </c:pt>
                <c:pt idx="3">
                  <c:v>1940648</c:v>
                </c:pt>
              </c:numCache>
            </c:numRef>
          </c:val>
          <c:extLst>
            <c:ext xmlns:c16="http://schemas.microsoft.com/office/drawing/2014/chart" uri="{C3380CC4-5D6E-409C-BE32-E72D297353CC}">
              <c16:uniqueId val="{00000005-7C3E-4549-B182-6EFCD5CF86C6}"/>
            </c:ext>
          </c:extLst>
        </c:ser>
        <c:ser>
          <c:idx val="6"/>
          <c:order val="6"/>
          <c:tx>
            <c:strRef>
              <c:f>Sheet1!$H$1</c:f>
              <c:strCache>
                <c:ptCount val="1"/>
                <c:pt idx="0">
                  <c:v>2016</c:v>
                </c:pt>
              </c:strCache>
            </c:strRef>
          </c:tx>
          <c:spPr>
            <a:solidFill>
              <a:schemeClr val="accent1">
                <a:lumMod val="60000"/>
              </a:schemeClr>
            </a:solidFill>
            <a:ln>
              <a:noFill/>
            </a:ln>
            <a:effectLst/>
          </c:spPr>
          <c:invertIfNegative val="0"/>
          <c:cat>
            <c:strRef>
              <c:f>Sheet1!$A$2:$A$19</c:f>
              <c:strCache>
                <c:ptCount val="4"/>
                <c:pt idx="0">
                  <c:v>0-4</c:v>
                </c:pt>
                <c:pt idx="1">
                  <c:v>5-9</c:v>
                </c:pt>
                <c:pt idx="2">
                  <c:v>10-14</c:v>
                </c:pt>
                <c:pt idx="3">
                  <c:v>15-19</c:v>
                </c:pt>
              </c:strCache>
            </c:strRef>
          </c:cat>
          <c:val>
            <c:numRef>
              <c:f>Sheet1!$H$2:$H$19</c:f>
              <c:numCache>
                <c:formatCode>_(* #,##0_);_(* \(#,##0\);_(* "-"??_);_(@_)</c:formatCode>
                <c:ptCount val="4"/>
                <c:pt idx="0">
                  <c:v>2019171</c:v>
                </c:pt>
                <c:pt idx="1">
                  <c:v>2038319</c:v>
                </c:pt>
                <c:pt idx="2">
                  <c:v>2029062</c:v>
                </c:pt>
                <c:pt idx="3">
                  <c:v>1970588</c:v>
                </c:pt>
              </c:numCache>
            </c:numRef>
          </c:val>
          <c:extLst>
            <c:ext xmlns:c16="http://schemas.microsoft.com/office/drawing/2014/chart" uri="{C3380CC4-5D6E-409C-BE32-E72D297353CC}">
              <c16:uniqueId val="{00000006-7C3E-4549-B182-6EFCD5CF86C6}"/>
            </c:ext>
          </c:extLst>
        </c:ser>
        <c:dLbls>
          <c:showLegendKey val="0"/>
          <c:showVal val="0"/>
          <c:showCatName val="0"/>
          <c:showSerName val="0"/>
          <c:showPercent val="0"/>
          <c:showBubbleSize val="0"/>
        </c:dLbls>
        <c:gapWidth val="219"/>
        <c:overlap val="-27"/>
        <c:axId val="227576280"/>
        <c:axId val="227573928"/>
      </c:barChart>
      <c:catAx>
        <c:axId val="22757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573928"/>
        <c:crosses val="autoZero"/>
        <c:auto val="1"/>
        <c:lblAlgn val="ctr"/>
        <c:lblOffset val="100"/>
        <c:noMultiLvlLbl val="0"/>
      </c:catAx>
      <c:valAx>
        <c:axId val="2275739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576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9/13/2017</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391402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302812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165100"/>
            <a:ext cx="7126287" cy="5346700"/>
          </a:xfrm>
        </p:spPr>
      </p:sp>
      <p:sp>
        <p:nvSpPr>
          <p:cNvPr id="3" name="Notes Placeholder 2"/>
          <p:cNvSpPr>
            <a:spLocks noGrp="1"/>
          </p:cNvSpPr>
          <p:nvPr>
            <p:ph type="body" idx="1"/>
          </p:nvPr>
        </p:nvSpPr>
        <p:spPr/>
        <p:txBody>
          <a:bodyPr/>
          <a:lstStyle/>
          <a:p>
            <a:endParaRPr lang="en-US" sz="900" dirty="0" smtClean="0"/>
          </a:p>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240382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165100"/>
            <a:ext cx="7126287" cy="5346700"/>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10238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Texas </a:t>
            </a:r>
            <a:r>
              <a:rPr lang="en-US" baseline="0" dirty="0" err="1" smtClean="0"/>
              <a:t>Demgraphic</a:t>
            </a:r>
            <a:r>
              <a:rPr lang="en-US" baseline="0" dirty="0" smtClean="0"/>
              <a:t>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73038"/>
            <a:ext cx="8307388" cy="6232525"/>
          </a:xfrm>
        </p:spPr>
      </p:sp>
      <p:sp>
        <p:nvSpPr>
          <p:cNvPr id="3" name="Notes Placeholder 2"/>
          <p:cNvSpPr>
            <a:spLocks noGrp="1"/>
          </p:cNvSpPr>
          <p:nvPr>
            <p:ph type="body" idx="1"/>
          </p:nvPr>
        </p:nvSpPr>
        <p:spPr/>
        <p:txBody>
          <a:bodyPr/>
          <a:lstStyle/>
          <a:p>
            <a:pPr defTabSz="1020137">
              <a:defRPr/>
            </a:pPr>
            <a:endParaRPr lang="en-US" sz="900" dirty="0"/>
          </a:p>
          <a:p>
            <a:pPr defTabSz="1020137">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1020137">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Tree>
    <p:extLst>
      <p:ext uri="{BB962C8B-B14F-4D97-AF65-F5344CB8AC3E}">
        <p14:creationId xmlns:p14="http://schemas.microsoft.com/office/powerpoint/2010/main" val="97521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520700"/>
            <a:ext cx="8204200" cy="6153150"/>
          </a:xfrm>
        </p:spPr>
      </p:sp>
      <p:sp>
        <p:nvSpPr>
          <p:cNvPr id="3" name="Notes Placeholder 2"/>
          <p:cNvSpPr>
            <a:spLocks noGrp="1"/>
          </p:cNvSpPr>
          <p:nvPr>
            <p:ph type="body" idx="1"/>
          </p:nvPr>
        </p:nvSpPr>
        <p:spPr>
          <a:xfrm>
            <a:off x="587606" y="6493316"/>
            <a:ext cx="9265764" cy="1976854"/>
          </a:xfrm>
          <a:prstGeom prst="rect">
            <a:avLst/>
          </a:prstGeom>
        </p:spPr>
        <p:txBody>
          <a:bodyPr/>
          <a:lstStyle/>
          <a:p>
            <a:pPr defTabSz="1020137">
              <a:defRPr/>
            </a:pPr>
            <a:endParaRPr lang="en-US" dirty="0" smtClean="0"/>
          </a:p>
          <a:p>
            <a:pPr defTabSz="1020137">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335577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a:p>
            <a:pPr defTabSz="1020137">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95643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23790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25575" y="574675"/>
            <a:ext cx="6919913" cy="5191125"/>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12</a:t>
            </a:fld>
            <a:endParaRPr lang="en-US" dirty="0"/>
          </a:p>
        </p:txBody>
      </p:sp>
    </p:spTree>
    <p:extLst>
      <p:ext uri="{BB962C8B-B14F-4D97-AF65-F5344CB8AC3E}">
        <p14:creationId xmlns:p14="http://schemas.microsoft.com/office/powerpoint/2010/main" val="250087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886">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74766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25085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4019668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9/13/2017</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9/13/2017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9/13/2017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9/13/2017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9/13/2017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9/13/2017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9/13/2017</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9/13/2017</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9/13/2017</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9/13/2017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9/13/2017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9/13/2017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loyd.Potter@"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75071"/>
            <a:ext cx="5317435" cy="1196529"/>
          </a:xfrm>
        </p:spPr>
        <p:txBody>
          <a:bodyPr>
            <a:normAutofit/>
          </a:bodyPr>
          <a:lstStyle/>
          <a:p>
            <a:pPr algn="ctr"/>
            <a:r>
              <a:rPr lang="en-US" sz="2800" dirty="0" smtClean="0"/>
              <a:t>Education and Texas Demographic Characteristics and Trends </a:t>
            </a:r>
            <a:endParaRPr lang="en-US" sz="2800" dirty="0"/>
          </a:p>
        </p:txBody>
      </p:sp>
      <p:sp>
        <p:nvSpPr>
          <p:cNvPr id="4" name="Subtitle 3"/>
          <p:cNvSpPr>
            <a:spLocks noGrp="1"/>
          </p:cNvSpPr>
          <p:nvPr>
            <p:ph type="subTitle" idx="1"/>
          </p:nvPr>
        </p:nvSpPr>
        <p:spPr>
          <a:xfrm>
            <a:off x="6019800" y="2590800"/>
            <a:ext cx="2895600" cy="1981200"/>
          </a:xfrm>
        </p:spPr>
        <p:txBody>
          <a:bodyPr>
            <a:normAutofit fontScale="92500" lnSpcReduction="20000"/>
          </a:bodyPr>
          <a:lstStyle/>
          <a:p>
            <a:pPr algn="ctr"/>
            <a:endParaRPr lang="en-US" sz="2000" dirty="0" smtClean="0"/>
          </a:p>
          <a:p>
            <a:pPr algn="ctr"/>
            <a:r>
              <a:rPr lang="en-US" sz="2000" dirty="0" smtClean="0"/>
              <a:t>Texas State Board of Education Long-Range </a:t>
            </a:r>
            <a:r>
              <a:rPr lang="en-US" sz="2000" dirty="0"/>
              <a:t>Plan Steering Committee</a:t>
            </a:r>
          </a:p>
          <a:p>
            <a:pPr algn="ctr"/>
            <a:r>
              <a:rPr lang="en-US" sz="2000" dirty="0" smtClean="0"/>
              <a:t>Austin, Texas</a:t>
            </a:r>
          </a:p>
          <a:p>
            <a:pPr algn="ctr"/>
            <a:r>
              <a:rPr lang="en-US" sz="2000" dirty="0" smtClean="0"/>
              <a:t>September 12, 2017</a:t>
            </a:r>
            <a:endParaRPr lang="en-US" sz="2000" dirty="0"/>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0446"/>
          <a:stretch/>
        </p:blipFill>
        <p:spPr>
          <a:xfrm>
            <a:off x="381000" y="3429000"/>
            <a:ext cx="1461915" cy="1234200"/>
          </a:xfrm>
          <a:prstGeom prst="rect">
            <a:avLst/>
          </a:prstGeom>
        </p:spPr>
      </p:pic>
      <p:sp>
        <p:nvSpPr>
          <p:cNvPr id="4" name="Rectangle 3"/>
          <p:cNvSpPr/>
          <p:nvPr/>
        </p:nvSpPr>
        <p:spPr>
          <a:xfrm>
            <a:off x="1905000" y="228600"/>
            <a:ext cx="7467600" cy="407035"/>
          </a:xfrm>
          <a:prstGeom prst="rect">
            <a:avLst/>
          </a:prstGeom>
        </p:spPr>
        <p:txBody>
          <a:bodyPr wrap="square">
            <a:spAutoFit/>
          </a:bodyPr>
          <a:lstStyle/>
          <a:p>
            <a:pPr marL="571500" marR="0" indent="-571500">
              <a:lnSpc>
                <a:spcPct val="107000"/>
              </a:lnSpc>
              <a:spcBef>
                <a:spcPts val="0"/>
              </a:spcBef>
              <a:spcAft>
                <a:spcPts val="0"/>
              </a:spcAft>
            </a:pPr>
            <a:r>
              <a:rPr lang="en-US"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Estimated Percent Population Change, Texas Places, 2015-2016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6200" y="6367433"/>
            <a:ext cx="2895595" cy="400110"/>
          </a:xfrm>
          <a:prstGeom prst="rect">
            <a:avLst/>
          </a:prstGeom>
          <a:noFill/>
        </p:spPr>
        <p:txBody>
          <a:bodyPr wrap="squar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3"/>
          <a:srcRect b="8137"/>
          <a:stretch/>
        </p:blipFill>
        <p:spPr>
          <a:xfrm>
            <a:off x="3030740" y="1149556"/>
            <a:ext cx="6088575" cy="5417932"/>
          </a:xfrm>
          <a:prstGeom prst="rect">
            <a:avLst/>
          </a:prstGeom>
        </p:spPr>
      </p:pic>
    </p:spTree>
    <p:extLst>
      <p:ext uri="{BB962C8B-B14F-4D97-AF65-F5344CB8AC3E}">
        <p14:creationId xmlns:p14="http://schemas.microsoft.com/office/powerpoint/2010/main" val="229453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t>Estimated Percent of Total Net-Migrant Flows to and From Texas and Other States, 2015</a:t>
            </a:r>
            <a:endParaRPr lang="en-US" dirty="0"/>
          </a:p>
        </p:txBody>
      </p:sp>
      <p:sp>
        <p:nvSpPr>
          <p:cNvPr id="6" name="Rectangle 5"/>
          <p:cNvSpPr/>
          <p:nvPr/>
        </p:nvSpPr>
        <p:spPr>
          <a:xfrm>
            <a:off x="0" y="6498595"/>
            <a:ext cx="5943600" cy="261610"/>
          </a:xfrm>
          <a:prstGeom prst="rect">
            <a:avLst/>
          </a:prstGeom>
        </p:spPr>
        <p:txBody>
          <a:bodyPr wrap="square">
            <a:spAutoFit/>
          </a:bodyPr>
          <a:lstStyle/>
          <a:p>
            <a:pPr marL="0" marR="0">
              <a:spcBef>
                <a:spcPts val="0"/>
              </a:spcBef>
              <a:spcAft>
                <a:spcPts val="0"/>
              </a:spcAft>
            </a:pPr>
            <a:r>
              <a:rPr lang="en-US" sz="1100" dirty="0" smtClean="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Source: U.S. Census Bureau, 2016. ACS Migration Flows, 2015</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86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800" kern="0" dirty="0" smtClean="0">
                <a:solidFill>
                  <a:schemeClr val="bg1"/>
                </a:solidFill>
                <a:latin typeface="+mj-lt"/>
                <a:ea typeface="+mj-ea"/>
                <a:cs typeface="+mj-cs"/>
              </a:rPr>
              <a:t>Texas Racial and Ethnic Composition, </a:t>
            </a:r>
          </a:p>
          <a:p>
            <a:pPr lvl="0" algn="ctr" eaLnBrk="1" hangingPunct="1">
              <a:defRPr/>
            </a:pPr>
            <a:r>
              <a:rPr lang="en-US" sz="2800" kern="0" dirty="0" smtClean="0">
                <a:solidFill>
                  <a:schemeClr val="bg1"/>
                </a:solidFill>
                <a:latin typeface="+mj-lt"/>
                <a:ea typeface="+mj-ea"/>
                <a:cs typeface="+mj-cs"/>
              </a:rPr>
              <a:t>2000 and 2015</a:t>
            </a:r>
            <a:endParaRPr kumimoji="0" lang="en-US" sz="2800" i="0" u="none" strike="noStrike" kern="0" cap="none" spc="0" normalizeH="0" baseline="0" noProof="0" dirty="0" smtClean="0">
              <a:ln>
                <a:noFill/>
              </a:ln>
              <a:solidFill>
                <a:schemeClr val="bg1"/>
              </a:solidFill>
              <a:effectLst/>
              <a:uLnTx/>
              <a:uFillTx/>
              <a:latin typeface="+mj-lt"/>
              <a:ea typeface="+mj-ea"/>
              <a:cs typeface="+mj-cs"/>
            </a:endParaRPr>
          </a:p>
        </p:txBody>
      </p:sp>
      <p:sp>
        <p:nvSpPr>
          <p:cNvPr id="9" name="Rectangle 8"/>
          <p:cNvSpPr/>
          <p:nvPr/>
        </p:nvSpPr>
        <p:spPr>
          <a:xfrm>
            <a:off x="0" y="6472535"/>
            <a:ext cx="8001000" cy="430887"/>
          </a:xfrm>
          <a:prstGeom prst="rect">
            <a:avLst/>
          </a:prstGeom>
        </p:spPr>
        <p:txBody>
          <a:bodyPr wrap="square">
            <a:spAutoFit/>
          </a:bodyPr>
          <a:lstStyle/>
          <a:p>
            <a:r>
              <a:rPr lang="en-US" sz="1100" dirty="0" smtClean="0">
                <a:solidFill>
                  <a:schemeClr val="tx1">
                    <a:lumMod val="50000"/>
                    <a:lumOff val="50000"/>
                  </a:schemeClr>
                </a:solidFill>
              </a:rPr>
              <a:t>Source: U.S. Census Bureau. 2000, 2010 Decennial Census and 2015 Population Estimates					</a:t>
            </a:r>
            <a:endParaRPr lang="en-US" sz="1100" dirty="0">
              <a:solidFill>
                <a:schemeClr val="tx1">
                  <a:lumMod val="50000"/>
                  <a:lumOff val="50000"/>
                </a:schemeClr>
              </a:solidFill>
            </a:endParaRP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11</a:t>
            </a:r>
            <a:endParaRPr lang="en-US" dirty="0"/>
          </a:p>
        </p:txBody>
      </p:sp>
      <p:graphicFrame>
        <p:nvGraphicFramePr>
          <p:cNvPr id="11" name="Chart 10"/>
          <p:cNvGraphicFramePr>
            <a:graphicFrameLocks noGrp="1"/>
          </p:cNvGraphicFramePr>
          <p:nvPr>
            <p:extLst/>
          </p:nvPr>
        </p:nvGraphicFramePr>
        <p:xfrm>
          <a:off x="152400" y="1447800"/>
          <a:ext cx="5334000" cy="3949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nvPr>
        </p:nvGraphicFramePr>
        <p:xfrm>
          <a:off x="4054772" y="1244440"/>
          <a:ext cx="5546428" cy="40364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4352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2014</a:t>
            </a:r>
            <a:endParaRPr lang="en-US" sz="3200" dirty="0"/>
          </a:p>
        </p:txBody>
      </p:sp>
      <p:graphicFrame>
        <p:nvGraphicFramePr>
          <p:cNvPr id="5" name="Content Placeholder 4"/>
          <p:cNvGraphicFramePr>
            <a:graphicFrameLocks noGrp="1"/>
          </p:cNvGraphicFramePr>
          <p:nvPr>
            <p:ph idx="1"/>
            <p:extLst/>
          </p:nvPr>
        </p:nvGraphicFramePr>
        <p:xfrm>
          <a:off x="0" y="1524000"/>
          <a:ext cx="9067800" cy="5896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13</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73661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14</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2014</a:t>
            </a:r>
            <a:endParaRPr lang="en-US" sz="2400" dirty="0"/>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smtClean="0">
                <a:solidFill>
                  <a:schemeClr val="tx1">
                    <a:lumMod val="50000"/>
                    <a:lumOff val="50000"/>
                  </a:schemeClr>
                </a:solidFill>
              </a:rPr>
              <a:t>Source: Texas Demographic Center, 2014 Population Estimates</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098165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15</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2014</a:t>
            </a:r>
            <a:endParaRPr lang="en-US" sz="2400" dirty="0"/>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smtClean="0">
                <a:solidFill>
                  <a:schemeClr val="tx1">
                    <a:lumMod val="50000"/>
                    <a:lumOff val="50000"/>
                  </a:schemeClr>
                </a:solidFill>
              </a:rPr>
              <a:t>Source: Texas Demographic Center, 2014 Population Estimates</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7356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16</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2014</a:t>
            </a:r>
            <a:endParaRPr lang="en-US" sz="2400" dirty="0"/>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smtClean="0">
                <a:solidFill>
                  <a:schemeClr val="tx1">
                    <a:lumMod val="50000"/>
                    <a:lumOff val="50000"/>
                  </a:schemeClr>
                </a:solidFill>
              </a:rPr>
              <a:t>Source: Texas Demographic Center, 2014 Population Estimates</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844875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Estimated Population by Age Group, Texas, 2010 through 2016</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1799868"/>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9" name="Rectangle 8"/>
          <p:cNvSpPr/>
          <p:nvPr/>
        </p:nvSpPr>
        <p:spPr>
          <a:xfrm>
            <a:off x="-76200" y="6531729"/>
            <a:ext cx="4572000" cy="240515"/>
          </a:xfrm>
          <a:prstGeom prst="rect">
            <a:avLst/>
          </a:prstGeom>
        </p:spPr>
        <p:txBody>
          <a:bodyPr>
            <a:spAutoFit/>
          </a:bodyPr>
          <a:lstStyle/>
          <a:p>
            <a:pPr marL="0" marR="0">
              <a:lnSpc>
                <a:spcPct val="107000"/>
              </a:lnSpc>
              <a:spcBef>
                <a:spcPts val="0"/>
              </a:spcBef>
              <a:spcAft>
                <a:spcPts val="0"/>
              </a:spcAft>
            </a:pPr>
            <a:r>
              <a:rPr lang="en-US" sz="900" dirty="0">
                <a:solidFill>
                  <a:schemeClr val="bg1">
                    <a:lumMod val="50000"/>
                  </a:schemeClr>
                </a:solidFill>
              </a:rPr>
              <a:t>Source: U.S. Census  Bureau, 2016 Vintage Population Estimates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91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Population by Age Group, Texas, 2010 through 2016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7975722"/>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
        <p:nvSpPr>
          <p:cNvPr id="5" name="Rectangle 4"/>
          <p:cNvSpPr/>
          <p:nvPr/>
        </p:nvSpPr>
        <p:spPr>
          <a:xfrm>
            <a:off x="-76200" y="6531729"/>
            <a:ext cx="4572000" cy="240515"/>
          </a:xfrm>
          <a:prstGeom prst="rect">
            <a:avLst/>
          </a:prstGeom>
        </p:spPr>
        <p:txBody>
          <a:bodyPr>
            <a:spAutoFit/>
          </a:bodyPr>
          <a:lstStyle/>
          <a:p>
            <a:pPr marL="0" marR="0">
              <a:lnSpc>
                <a:spcPct val="107000"/>
              </a:lnSpc>
              <a:spcBef>
                <a:spcPts val="0"/>
              </a:spcBef>
              <a:spcAft>
                <a:spcPts val="0"/>
              </a:spcAft>
            </a:pPr>
            <a:r>
              <a:rPr lang="en-US" sz="900" dirty="0">
                <a:solidFill>
                  <a:schemeClr val="bg1">
                    <a:lumMod val="50000"/>
                  </a:schemeClr>
                </a:solidFill>
              </a:rPr>
              <a:t>Source: U.S. Census  Bureau, 2016 Vintage Population Estimates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49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Estimated Percent of Total Population by Age Group, Texas, 2010 through 2016</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863398"/>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
        <p:nvSpPr>
          <p:cNvPr id="9" name="Rectangle 8"/>
          <p:cNvSpPr/>
          <p:nvPr/>
        </p:nvSpPr>
        <p:spPr>
          <a:xfrm>
            <a:off x="-76200" y="6531729"/>
            <a:ext cx="4572000" cy="240515"/>
          </a:xfrm>
          <a:prstGeom prst="rect">
            <a:avLst/>
          </a:prstGeom>
        </p:spPr>
        <p:txBody>
          <a:bodyPr>
            <a:spAutoFit/>
          </a:bodyPr>
          <a:lstStyle/>
          <a:p>
            <a:pPr marL="0" marR="0">
              <a:lnSpc>
                <a:spcPct val="107000"/>
              </a:lnSpc>
              <a:spcBef>
                <a:spcPts val="0"/>
              </a:spcBef>
              <a:spcAft>
                <a:spcPts val="0"/>
              </a:spcAft>
            </a:pPr>
            <a:r>
              <a:rPr lang="en-US" sz="900" dirty="0">
                <a:solidFill>
                  <a:schemeClr val="bg1">
                    <a:lumMod val="50000"/>
                  </a:schemeClr>
                </a:solidFill>
              </a:rPr>
              <a:t>Source: U.S. Census  Bureau, 2016 Vintage Population Estimates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26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973" t="13541" r="6150" b="13145"/>
          <a:stretch/>
        </p:blipFill>
        <p:spPr>
          <a:xfrm>
            <a:off x="1126118" y="1259086"/>
            <a:ext cx="6629401" cy="5486401"/>
          </a:xfrm>
          <a:prstGeom prst="rect">
            <a:avLst/>
          </a:prstGeom>
        </p:spPr>
      </p:pic>
      <p:sp>
        <p:nvSpPr>
          <p:cNvPr id="2" name="Title 1"/>
          <p:cNvSpPr>
            <a:spLocks noGrp="1"/>
          </p:cNvSpPr>
          <p:nvPr>
            <p:ph type="title"/>
          </p:nvPr>
        </p:nvSpPr>
        <p:spPr>
          <a:xfrm>
            <a:off x="1647784" y="312290"/>
            <a:ext cx="6972300" cy="742950"/>
          </a:xfrm>
        </p:spPr>
        <p:txBody>
          <a:bodyPr>
            <a:noAutofit/>
          </a:bodyPr>
          <a:lstStyle/>
          <a:p>
            <a:r>
              <a:rPr lang="en-US" sz="2400" b="1" dirty="0">
                <a:effectLst/>
              </a:rPr>
              <a:t>Total Estimated Population by County, Texas, </a:t>
            </a:r>
            <a:r>
              <a:rPr lang="en-US" sz="2400" b="1" dirty="0" smtClean="0">
                <a:effectLst/>
              </a:rPr>
              <a:t>2016</a:t>
            </a:r>
            <a:endParaRPr lang="en-US" sz="2400" b="1" dirty="0">
              <a:effectLst/>
            </a:endParaRPr>
          </a:p>
        </p:txBody>
      </p:sp>
      <p:sp>
        <p:nvSpPr>
          <p:cNvPr id="15" name="TextBox 14"/>
          <p:cNvSpPr txBox="1"/>
          <p:nvPr/>
        </p:nvSpPr>
        <p:spPr>
          <a:xfrm>
            <a:off x="141602" y="6400800"/>
            <a:ext cx="3012363" cy="207749"/>
          </a:xfrm>
          <a:prstGeom prst="rect">
            <a:avLst/>
          </a:prstGeom>
          <a:noFill/>
        </p:spPr>
        <p:txBody>
          <a:bodyPr wrap="none" rtlCol="0">
            <a:spAutoFit/>
          </a:bodyPr>
          <a:lstStyle/>
          <a:p>
            <a:r>
              <a:rPr lang="en-US" sz="750" dirty="0">
                <a:solidFill>
                  <a:schemeClr val="tx1">
                    <a:lumMod val="50000"/>
                    <a:lumOff val="50000"/>
                  </a:schemeClr>
                </a:solidFill>
              </a:rPr>
              <a:t>Source: U.S. Census Bureau, </a:t>
            </a:r>
            <a:r>
              <a:rPr lang="en-US" sz="750" dirty="0" smtClean="0">
                <a:solidFill>
                  <a:schemeClr val="tx1">
                    <a:lumMod val="50000"/>
                    <a:lumOff val="50000"/>
                  </a:schemeClr>
                </a:solidFill>
              </a:rPr>
              <a:t>2016 </a:t>
            </a:r>
            <a:r>
              <a:rPr lang="en-US" sz="750" dirty="0">
                <a:solidFill>
                  <a:schemeClr val="tx1">
                    <a:lumMod val="50000"/>
                    <a:lumOff val="50000"/>
                  </a:schemeClr>
                </a:solidFill>
              </a:rPr>
              <a:t>Vintage Population Estimates</a:t>
            </a:r>
          </a:p>
        </p:txBody>
      </p:sp>
      <p:sp>
        <p:nvSpPr>
          <p:cNvPr id="5" name="Isosceles Triangle 4"/>
          <p:cNvSpPr/>
          <p:nvPr/>
        </p:nvSpPr>
        <p:spPr>
          <a:xfrm rot="21366823">
            <a:off x="5189801" y="3153931"/>
            <a:ext cx="1459932" cy="1698095"/>
          </a:xfrm>
          <a:prstGeom prst="triangle">
            <a:avLst>
              <a:gd name="adj" fmla="val 55970"/>
            </a:avLst>
          </a:prstGeom>
          <a:noFill/>
          <a:ln w="38100">
            <a:solidFill>
              <a:schemeClr val="accent2">
                <a:alpha val="34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4648200" y="2666999"/>
            <a:ext cx="1219200" cy="3148205"/>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151511"/>
            <a:ext cx="258306" cy="258307"/>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863543" y="3580983"/>
            <a:ext cx="1959680" cy="733663"/>
          </a:xfrm>
          <a:prstGeom prst="rightArrow">
            <a:avLst/>
          </a:prstGeom>
          <a:solidFill>
            <a:schemeClr val="accent2">
              <a:alpha val="59000"/>
            </a:schemeClr>
          </a:solidFill>
          <a:ln>
            <a:solidFill>
              <a:schemeClr val="accent5">
                <a:lumMod val="60000"/>
                <a:lumOff val="40000"/>
              </a:schemeClr>
            </a:solidFill>
          </a:ln>
        </p:spPr>
        <p:txBody>
          <a:bodyPr wrap="square" rtlCol="0" anchor="ctr">
            <a:spAutoFit/>
          </a:bodyPr>
          <a:lstStyle/>
          <a:p>
            <a:pPr algn="ctr"/>
            <a:endParaRPr lang="en-US" sz="1800" dirty="0">
              <a:solidFill>
                <a:schemeClr val="tx2"/>
              </a:solidFill>
            </a:endParaRPr>
          </a:p>
        </p:txBody>
      </p:sp>
      <p:sp>
        <p:nvSpPr>
          <p:cNvPr id="3" name="TextBox 2"/>
          <p:cNvSpPr txBox="1"/>
          <p:nvPr/>
        </p:nvSpPr>
        <p:spPr>
          <a:xfrm>
            <a:off x="8220034" y="3710186"/>
            <a:ext cx="800100" cy="461665"/>
          </a:xfrm>
          <a:prstGeom prst="rect">
            <a:avLst/>
          </a:prstGeom>
          <a:noFill/>
        </p:spPr>
        <p:txBody>
          <a:bodyPr wrap="square" rtlCol="0">
            <a:spAutoFit/>
          </a:bodyPr>
          <a:lstStyle/>
          <a:p>
            <a:r>
              <a:rPr lang="en-US" dirty="0">
                <a:solidFill>
                  <a:schemeClr val="accent2"/>
                </a:solidFill>
              </a:rPr>
              <a:t>86%</a:t>
            </a:r>
          </a:p>
        </p:txBody>
      </p:sp>
      <p:pic>
        <p:nvPicPr>
          <p:cNvPr id="11" name="Picture 10"/>
          <p:cNvPicPr>
            <a:picLocks noChangeAspect="1"/>
          </p:cNvPicPr>
          <p:nvPr/>
        </p:nvPicPr>
        <p:blipFill rotWithShape="1">
          <a:blip r:embed="rId5"/>
          <a:srcRect t="24859"/>
          <a:stretch/>
        </p:blipFill>
        <p:spPr>
          <a:xfrm>
            <a:off x="830766" y="1509138"/>
            <a:ext cx="1956108" cy="1439088"/>
          </a:xfrm>
          <a:prstGeom prst="rect">
            <a:avLst/>
          </a:prstGeom>
        </p:spPr>
      </p:pic>
    </p:spTree>
    <p:extLst>
      <p:ext uri="{BB962C8B-B14F-4D97-AF65-F5344CB8AC3E}">
        <p14:creationId xmlns:p14="http://schemas.microsoft.com/office/powerpoint/2010/main" val="8265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ppt_w/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a:t>
            </a:r>
            <a:r>
              <a:rPr lang="en-US" dirty="0" smtClean="0"/>
              <a:t>Percent of Total Population </a:t>
            </a:r>
            <a:r>
              <a:rPr lang="en-US" dirty="0"/>
              <a:t>by Age Group, Texas, 2010 through 2016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2713560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
        <p:nvSpPr>
          <p:cNvPr id="5" name="Rectangle 4"/>
          <p:cNvSpPr/>
          <p:nvPr/>
        </p:nvSpPr>
        <p:spPr>
          <a:xfrm>
            <a:off x="-76200" y="6531729"/>
            <a:ext cx="4572000" cy="240515"/>
          </a:xfrm>
          <a:prstGeom prst="rect">
            <a:avLst/>
          </a:prstGeom>
        </p:spPr>
        <p:txBody>
          <a:bodyPr>
            <a:spAutoFit/>
          </a:bodyPr>
          <a:lstStyle/>
          <a:p>
            <a:pPr marL="0" marR="0">
              <a:lnSpc>
                <a:spcPct val="107000"/>
              </a:lnSpc>
              <a:spcBef>
                <a:spcPts val="0"/>
              </a:spcBef>
              <a:spcAft>
                <a:spcPts val="0"/>
              </a:spcAft>
            </a:pPr>
            <a:r>
              <a:rPr lang="en-US" sz="900" dirty="0">
                <a:solidFill>
                  <a:schemeClr val="bg1">
                    <a:lumMod val="50000"/>
                  </a:schemeClr>
                </a:solidFill>
              </a:rPr>
              <a:t>Source: U.S. Census  Bureau, 2016 Vintage Population Estimates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552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02057124"/>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21</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cxnSp>
        <p:nvCxnSpPr>
          <p:cNvPr id="13" name="Straight Connector 12"/>
          <p:cNvCxnSpPr/>
          <p:nvPr/>
        </p:nvCxnSpPr>
        <p:spPr>
          <a:xfrm flipV="1">
            <a:off x="7162800" y="2590800"/>
            <a:ext cx="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810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798097939"/>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2010-2020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22</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763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Projected Population of Persons Aged 0-18 Years by Race and Ethnicity, Texas 2010-2050</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90307995"/>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383225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Projected Population of Persons Aged 0-18 Years by Race and Ethnicity, Texas 2010-2050</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93324413"/>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2740410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Projected Population of Persons Aged 0-18 Years by Race and Ethnicity, Texas 2010-2050</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30391082"/>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265655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children living in poverty and enrolled in Pre-K through 12, Texas Counties, 2011-2015</a:t>
            </a:r>
            <a:endParaRPr lang="en-US" sz="2800" dirty="0"/>
          </a:p>
        </p:txBody>
      </p:sp>
      <p:pic>
        <p:nvPicPr>
          <p:cNvPr id="5" name="Content Placeholder 4"/>
          <p:cNvPicPr>
            <a:picLocks noGrp="1" noChangeAspect="1"/>
          </p:cNvPicPr>
          <p:nvPr>
            <p:ph idx="1"/>
          </p:nvPr>
        </p:nvPicPr>
        <p:blipFill rotWithShape="1">
          <a:blip r:embed="rId2"/>
          <a:srcRect l="3760" t="12140" r="2245"/>
          <a:stretch/>
        </p:blipFill>
        <p:spPr>
          <a:xfrm>
            <a:off x="1874367" y="1219200"/>
            <a:ext cx="6279034" cy="593800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pic>
        <p:nvPicPr>
          <p:cNvPr id="6" name="Picture 5"/>
          <p:cNvPicPr>
            <a:picLocks noChangeAspect="1"/>
          </p:cNvPicPr>
          <p:nvPr/>
        </p:nvPicPr>
        <p:blipFill rotWithShape="1">
          <a:blip r:embed="rId3"/>
          <a:srcRect t="27851" r="17842"/>
          <a:stretch/>
        </p:blipFill>
        <p:spPr>
          <a:xfrm>
            <a:off x="1752601" y="1828800"/>
            <a:ext cx="1600200" cy="1381800"/>
          </a:xfrm>
          <a:prstGeom prst="rect">
            <a:avLst/>
          </a:prstGeom>
        </p:spPr>
      </p:pic>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-Year Sample, 2011-2015</a:t>
            </a:r>
            <a:endParaRPr lang="en-US" sz="1000" dirty="0">
              <a:solidFill>
                <a:schemeClr val="bg1">
                  <a:lumMod val="50000"/>
                </a:schemeClr>
              </a:solidFill>
            </a:endParaRPr>
          </a:p>
        </p:txBody>
      </p:sp>
    </p:spTree>
    <p:extLst>
      <p:ext uri="{BB962C8B-B14F-4D97-AF65-F5344CB8AC3E}">
        <p14:creationId xmlns:p14="http://schemas.microsoft.com/office/powerpoint/2010/main" val="97866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of Birth, Texas, 2011 and 2015</a:t>
            </a:r>
            <a:endParaRPr lang="en-US"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27</a:t>
            </a:fld>
            <a:endParaRPr lang="en-US" dirty="0"/>
          </a:p>
        </p:txBody>
      </p:sp>
      <p:graphicFrame>
        <p:nvGraphicFramePr>
          <p:cNvPr id="4" name="Table 3"/>
          <p:cNvGraphicFramePr>
            <a:graphicFrameLocks noGrp="1"/>
          </p:cNvGraphicFramePr>
          <p:nvPr>
            <p:extLst/>
          </p:nvPr>
        </p:nvGraphicFramePr>
        <p:xfrm>
          <a:off x="838199" y="1981202"/>
          <a:ext cx="7315200" cy="3124198"/>
        </p:xfrm>
        <a:graphic>
          <a:graphicData uri="http://schemas.openxmlformats.org/drawingml/2006/table">
            <a:tbl>
              <a:tblPr>
                <a:tableStyleId>{5C22544A-7EE6-4342-B048-85BDC9FD1C3A}</a:tableStyleId>
              </a:tblPr>
              <a:tblGrid>
                <a:gridCol w="3495040">
                  <a:extLst>
                    <a:ext uri="{9D8B030D-6E8A-4147-A177-3AD203B41FA5}">
                      <a16:colId xmlns:a16="http://schemas.microsoft.com/office/drawing/2014/main" val="20000"/>
                    </a:ext>
                  </a:extLst>
                </a:gridCol>
                <a:gridCol w="1544320">
                  <a:extLst>
                    <a:ext uri="{9D8B030D-6E8A-4147-A177-3AD203B41FA5}">
                      <a16:colId xmlns:a16="http://schemas.microsoft.com/office/drawing/2014/main" val="20001"/>
                    </a:ext>
                  </a:extLst>
                </a:gridCol>
                <a:gridCol w="1788160">
                  <a:extLst>
                    <a:ext uri="{9D8B030D-6E8A-4147-A177-3AD203B41FA5}">
                      <a16:colId xmlns:a16="http://schemas.microsoft.com/office/drawing/2014/main" val="20002"/>
                    </a:ext>
                  </a:extLst>
                </a:gridCol>
                <a:gridCol w="487680">
                  <a:extLst>
                    <a:ext uri="{9D8B030D-6E8A-4147-A177-3AD203B41FA5}">
                      <a16:colId xmlns:a16="http://schemas.microsoft.com/office/drawing/2014/main" val="20003"/>
                    </a:ext>
                  </a:extLst>
                </a:gridCol>
              </a:tblGrid>
              <a:tr h="370114">
                <a:tc>
                  <a:txBody>
                    <a:bodyPr/>
                    <a:lstStyle/>
                    <a:p>
                      <a:pPr algn="l" fontAlgn="t"/>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b="0" i="0" u="none" strike="noStrike" dirty="0" smtClean="0">
                          <a:solidFill>
                            <a:schemeClr val="tx2"/>
                          </a:solidFill>
                          <a:effectLst/>
                          <a:latin typeface="SansSerif" panose="00000400000000000000" pitchFamily="2" charset="2"/>
                        </a:rPr>
                        <a:t>2011</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b="0" i="0" u="none" strike="noStrike" dirty="0" smtClean="0">
                          <a:solidFill>
                            <a:schemeClr val="tx2"/>
                          </a:solidFill>
                          <a:effectLst/>
                          <a:latin typeface="SansSerif" panose="00000400000000000000" pitchFamily="2" charset="2"/>
                        </a:rPr>
                        <a:t>2015</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0"/>
                  </a:ext>
                </a:extLst>
              </a:tr>
              <a:tr h="370114">
                <a:tc>
                  <a:txBody>
                    <a:bodyPr/>
                    <a:lstStyle/>
                    <a:p>
                      <a:pPr algn="l" fontAlgn="t"/>
                      <a:r>
                        <a:rPr lang="en-US" sz="1800" u="none" strike="noStrike" dirty="0">
                          <a:solidFill>
                            <a:schemeClr val="tx2"/>
                          </a:solidFill>
                          <a:effectLst/>
                        </a:rPr>
                        <a:t>      Native</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83.6%</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83.0%</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u="none" strike="noStrike" dirty="0">
                          <a:solidFill>
                            <a:schemeClr val="tx2"/>
                          </a:solidFill>
                          <a:effectLst/>
                        </a:rPr>
                        <a:t>*</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1"/>
                  </a:ext>
                </a:extLst>
              </a:tr>
              <a:tr h="370114">
                <a:tc>
                  <a:txBody>
                    <a:bodyPr/>
                    <a:lstStyle/>
                    <a:p>
                      <a:pPr algn="l" fontAlgn="t"/>
                      <a:r>
                        <a:rPr lang="en-US" sz="1800" u="none" strike="noStrike" dirty="0">
                          <a:solidFill>
                            <a:schemeClr val="tx2"/>
                          </a:solidFill>
                          <a:effectLst/>
                        </a:rPr>
                        <a:t>        Born in United States</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82.4%</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81.6%</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u="none" strike="noStrike" dirty="0">
                          <a:solidFill>
                            <a:schemeClr val="tx2"/>
                          </a:solidFill>
                          <a:effectLst/>
                        </a:rPr>
                        <a:t>*</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2"/>
                  </a:ext>
                </a:extLst>
              </a:tr>
              <a:tr h="370114">
                <a:tc>
                  <a:txBody>
                    <a:bodyPr/>
                    <a:lstStyle/>
                    <a:p>
                      <a:pPr lvl="1" algn="l" fontAlgn="t"/>
                      <a:r>
                        <a:rPr lang="en-US" sz="1800" u="none" strike="noStrike" dirty="0" smtClean="0">
                          <a:solidFill>
                            <a:schemeClr val="tx2"/>
                          </a:solidFill>
                          <a:effectLst/>
                        </a:rPr>
                        <a:t>   State </a:t>
                      </a:r>
                      <a:r>
                        <a:rPr lang="en-US" sz="1800" u="none" strike="noStrike" dirty="0">
                          <a:solidFill>
                            <a:schemeClr val="tx2"/>
                          </a:solidFill>
                          <a:effectLst/>
                        </a:rPr>
                        <a:t>of residence</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60.6%</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59.7%</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u="none" strike="noStrike" dirty="0">
                          <a:solidFill>
                            <a:schemeClr val="tx2"/>
                          </a:solidFill>
                          <a:effectLst/>
                        </a:rPr>
                        <a:t>*</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3"/>
                  </a:ext>
                </a:extLst>
              </a:tr>
              <a:tr h="370114">
                <a:tc>
                  <a:txBody>
                    <a:bodyPr/>
                    <a:lstStyle/>
                    <a:p>
                      <a:pPr lvl="1" algn="l" fontAlgn="t"/>
                      <a:r>
                        <a:rPr lang="en-US" sz="1800" u="none" strike="noStrike" dirty="0" smtClean="0">
                          <a:solidFill>
                            <a:schemeClr val="tx2"/>
                          </a:solidFill>
                          <a:effectLst/>
                        </a:rPr>
                        <a:t>    Different </a:t>
                      </a:r>
                      <a:r>
                        <a:rPr lang="en-US" sz="1800" u="none" strike="noStrike" dirty="0">
                          <a:solidFill>
                            <a:schemeClr val="tx2"/>
                          </a:solidFill>
                          <a:effectLst/>
                        </a:rPr>
                        <a:t>state</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21.8%</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21.9%</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u="none" strike="noStrike" dirty="0">
                          <a:solidFill>
                            <a:schemeClr val="tx2"/>
                          </a:solidFill>
                          <a:effectLst/>
                        </a:rPr>
                        <a:t> </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4"/>
                  </a:ext>
                </a:extLst>
              </a:tr>
              <a:tr h="903514">
                <a:tc>
                  <a:txBody>
                    <a:bodyPr/>
                    <a:lstStyle/>
                    <a:p>
                      <a:pPr lvl="1" algn="l" fontAlgn="t"/>
                      <a:r>
                        <a:rPr lang="en-US" sz="1800" u="none" strike="noStrike" dirty="0" smtClean="0">
                          <a:solidFill>
                            <a:schemeClr val="tx2"/>
                          </a:solidFill>
                          <a:effectLst/>
                        </a:rPr>
                        <a:t>Born </a:t>
                      </a:r>
                      <a:r>
                        <a:rPr lang="en-US" sz="1800" u="none" strike="noStrike" dirty="0">
                          <a:solidFill>
                            <a:schemeClr val="tx2"/>
                          </a:solidFill>
                          <a:effectLst/>
                        </a:rPr>
                        <a:t>in Puerto Rico, U.S. Island </a:t>
                      </a:r>
                      <a:r>
                        <a:rPr lang="en-US" sz="1800" u="none" strike="noStrike" dirty="0" smtClean="0">
                          <a:solidFill>
                            <a:schemeClr val="tx2"/>
                          </a:solidFill>
                          <a:effectLst/>
                        </a:rPr>
                        <a:t>   areas</a:t>
                      </a:r>
                      <a:r>
                        <a:rPr lang="en-US" sz="1800" u="none" strike="noStrike" dirty="0">
                          <a:solidFill>
                            <a:schemeClr val="tx2"/>
                          </a:solidFill>
                          <a:effectLst/>
                        </a:rPr>
                        <a:t>, or born abroad to American parent(s)</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1.2%</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1.4%</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u="none" strike="noStrike" dirty="0">
                          <a:solidFill>
                            <a:schemeClr val="tx2"/>
                          </a:solidFill>
                          <a:effectLst/>
                        </a:rPr>
                        <a:t>*</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5"/>
                  </a:ext>
                </a:extLst>
              </a:tr>
              <a:tr h="370114">
                <a:tc>
                  <a:txBody>
                    <a:bodyPr/>
                    <a:lstStyle/>
                    <a:p>
                      <a:pPr algn="l" fontAlgn="t"/>
                      <a:r>
                        <a:rPr lang="en-US" sz="1800" u="none" strike="noStrike" dirty="0">
                          <a:solidFill>
                            <a:schemeClr val="tx2"/>
                          </a:solidFill>
                          <a:effectLst/>
                        </a:rPr>
                        <a:t>      Foreign born</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16.4%</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r" fontAlgn="t"/>
                      <a:r>
                        <a:rPr lang="en-US" sz="1800" u="none" strike="noStrike">
                          <a:solidFill>
                            <a:schemeClr val="tx2"/>
                          </a:solidFill>
                          <a:effectLst/>
                        </a:rPr>
                        <a:t>17.0%</a:t>
                      </a:r>
                      <a:endParaRPr lang="en-US" sz="18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1800" u="none" strike="noStrike" dirty="0">
                          <a:solidFill>
                            <a:schemeClr val="tx2"/>
                          </a:solidFill>
                          <a:effectLst/>
                        </a:rPr>
                        <a:t>*</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76200" y="6164564"/>
            <a:ext cx="6899276" cy="415498"/>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5-Year Samples, 2006-2010 and 2011-2015</a:t>
            </a:r>
          </a:p>
          <a:p>
            <a:r>
              <a:rPr lang="en-US" sz="1050" i="1" dirty="0" smtClean="0">
                <a:solidFill>
                  <a:schemeClr val="bg1">
                    <a:lumMod val="50000"/>
                  </a:schemeClr>
                </a:solidFill>
                <a:latin typeface="Arial" panose="020B0604020202020204" pitchFamily="34" charset="0"/>
              </a:rPr>
              <a:t>* Estimates for time periods are significantly different (p&lt;.05)</a:t>
            </a:r>
            <a:endParaRPr lang="en-US" sz="1050" dirty="0">
              <a:solidFill>
                <a:schemeClr val="bg1">
                  <a:lumMod val="50000"/>
                </a:schemeClr>
              </a:solidFill>
            </a:endParaRPr>
          </a:p>
        </p:txBody>
      </p:sp>
    </p:spTree>
    <p:extLst>
      <p:ext uri="{BB962C8B-B14F-4D97-AF65-F5344CB8AC3E}">
        <p14:creationId xmlns:p14="http://schemas.microsoft.com/office/powerpoint/2010/main" val="348240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Language Spoken at Home and English Proficiency, Texas, </a:t>
            </a:r>
            <a:r>
              <a:rPr lang="en-US" sz="2800" dirty="0"/>
              <a:t>2006-2010 and </a:t>
            </a:r>
            <a:r>
              <a:rPr lang="en-US" sz="2800" dirty="0" smtClean="0"/>
              <a:t>2011-2015</a:t>
            </a:r>
            <a:endParaRPr lang="en-US" sz="2800"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41562744"/>
              </p:ext>
            </p:extLst>
          </p:nvPr>
        </p:nvGraphicFramePr>
        <p:xfrm>
          <a:off x="831996" y="1524000"/>
          <a:ext cx="7696200" cy="4541520"/>
        </p:xfrm>
        <a:graphic>
          <a:graphicData uri="http://schemas.openxmlformats.org/drawingml/2006/table">
            <a:tbl>
              <a:tblPr>
                <a:tableStyleId>{3C2FFA5D-87B4-456A-9821-1D502468CF0F}</a:tableStyleId>
              </a:tblPr>
              <a:tblGrid>
                <a:gridCol w="4364412">
                  <a:extLst>
                    <a:ext uri="{9D8B030D-6E8A-4147-A177-3AD203B41FA5}">
                      <a16:colId xmlns:a16="http://schemas.microsoft.com/office/drawing/2014/main" val="20000"/>
                    </a:ext>
                  </a:extLst>
                </a:gridCol>
                <a:gridCol w="1734356">
                  <a:extLst>
                    <a:ext uri="{9D8B030D-6E8A-4147-A177-3AD203B41FA5}">
                      <a16:colId xmlns:a16="http://schemas.microsoft.com/office/drawing/2014/main" val="20001"/>
                    </a:ext>
                  </a:extLst>
                </a:gridCol>
                <a:gridCol w="1597432">
                  <a:extLst>
                    <a:ext uri="{9D8B030D-6E8A-4147-A177-3AD203B41FA5}">
                      <a16:colId xmlns:a16="http://schemas.microsoft.com/office/drawing/2014/main" val="20002"/>
                    </a:ext>
                  </a:extLst>
                </a:gridCol>
              </a:tblGrid>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en-US" sz="1800" u="none" strike="noStrike">
                          <a:solidFill>
                            <a:schemeClr val="tx2"/>
                          </a:solidFill>
                          <a:effectLst/>
                        </a:rPr>
                        <a:t>2006-2010</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en-US" sz="1800" u="none" strike="noStrike">
                          <a:solidFill>
                            <a:schemeClr val="tx2"/>
                          </a:solidFill>
                          <a:effectLst/>
                        </a:rPr>
                        <a:t>2011-2015</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0"/>
                  </a:ext>
                </a:extLst>
              </a:tr>
              <a:tr h="242888">
                <a:tc>
                  <a:txBody>
                    <a:bodyPr/>
                    <a:lstStyle/>
                    <a:p>
                      <a:pPr algn="l" fontAlgn="t"/>
                      <a:r>
                        <a:rPr lang="en-US" sz="1800" u="none" strike="noStrike" dirty="0">
                          <a:solidFill>
                            <a:schemeClr val="tx2"/>
                          </a:solidFill>
                          <a:effectLst/>
                        </a:rPr>
                        <a:t>Speak a language other than English at </a:t>
                      </a:r>
                      <a:r>
                        <a:rPr lang="en-US" sz="1800" u="none" strike="noStrike" dirty="0" smtClean="0">
                          <a:solidFill>
                            <a:schemeClr val="tx2"/>
                          </a:solidFill>
                          <a:effectLst/>
                        </a:rPr>
                        <a:t>home</a:t>
                      </a:r>
                      <a:endParaRPr lang="en-US" sz="1800" b="0" i="0" u="none" strike="noStrike" dirty="0">
                        <a:solidFill>
                          <a:schemeClr val="tx2"/>
                        </a:solidFill>
                        <a:effectLst/>
                        <a:latin typeface="SansSerif" panose="00000400000000000000" pitchFamily="2" charset="2"/>
                      </a:endParaRPr>
                    </a:p>
                  </a:txBody>
                  <a:tcPr marL="9525" marR="9525" marT="9525" marB="0">
                    <a:solidFill>
                      <a:schemeClr val="tx2">
                        <a:lumMod val="20000"/>
                        <a:lumOff val="80000"/>
                      </a:schemeClr>
                    </a:solidFill>
                  </a:tcPr>
                </a:tc>
                <a:tc>
                  <a:txBody>
                    <a:bodyPr/>
                    <a:lstStyle/>
                    <a:p>
                      <a:pPr algn="r" fontAlgn="b"/>
                      <a:r>
                        <a:rPr lang="en-US" sz="1800" u="none" strike="noStrike" dirty="0">
                          <a:solidFill>
                            <a:schemeClr val="tx2"/>
                          </a:solidFill>
                          <a:effectLst/>
                        </a:rPr>
                        <a:t>34.2%</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35.0%</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1"/>
                  </a:ext>
                </a:extLst>
              </a:tr>
              <a:tr h="194310">
                <a:tc>
                  <a:txBody>
                    <a:bodyPr/>
                    <a:lstStyle/>
                    <a:p>
                      <a:pPr algn="l" fontAlgn="t"/>
                      <a:r>
                        <a:rPr lang="en-US" sz="1800" u="none" strike="noStrike" dirty="0">
                          <a:solidFill>
                            <a:schemeClr val="tx2"/>
                          </a:solidFill>
                          <a:effectLst/>
                        </a:rPr>
                        <a:t>Spanish</a:t>
                      </a:r>
                      <a:endParaRPr lang="en-US" sz="1800" b="0" i="0" u="none" strike="noStrike" dirty="0">
                        <a:solidFill>
                          <a:schemeClr val="tx2"/>
                        </a:solidFill>
                        <a:effectLst/>
                        <a:latin typeface="SansSerif" panose="00000400000000000000" pitchFamily="2" charset="2"/>
                      </a:endParaRPr>
                    </a:p>
                  </a:txBody>
                  <a:tcPr marL="114300" marR="9525" marT="9525" marB="0">
                    <a:solidFill>
                      <a:schemeClr val="tx2">
                        <a:lumMod val="20000"/>
                        <a:lumOff val="80000"/>
                      </a:schemeClr>
                    </a:solidFill>
                  </a:tcPr>
                </a:tc>
                <a:tc>
                  <a:txBody>
                    <a:bodyPr/>
                    <a:lstStyle/>
                    <a:p>
                      <a:pPr algn="r" fontAlgn="b"/>
                      <a:r>
                        <a:rPr lang="en-US" sz="1800" u="none" strike="noStrike">
                          <a:solidFill>
                            <a:schemeClr val="tx2"/>
                          </a:solidFill>
                          <a:effectLst/>
                        </a:rPr>
                        <a:t>29.2%</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29.5%</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2"/>
                  </a:ext>
                </a:extLst>
              </a:tr>
              <a:tr h="242888">
                <a:tc>
                  <a:txBody>
                    <a:bodyPr/>
                    <a:lstStyle/>
                    <a:p>
                      <a:pPr algn="l" fontAlgn="b"/>
                      <a:r>
                        <a:rPr lang="en-US" sz="1800" u="none" strike="noStrike" dirty="0">
                          <a:solidFill>
                            <a:schemeClr val="tx2"/>
                          </a:solidFill>
                          <a:effectLst/>
                        </a:rPr>
                        <a:t>Asian and Pacific Islands languages</a:t>
                      </a:r>
                      <a:endParaRPr lang="en-US" sz="1800" b="0" i="0" u="none" strike="noStrike" dirty="0">
                        <a:solidFill>
                          <a:schemeClr val="tx2"/>
                        </a:solidFill>
                        <a:effectLst/>
                        <a:latin typeface="Arial" panose="020B0604020202020204" pitchFamily="34" charset="0"/>
                      </a:endParaRPr>
                    </a:p>
                  </a:txBody>
                  <a:tcPr marL="114300"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2.5%</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2.7%</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3"/>
                  </a:ext>
                </a:extLst>
              </a:tr>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algn="l" fontAlgn="b"/>
                      <a:r>
                        <a:rPr lang="en-US" sz="1800" u="none" strike="noStrike" dirty="0" smtClean="0">
                          <a:solidFill>
                            <a:schemeClr val="tx2"/>
                          </a:solidFill>
                          <a:effectLst/>
                        </a:rPr>
                        <a:t>Language </a:t>
                      </a:r>
                      <a:r>
                        <a:rPr lang="en-US" sz="1800" u="none" strike="noStrike" dirty="0">
                          <a:solidFill>
                            <a:schemeClr val="tx2"/>
                          </a:solidFill>
                          <a:effectLst/>
                        </a:rPr>
                        <a:t>other than English at home</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5"/>
                  </a:ext>
                </a:extLst>
              </a:tr>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gridSpan="2">
                  <a:txBody>
                    <a:bodyPr/>
                    <a:lstStyle/>
                    <a:p>
                      <a:pPr algn="ctr" fontAlgn="b"/>
                      <a:r>
                        <a:rPr lang="en-US" sz="1800" u="none" strike="noStrike" dirty="0">
                          <a:solidFill>
                            <a:schemeClr val="tx2"/>
                          </a:solidFill>
                          <a:effectLst/>
                        </a:rPr>
                        <a:t>English Less than Very Well</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242888">
                <a:tc>
                  <a:txBody>
                    <a:bodyPr/>
                    <a:lstStyle/>
                    <a:p>
                      <a:pPr algn="l" fontAlgn="b"/>
                      <a:r>
                        <a:rPr lang="en-US" sz="1800" u="none" strike="noStrike" dirty="0">
                          <a:solidFill>
                            <a:schemeClr val="tx2"/>
                          </a:solidFill>
                          <a:effectLst/>
                        </a:rPr>
                        <a:t>Spanish</a:t>
                      </a:r>
                      <a:endParaRPr lang="en-US" sz="1800" b="0" i="0" u="none" strike="noStrike" dirty="0">
                        <a:solidFill>
                          <a:schemeClr val="tx2"/>
                        </a:solidFill>
                        <a:effectLst/>
                        <a:latin typeface="Arial" panose="020B0604020202020204" pitchFamily="34" charset="0"/>
                      </a:endParaRPr>
                    </a:p>
                  </a:txBody>
                  <a:tcPr marL="114300"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43.4%</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41.3%</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7"/>
                  </a:ext>
                </a:extLst>
              </a:tr>
              <a:tr h="242888">
                <a:tc>
                  <a:txBody>
                    <a:bodyPr/>
                    <a:lstStyle/>
                    <a:p>
                      <a:pPr lvl="1" algn="l" fontAlgn="b"/>
                      <a:r>
                        <a:rPr lang="en-US" sz="1800" u="none" strike="noStrike" dirty="0" smtClean="0">
                          <a:solidFill>
                            <a:schemeClr val="tx2"/>
                          </a:solidFill>
                          <a:effectLst/>
                        </a:rPr>
                        <a:t>5-17 </a:t>
                      </a:r>
                      <a:r>
                        <a:rPr lang="en-US" sz="1800" u="none" strike="noStrike" dirty="0">
                          <a:solidFill>
                            <a:schemeClr val="tx2"/>
                          </a:solidFill>
                          <a:effectLst/>
                        </a:rPr>
                        <a:t>Years</a:t>
                      </a:r>
                      <a:endParaRPr lang="en-US" sz="1800" b="0" i="0" u="none" strike="noStrike" dirty="0">
                        <a:solidFill>
                          <a:schemeClr val="tx2"/>
                        </a:solidFill>
                        <a:effectLst/>
                        <a:latin typeface="Arial" panose="020B0604020202020204" pitchFamily="34" charset="0"/>
                      </a:endParaRPr>
                    </a:p>
                  </a:txBody>
                  <a:tcPr marL="9525" marR="9525" marT="9525" marB="0" anchor="ctr">
                    <a:solidFill>
                      <a:schemeClr val="tx2">
                        <a:lumMod val="20000"/>
                        <a:lumOff val="80000"/>
                      </a:schemeClr>
                    </a:solidFill>
                  </a:tcPr>
                </a:tc>
                <a:tc>
                  <a:txBody>
                    <a:bodyPr/>
                    <a:lstStyle/>
                    <a:p>
                      <a:pPr algn="r" fontAlgn="b"/>
                      <a:r>
                        <a:rPr lang="en-US" sz="1800" u="none" strike="noStrike" dirty="0">
                          <a:solidFill>
                            <a:schemeClr val="tx2"/>
                          </a:solidFill>
                          <a:effectLst/>
                        </a:rPr>
                        <a:t>28.6%</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26.1%</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lvl="1" algn="l" fontAlgn="b"/>
                      <a:r>
                        <a:rPr lang="en-US" sz="1800" u="none" strike="noStrike" dirty="0">
                          <a:solidFill>
                            <a:schemeClr val="tx2"/>
                          </a:solidFill>
                          <a:effectLst/>
                        </a:rPr>
                        <a:t>18-64 Years</a:t>
                      </a:r>
                      <a:endParaRPr lang="en-US" sz="1800" b="0" i="0" u="none" strike="noStrike" dirty="0">
                        <a:solidFill>
                          <a:schemeClr val="tx2"/>
                        </a:solidFill>
                        <a:effectLst/>
                        <a:latin typeface="Arial" panose="020B0604020202020204" pitchFamily="34" charset="0"/>
                      </a:endParaRPr>
                    </a:p>
                  </a:txBody>
                  <a:tcPr marL="9525" marR="9525" marT="9525" marB="0" anchor="ctr">
                    <a:solidFill>
                      <a:schemeClr val="tx2">
                        <a:lumMod val="20000"/>
                        <a:lumOff val="80000"/>
                      </a:schemeClr>
                    </a:solidFill>
                  </a:tcPr>
                </a:tc>
                <a:tc>
                  <a:txBody>
                    <a:bodyPr/>
                    <a:lstStyle/>
                    <a:p>
                      <a:pPr algn="r" fontAlgn="b"/>
                      <a:r>
                        <a:rPr lang="en-US" sz="1800" u="none" strike="noStrike">
                          <a:solidFill>
                            <a:schemeClr val="tx2"/>
                          </a:solidFill>
                          <a:effectLst/>
                        </a:rPr>
                        <a:t>46.5%</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44.2%</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9"/>
                  </a:ext>
                </a:extLst>
              </a:tr>
              <a:tr h="242888">
                <a:tc>
                  <a:txBody>
                    <a:bodyPr/>
                    <a:lstStyle/>
                    <a:p>
                      <a:pPr lvl="1" algn="l" fontAlgn="b"/>
                      <a:r>
                        <a:rPr lang="en-US" sz="1800" u="none" strike="noStrike" dirty="0">
                          <a:solidFill>
                            <a:schemeClr val="tx2"/>
                          </a:solidFill>
                          <a:effectLst/>
                        </a:rPr>
                        <a:t>65 plus</a:t>
                      </a:r>
                      <a:endParaRPr lang="en-US" sz="1800" b="0" i="0" u="none" strike="noStrike" dirty="0">
                        <a:solidFill>
                          <a:schemeClr val="tx2"/>
                        </a:solidFill>
                        <a:effectLst/>
                        <a:latin typeface="Arial" panose="020B0604020202020204" pitchFamily="34" charset="0"/>
                      </a:endParaRPr>
                    </a:p>
                  </a:txBody>
                  <a:tcPr marL="9525" marR="9525" marT="9525" marB="0" anchor="ctr">
                    <a:solidFill>
                      <a:schemeClr val="tx2">
                        <a:lumMod val="20000"/>
                        <a:lumOff val="80000"/>
                      </a:schemeClr>
                    </a:solidFill>
                  </a:tcPr>
                </a:tc>
                <a:tc>
                  <a:txBody>
                    <a:bodyPr/>
                    <a:lstStyle/>
                    <a:p>
                      <a:pPr algn="r" fontAlgn="b"/>
                      <a:r>
                        <a:rPr lang="en-US" sz="1800" u="none" strike="noStrike">
                          <a:solidFill>
                            <a:schemeClr val="tx2"/>
                          </a:solidFill>
                          <a:effectLst/>
                        </a:rPr>
                        <a:t>60.5%</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57.8%</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0"/>
                  </a:ext>
                </a:extLst>
              </a:tr>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1"/>
                  </a:ext>
                </a:extLst>
              </a:tr>
              <a:tr h="242888">
                <a:tc>
                  <a:txBody>
                    <a:bodyPr/>
                    <a:lstStyle/>
                    <a:p>
                      <a:pPr algn="l" fontAlgn="b"/>
                      <a:r>
                        <a:rPr lang="en-US" sz="1800" u="none" strike="noStrike" dirty="0">
                          <a:solidFill>
                            <a:schemeClr val="tx2"/>
                          </a:solidFill>
                          <a:effectLst/>
                        </a:rPr>
                        <a:t>Asian and Pacific Islands languages</a:t>
                      </a:r>
                      <a:endParaRPr lang="en-US" sz="1800" b="0" i="0" u="none" strike="noStrike" dirty="0">
                        <a:solidFill>
                          <a:schemeClr val="tx2"/>
                        </a:solidFill>
                        <a:effectLst/>
                        <a:latin typeface="Arial" panose="020B0604020202020204" pitchFamily="34" charset="0"/>
                      </a:endParaRPr>
                    </a:p>
                  </a:txBody>
                  <a:tcPr marL="114300"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46.2%</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45.3%</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2"/>
                  </a:ext>
                </a:extLst>
              </a:tr>
              <a:tr h="242888">
                <a:tc>
                  <a:txBody>
                    <a:bodyPr/>
                    <a:lstStyle/>
                    <a:p>
                      <a:pPr lvl="1" algn="l" fontAlgn="b"/>
                      <a:r>
                        <a:rPr lang="en-US" sz="1800" u="none" strike="noStrike" dirty="0">
                          <a:solidFill>
                            <a:schemeClr val="tx2"/>
                          </a:solidFill>
                          <a:effectLst/>
                        </a:rPr>
                        <a:t>5-17 Years</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26.4%</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25.6%</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3"/>
                  </a:ext>
                </a:extLst>
              </a:tr>
              <a:tr h="242888">
                <a:tc>
                  <a:txBody>
                    <a:bodyPr/>
                    <a:lstStyle/>
                    <a:p>
                      <a:pPr lvl="1" algn="l" fontAlgn="b"/>
                      <a:r>
                        <a:rPr lang="en-US" sz="1800" u="none" strike="noStrike" dirty="0">
                          <a:solidFill>
                            <a:schemeClr val="tx2"/>
                          </a:solidFill>
                          <a:effectLst/>
                        </a:rPr>
                        <a:t>18-64 Years</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47.2%</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45.6%</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4"/>
                  </a:ext>
                </a:extLst>
              </a:tr>
              <a:tr h="242888">
                <a:tc>
                  <a:txBody>
                    <a:bodyPr/>
                    <a:lstStyle/>
                    <a:p>
                      <a:pPr lvl="1" algn="l" fontAlgn="b"/>
                      <a:r>
                        <a:rPr lang="en-US" sz="1800" u="none" strike="noStrike" dirty="0">
                          <a:solidFill>
                            <a:schemeClr val="tx2"/>
                          </a:solidFill>
                          <a:effectLst/>
                        </a:rPr>
                        <a:t>65 plus</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a:solidFill>
                            <a:schemeClr val="tx2"/>
                          </a:solidFill>
                          <a:effectLst/>
                        </a:rPr>
                        <a:t>73.6%</a:t>
                      </a:r>
                      <a:endParaRPr lang="en-US" sz="1800" b="0" i="0" u="none" strike="noStrike">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r" fontAlgn="b"/>
                      <a:r>
                        <a:rPr lang="en-US" sz="1800" u="none" strike="noStrike" dirty="0">
                          <a:solidFill>
                            <a:schemeClr val="tx2"/>
                          </a:solidFill>
                          <a:effectLst/>
                        </a:rPr>
                        <a:t>71.8%</a:t>
                      </a:r>
                      <a:endParaRPr lang="en-US" sz="1800" b="0" i="0" u="none" strike="noStrike" dirty="0">
                        <a:solidFill>
                          <a:schemeClr val="tx2"/>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5"/>
                  </a:ext>
                </a:extLst>
              </a:tr>
            </a:tbl>
          </a:graphicData>
        </a:graphic>
      </p:graphicFrame>
      <p:sp>
        <p:nvSpPr>
          <p:cNvPr id="5" name="Rectangle 4"/>
          <p:cNvSpPr/>
          <p:nvPr/>
        </p:nvSpPr>
        <p:spPr>
          <a:xfrm>
            <a:off x="34924" y="6444477"/>
            <a:ext cx="6823076" cy="261610"/>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5-Year Samples, 2006-2010 and 2011-2015</a:t>
            </a:r>
            <a:endParaRPr lang="en-US" sz="1050" dirty="0">
              <a:solidFill>
                <a:schemeClr val="bg1">
                  <a:lumMod val="50000"/>
                </a:schemeClr>
              </a:solidFill>
            </a:endParaRPr>
          </a:p>
        </p:txBody>
      </p:sp>
      <p:sp>
        <p:nvSpPr>
          <p:cNvPr id="6" name="Rectangle 5"/>
          <p:cNvSpPr/>
          <p:nvPr/>
        </p:nvSpPr>
        <p:spPr>
          <a:xfrm>
            <a:off x="5210943" y="3794760"/>
            <a:ext cx="3346596" cy="304800"/>
          </a:xfrm>
          <a:prstGeom prst="rect">
            <a:avLst/>
          </a:prstGeom>
          <a:ln w="1587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189427" y="5181600"/>
            <a:ext cx="3346596" cy="304800"/>
          </a:xfrm>
          <a:prstGeom prst="rect">
            <a:avLst/>
          </a:prstGeom>
          <a:ln w="15875">
            <a:solidFill>
              <a:schemeClr val="accent2"/>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15660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63" y="92075"/>
            <a:ext cx="7497762" cy="914400"/>
          </a:xfrm>
        </p:spPr>
        <p:txBody>
          <a:bodyPr>
            <a:normAutofit fontScale="90000"/>
          </a:bodyPr>
          <a:lstStyle/>
          <a:p>
            <a:pPr eaLnBrk="1" hangingPunct="1">
              <a:defRPr/>
            </a:pPr>
            <a:r>
              <a:rPr lang="en-US" dirty="0" smtClean="0"/>
              <a:t>Percent of Population Below Poverty Threshold, Texas, 2010-2015</a:t>
            </a:r>
            <a:endParaRPr lang="en-US" dirty="0"/>
          </a:p>
        </p:txBody>
      </p:sp>
      <p:graphicFrame>
        <p:nvGraphicFramePr>
          <p:cNvPr id="5" name="Content Placeholder 4"/>
          <p:cNvGraphicFramePr>
            <a:graphicFrameLocks noGrp="1"/>
          </p:cNvGraphicFramePr>
          <p:nvPr>
            <p:ph idx="1"/>
            <p:extLst/>
          </p:nvPr>
        </p:nvGraphicFramePr>
        <p:xfrm>
          <a:off x="838200" y="1600200"/>
          <a:ext cx="7696201" cy="2695576"/>
        </p:xfrm>
        <a:graphic>
          <a:graphicData uri="http://schemas.openxmlformats.org/drawingml/2006/table">
            <a:tbl>
              <a:tblPr>
                <a:tableStyleId>{69CF1AB2-1976-4502-BF36-3FF5EA218861}</a:tableStyleId>
              </a:tblPr>
              <a:tblGrid>
                <a:gridCol w="3634563">
                  <a:extLst>
                    <a:ext uri="{9D8B030D-6E8A-4147-A177-3AD203B41FA5}">
                      <a16:colId xmlns:a16="http://schemas.microsoft.com/office/drawing/2014/main" val="20000"/>
                    </a:ext>
                  </a:extLst>
                </a:gridCol>
                <a:gridCol w="1567673">
                  <a:extLst>
                    <a:ext uri="{9D8B030D-6E8A-4147-A177-3AD203B41FA5}">
                      <a16:colId xmlns:a16="http://schemas.microsoft.com/office/drawing/2014/main" val="20001"/>
                    </a:ext>
                  </a:extLst>
                </a:gridCol>
                <a:gridCol w="1106593">
                  <a:extLst>
                    <a:ext uri="{9D8B030D-6E8A-4147-A177-3AD203B41FA5}">
                      <a16:colId xmlns:a16="http://schemas.microsoft.com/office/drawing/2014/main" val="20002"/>
                    </a:ext>
                  </a:extLst>
                </a:gridCol>
                <a:gridCol w="1387372">
                  <a:extLst>
                    <a:ext uri="{9D8B030D-6E8A-4147-A177-3AD203B41FA5}">
                      <a16:colId xmlns:a16="http://schemas.microsoft.com/office/drawing/2014/main" val="20003"/>
                    </a:ext>
                  </a:extLst>
                </a:gridCol>
              </a:tblGrid>
              <a:tr h="338687">
                <a:tc rowSpan="2">
                  <a:txBody>
                    <a:bodyPr/>
                    <a:lstStyle/>
                    <a:p>
                      <a:pPr algn="ctr" fontAlgn="ctr"/>
                      <a:r>
                        <a:rPr lang="en-US" sz="2000" b="1" u="none" strike="noStrike" dirty="0">
                          <a:solidFill>
                            <a:schemeClr val="tx2"/>
                          </a:solidFill>
                          <a:effectLst/>
                        </a:rPr>
                        <a:t> </a:t>
                      </a:r>
                      <a:endParaRPr lang="en-US" sz="2000" b="1" i="0" u="none" strike="noStrike" dirty="0">
                        <a:solidFill>
                          <a:schemeClr val="tx2"/>
                        </a:solidFill>
                        <a:effectLst/>
                        <a:latin typeface="SansSerif" panose="00000400000000000000" pitchFamily="2" charset="2"/>
                      </a:endParaRPr>
                    </a:p>
                    <a:p>
                      <a:pPr algn="l" fontAlgn="t"/>
                      <a:r>
                        <a:rPr lang="en-US" sz="2000" b="1" u="none" strike="noStrike" dirty="0">
                          <a:solidFill>
                            <a:schemeClr val="tx2"/>
                          </a:solidFill>
                          <a:effectLst/>
                        </a:rPr>
                        <a:t> </a:t>
                      </a:r>
                      <a:endParaRPr lang="en-US" sz="2000" b="1" i="0" u="none" strike="noStrike" dirty="0">
                        <a:solidFill>
                          <a:schemeClr val="tx2"/>
                        </a:solidFill>
                        <a:effectLst/>
                        <a:latin typeface="SansSerif" panose="00000400000000000000" pitchFamily="2" charset="2"/>
                      </a:endParaRPr>
                    </a:p>
                    <a:p>
                      <a:pPr algn="l" fontAlgn="t"/>
                      <a:r>
                        <a:rPr lang="en-US" sz="2000" b="1" u="none" strike="noStrike" dirty="0">
                          <a:solidFill>
                            <a:schemeClr val="tx2"/>
                          </a:solidFill>
                          <a:effectLst/>
                        </a:rPr>
                        <a:t> </a:t>
                      </a:r>
                      <a:endParaRPr lang="en-US" sz="2000" b="1" i="0" u="none" strike="noStrike" dirty="0">
                        <a:solidFill>
                          <a:schemeClr val="tx2"/>
                        </a:solidFill>
                        <a:effectLst/>
                        <a:latin typeface="SansSerif" panose="00000400000000000000" pitchFamily="2" charset="2"/>
                      </a:endParaRPr>
                    </a:p>
                    <a:p>
                      <a:pPr algn="l" fontAlgn="t"/>
                      <a:r>
                        <a:rPr lang="en-US" sz="2000" b="1" u="none" strike="noStrike" dirty="0">
                          <a:solidFill>
                            <a:schemeClr val="tx2"/>
                          </a:solidFill>
                          <a:effectLst/>
                        </a:rPr>
                        <a:t> </a:t>
                      </a:r>
                      <a:endParaRPr lang="en-US" sz="2000" b="1" i="0" u="none" strike="noStrike" dirty="0">
                        <a:solidFill>
                          <a:schemeClr val="tx2"/>
                        </a:solidFill>
                        <a:effectLst/>
                        <a:latin typeface="SansSerif" panose="00000400000000000000" pitchFamily="2" charset="2"/>
                      </a:endParaRPr>
                    </a:p>
                  </a:txBody>
                  <a:tcPr marL="3810" marR="3810" marT="3809" marB="0" anchor="ctr"/>
                </a:tc>
                <a:tc gridSpan="3">
                  <a:txBody>
                    <a:bodyPr/>
                    <a:lstStyle/>
                    <a:p>
                      <a:pPr algn="ctr" fontAlgn="t"/>
                      <a:r>
                        <a:rPr lang="en-US" sz="2000" b="1" u="none" strike="noStrike" dirty="0">
                          <a:solidFill>
                            <a:schemeClr val="tx2"/>
                          </a:solidFill>
                          <a:effectLst/>
                        </a:rPr>
                        <a:t>Percent below poverty level</a:t>
                      </a:r>
                      <a:endParaRPr lang="en-US" sz="2000" b="1" i="0" u="none" strike="noStrike" dirty="0">
                        <a:solidFill>
                          <a:schemeClr val="tx2"/>
                        </a:solidFill>
                        <a:effectLst/>
                        <a:latin typeface="SansSerif" panose="00000400000000000000" pitchFamily="2" charset="2"/>
                      </a:endParaRPr>
                    </a:p>
                  </a:txBody>
                  <a:tcPr marL="3810" marR="3810" marT="3809"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2141">
                <a:tc vMerge="1">
                  <a:txBody>
                    <a:bodyPr/>
                    <a:lstStyle/>
                    <a:p>
                      <a:pPr algn="l" fontAlgn="t"/>
                      <a:endParaRPr lang="en-US" sz="1000" b="0" i="0" u="none" strike="noStrike">
                        <a:solidFill>
                          <a:srgbClr val="000000"/>
                        </a:solidFill>
                        <a:effectLst/>
                        <a:latin typeface="SansSerif" panose="00000400000000000000" pitchFamily="2" charset="2"/>
                      </a:endParaRPr>
                    </a:p>
                  </a:txBody>
                  <a:tcPr marL="3810" marR="3810" marT="3810" marB="0"/>
                </a:tc>
                <a:tc>
                  <a:txBody>
                    <a:bodyPr/>
                    <a:lstStyle/>
                    <a:p>
                      <a:pPr algn="ctr" fontAlgn="t"/>
                      <a:r>
                        <a:rPr lang="en-US" sz="2000" b="1" u="none" strike="noStrike" dirty="0">
                          <a:solidFill>
                            <a:schemeClr val="tx2"/>
                          </a:solidFill>
                          <a:effectLst/>
                        </a:rPr>
                        <a:t>2010</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b="1" u="none" strike="noStrike" dirty="0" smtClean="0">
                          <a:solidFill>
                            <a:schemeClr val="tx2"/>
                          </a:solidFill>
                          <a:effectLst/>
                        </a:rPr>
                        <a:t>2015</a:t>
                      </a:r>
                      <a:endParaRPr lang="en-US" sz="2000" b="1" i="0" u="none" strike="noStrike" dirty="0">
                        <a:solidFill>
                          <a:schemeClr val="tx2"/>
                        </a:solidFill>
                        <a:effectLst/>
                        <a:latin typeface="Arial" panose="020B0604020202020204" pitchFamily="34" charset="0"/>
                      </a:endParaRPr>
                    </a:p>
                  </a:txBody>
                  <a:tcPr marL="3810" marR="3810" marT="3809" marB="0" anchor="ctr"/>
                </a:tc>
                <a:tc>
                  <a:txBody>
                    <a:bodyPr/>
                    <a:lstStyle/>
                    <a:p>
                      <a:pPr algn="ctr" fontAlgn="b"/>
                      <a:r>
                        <a:rPr lang="en-US" sz="2000" b="1" u="none" strike="noStrike" dirty="0">
                          <a:solidFill>
                            <a:schemeClr val="tx2"/>
                          </a:solidFill>
                          <a:effectLst/>
                        </a:rPr>
                        <a:t>Difference</a:t>
                      </a:r>
                      <a:endParaRPr lang="en-US" sz="2000" b="1" i="0" u="none" strike="noStrike" dirty="0">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1"/>
                  </a:ext>
                </a:extLst>
              </a:tr>
              <a:tr h="338687">
                <a:tc>
                  <a:txBody>
                    <a:bodyPr/>
                    <a:lstStyle/>
                    <a:p>
                      <a:pPr algn="l" fontAlgn="t"/>
                      <a:r>
                        <a:rPr lang="en-US" sz="2000" b="1" u="none" strike="noStrike" dirty="0">
                          <a:solidFill>
                            <a:schemeClr val="tx2"/>
                          </a:solidFill>
                          <a:effectLst/>
                        </a:rPr>
                        <a:t>AGE</a:t>
                      </a:r>
                      <a:endParaRPr lang="en-US" sz="2000" b="1" i="0" u="none" strike="noStrike" dirty="0">
                        <a:solidFill>
                          <a:schemeClr val="tx2"/>
                        </a:solidFill>
                        <a:effectLst/>
                        <a:latin typeface="SansSerif" panose="00000400000000000000" pitchFamily="2" charset="2"/>
                      </a:endParaRPr>
                    </a:p>
                  </a:txBody>
                  <a:tcPr marL="3810" marR="3810" marT="3809" marB="0"/>
                </a:tc>
                <a:tc>
                  <a:txBody>
                    <a:bodyPr/>
                    <a:lstStyle/>
                    <a:p>
                      <a:pPr algn="ctr" fontAlgn="t"/>
                      <a:r>
                        <a:rPr lang="en-US" sz="2000" b="1" u="none" strike="noStrike" dirty="0">
                          <a:solidFill>
                            <a:schemeClr val="tx2"/>
                          </a:solidFill>
                          <a:effectLst/>
                        </a:rPr>
                        <a:t> </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b="1" u="none" strike="noStrike">
                          <a:solidFill>
                            <a:schemeClr val="tx2"/>
                          </a:solidFill>
                          <a:effectLst/>
                        </a:rPr>
                        <a:t> </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endParaRPr lang="en-US" sz="2000" b="1" i="0" u="none" strike="noStrike">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2"/>
                  </a:ext>
                </a:extLst>
              </a:tr>
              <a:tr h="338687">
                <a:tc>
                  <a:txBody>
                    <a:bodyPr/>
                    <a:lstStyle/>
                    <a:p>
                      <a:pPr algn="l" fontAlgn="t"/>
                      <a:r>
                        <a:rPr lang="en-US" sz="2000" b="1" u="none" strike="noStrike">
                          <a:solidFill>
                            <a:schemeClr val="tx2"/>
                          </a:solidFill>
                          <a:effectLst/>
                        </a:rPr>
                        <a:t>  Under 18 years</a:t>
                      </a:r>
                      <a:endParaRPr lang="en-US" sz="2000" b="1" i="0" u="none" strike="noStrike">
                        <a:solidFill>
                          <a:schemeClr val="tx2"/>
                        </a:solidFill>
                        <a:effectLst/>
                        <a:latin typeface="SansSerif" panose="00000400000000000000" pitchFamily="2" charset="2"/>
                      </a:endParaRPr>
                    </a:p>
                  </a:txBody>
                  <a:tcPr marL="3810" marR="3810" marT="3809" marB="0"/>
                </a:tc>
                <a:tc>
                  <a:txBody>
                    <a:bodyPr/>
                    <a:lstStyle/>
                    <a:p>
                      <a:pPr algn="ctr" fontAlgn="t"/>
                      <a:r>
                        <a:rPr lang="en-US" sz="2000" b="1" u="none" strike="noStrike" dirty="0">
                          <a:solidFill>
                            <a:schemeClr val="tx2"/>
                          </a:solidFill>
                          <a:effectLst/>
                        </a:rPr>
                        <a:t>25.7%</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b="1" u="none" strike="noStrike">
                          <a:solidFill>
                            <a:schemeClr val="tx2"/>
                          </a:solidFill>
                          <a:effectLst/>
                        </a:rPr>
                        <a:t>23.0%</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b="1" u="none" strike="noStrike">
                          <a:solidFill>
                            <a:schemeClr val="tx2"/>
                          </a:solidFill>
                          <a:effectLst/>
                        </a:rPr>
                        <a:t>-2.7%</a:t>
                      </a:r>
                      <a:endParaRPr lang="en-US" sz="2000" b="1" i="0" u="none" strike="noStrike">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3"/>
                  </a:ext>
                </a:extLst>
              </a:tr>
              <a:tr h="338687">
                <a:tc>
                  <a:txBody>
                    <a:bodyPr/>
                    <a:lstStyle/>
                    <a:p>
                      <a:pPr algn="l" fontAlgn="t"/>
                      <a:r>
                        <a:rPr lang="en-US" sz="2000" b="1" u="none" strike="noStrike">
                          <a:solidFill>
                            <a:schemeClr val="tx2"/>
                          </a:solidFill>
                          <a:effectLst/>
                        </a:rPr>
                        <a:t>  18 to 64 years</a:t>
                      </a:r>
                      <a:endParaRPr lang="en-US" sz="2000" b="1" i="0" u="none" strike="noStrike">
                        <a:solidFill>
                          <a:schemeClr val="tx2"/>
                        </a:solidFill>
                        <a:effectLst/>
                        <a:latin typeface="SansSerif" panose="00000400000000000000" pitchFamily="2" charset="2"/>
                      </a:endParaRPr>
                    </a:p>
                  </a:txBody>
                  <a:tcPr marL="3810" marR="3810" marT="3809" marB="0"/>
                </a:tc>
                <a:tc>
                  <a:txBody>
                    <a:bodyPr/>
                    <a:lstStyle/>
                    <a:p>
                      <a:pPr algn="ctr" fontAlgn="t"/>
                      <a:r>
                        <a:rPr lang="en-US" sz="2000" b="1" u="none" strike="noStrike" dirty="0">
                          <a:solidFill>
                            <a:schemeClr val="tx2"/>
                          </a:solidFill>
                          <a:effectLst/>
                        </a:rPr>
                        <a:t>15.6%</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b="1" u="none" strike="noStrike">
                          <a:solidFill>
                            <a:schemeClr val="tx2"/>
                          </a:solidFill>
                          <a:effectLst/>
                        </a:rPr>
                        <a:t>13.8%</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b="1" u="none" strike="noStrike">
                          <a:solidFill>
                            <a:schemeClr val="tx2"/>
                          </a:solidFill>
                          <a:effectLst/>
                        </a:rPr>
                        <a:t>-1.8%</a:t>
                      </a:r>
                      <a:endParaRPr lang="en-US" sz="2000" b="1" i="0" u="none" strike="noStrike">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4"/>
                  </a:ext>
                </a:extLst>
              </a:tr>
              <a:tr h="338687">
                <a:tc>
                  <a:txBody>
                    <a:bodyPr/>
                    <a:lstStyle/>
                    <a:p>
                      <a:pPr algn="l" fontAlgn="t"/>
                      <a:r>
                        <a:rPr lang="en-US" sz="2000" b="1" u="none" strike="noStrike">
                          <a:solidFill>
                            <a:schemeClr val="tx2"/>
                          </a:solidFill>
                          <a:effectLst/>
                        </a:rPr>
                        <a:t>  65 years and over</a:t>
                      </a:r>
                      <a:endParaRPr lang="en-US" sz="2000" b="1" i="0" u="none" strike="noStrike">
                        <a:solidFill>
                          <a:schemeClr val="tx2"/>
                        </a:solidFill>
                        <a:effectLst/>
                        <a:latin typeface="SansSerif" panose="00000400000000000000" pitchFamily="2" charset="2"/>
                      </a:endParaRPr>
                    </a:p>
                  </a:txBody>
                  <a:tcPr marL="3810" marR="3810" marT="3809" marB="0"/>
                </a:tc>
                <a:tc>
                  <a:txBody>
                    <a:bodyPr/>
                    <a:lstStyle/>
                    <a:p>
                      <a:pPr algn="ctr" fontAlgn="t"/>
                      <a:r>
                        <a:rPr lang="en-US" sz="2000" b="1" u="none" strike="noStrike" dirty="0">
                          <a:solidFill>
                            <a:schemeClr val="tx2"/>
                          </a:solidFill>
                          <a:effectLst/>
                        </a:rPr>
                        <a:t>10.7%</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b="1" u="none" strike="noStrike">
                          <a:solidFill>
                            <a:schemeClr val="tx2"/>
                          </a:solidFill>
                          <a:effectLst/>
                        </a:rPr>
                        <a:t>10.3%</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b="1" u="none" strike="noStrike" dirty="0">
                          <a:solidFill>
                            <a:schemeClr val="tx2"/>
                          </a:solidFill>
                          <a:effectLst/>
                        </a:rPr>
                        <a:t>-0.4%</a:t>
                      </a:r>
                      <a:endParaRPr lang="en-US" sz="2000" b="1" i="0" u="none" strike="noStrike" dirty="0">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5"/>
                  </a:ext>
                </a:extLst>
              </a:tr>
            </a:tbl>
          </a:graphicData>
        </a:graphic>
      </p:graphicFrame>
      <p:sp>
        <p:nvSpPr>
          <p:cNvPr id="60453" name="Slide Number Placeholder 3"/>
          <p:cNvSpPr>
            <a:spLocks noGrp="1"/>
          </p:cNvSpPr>
          <p:nvPr>
            <p:ph type="sldNum" sz="quarter" idx="4294967295"/>
          </p:nvPr>
        </p:nvSpPr>
        <p:spPr bwMode="auto">
          <a:xfrm>
            <a:off x="8137525" y="6407150"/>
            <a:ext cx="817563" cy="314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C1421A-6495-48D1-A1A8-1906041FE8C4}" type="slidenum">
              <a:rPr lang="en-US" altLang="en-US" sz="1200" smtClean="0">
                <a:solidFill>
                  <a:srgbClr val="8FA5D1"/>
                </a:solidFill>
              </a:rPr>
              <a:pPr/>
              <a:t>29</a:t>
            </a:fld>
            <a:endParaRPr lang="en-US" altLang="en-US" sz="1200" smtClean="0">
              <a:solidFill>
                <a:srgbClr val="8FA5D1"/>
              </a:solidFill>
            </a:endParaRPr>
          </a:p>
        </p:txBody>
      </p:sp>
      <p:sp>
        <p:nvSpPr>
          <p:cNvPr id="7" name="Rectangle 6"/>
          <p:cNvSpPr/>
          <p:nvPr/>
        </p:nvSpPr>
        <p:spPr>
          <a:xfrm>
            <a:off x="-3175" y="6526213"/>
            <a:ext cx="6400800" cy="241300"/>
          </a:xfrm>
          <a:prstGeom prst="rect">
            <a:avLst/>
          </a:prstGeom>
        </p:spPr>
        <p:txBody>
          <a:bodyPr>
            <a:spAutoFit/>
          </a:bodyPr>
          <a:lstStyle/>
          <a:p>
            <a:pPr>
              <a:lnSpc>
                <a:spcPct val="107000"/>
              </a:lnSpc>
              <a:spcBef>
                <a:spcPts val="0"/>
              </a:spcBef>
              <a:spcAft>
                <a:spcPts val="0"/>
              </a:spcAft>
              <a:defRPr/>
            </a:pPr>
            <a:r>
              <a:rPr lang="en-US" sz="900" dirty="0">
                <a:solidFill>
                  <a:schemeClr val="bg1">
                    <a:lumMod val="50000"/>
                  </a:schemeClr>
                </a:solidFill>
              </a:rPr>
              <a:t>Source: U.S. Census  Bureau, American Community Survey, 2010 and 2015 1 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95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3</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425180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63" y="92075"/>
            <a:ext cx="7497762" cy="914400"/>
          </a:xfrm>
        </p:spPr>
        <p:txBody>
          <a:bodyPr>
            <a:normAutofit fontScale="90000"/>
          </a:bodyPr>
          <a:lstStyle/>
          <a:p>
            <a:pPr eaLnBrk="1" hangingPunct="1">
              <a:defRPr/>
            </a:pPr>
            <a:r>
              <a:rPr lang="en-US" dirty="0" smtClean="0"/>
              <a:t>Percent of Population Below Poverty Threshold, Texas, 2010-2015</a:t>
            </a:r>
            <a:endParaRPr lang="en-US" dirty="0"/>
          </a:p>
        </p:txBody>
      </p:sp>
      <p:graphicFrame>
        <p:nvGraphicFramePr>
          <p:cNvPr id="5" name="Content Placeholder 4"/>
          <p:cNvGraphicFramePr>
            <a:graphicFrameLocks noGrp="1"/>
          </p:cNvGraphicFramePr>
          <p:nvPr>
            <p:ph idx="1"/>
            <p:extLst/>
          </p:nvPr>
        </p:nvGraphicFramePr>
        <p:xfrm>
          <a:off x="762000" y="1828800"/>
          <a:ext cx="7888288" cy="3690219"/>
        </p:xfrm>
        <a:graphic>
          <a:graphicData uri="http://schemas.openxmlformats.org/drawingml/2006/table">
            <a:tbl>
              <a:tblPr>
                <a:tableStyleId>{69CF1AB2-1976-4502-BF36-3FF5EA218861}</a:tableStyleId>
              </a:tblPr>
              <a:tblGrid>
                <a:gridCol w="4038438">
                  <a:extLst>
                    <a:ext uri="{9D8B030D-6E8A-4147-A177-3AD203B41FA5}">
                      <a16:colId xmlns:a16="http://schemas.microsoft.com/office/drawing/2014/main" val="20000"/>
                    </a:ext>
                  </a:extLst>
                </a:gridCol>
                <a:gridCol w="1447742">
                  <a:extLst>
                    <a:ext uri="{9D8B030D-6E8A-4147-A177-3AD203B41FA5}">
                      <a16:colId xmlns:a16="http://schemas.microsoft.com/office/drawing/2014/main" val="20001"/>
                    </a:ext>
                  </a:extLst>
                </a:gridCol>
                <a:gridCol w="1219151">
                  <a:extLst>
                    <a:ext uri="{9D8B030D-6E8A-4147-A177-3AD203B41FA5}">
                      <a16:colId xmlns:a16="http://schemas.microsoft.com/office/drawing/2014/main" val="20002"/>
                    </a:ext>
                  </a:extLst>
                </a:gridCol>
                <a:gridCol w="1182957">
                  <a:extLst>
                    <a:ext uri="{9D8B030D-6E8A-4147-A177-3AD203B41FA5}">
                      <a16:colId xmlns:a16="http://schemas.microsoft.com/office/drawing/2014/main" val="20003"/>
                    </a:ext>
                  </a:extLst>
                </a:gridCol>
              </a:tblGrid>
              <a:tr h="338858">
                <a:tc rowSpan="2">
                  <a:txBody>
                    <a:bodyPr/>
                    <a:lstStyle/>
                    <a:p>
                      <a:pPr algn="ctr" fontAlgn="ctr"/>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p>
                      <a:pPr algn="l" fontAlgn="t"/>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p>
                      <a:pPr algn="l" fontAlgn="t"/>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p>
                      <a:pPr algn="l" fontAlgn="t"/>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txBody>
                  <a:tcPr marL="3810" marR="3810" marT="3811" marB="0" anchor="ctr"/>
                </a:tc>
                <a:tc gridSpan="3">
                  <a:txBody>
                    <a:bodyPr/>
                    <a:lstStyle/>
                    <a:p>
                      <a:pPr algn="ctr" fontAlgn="t"/>
                      <a:r>
                        <a:rPr lang="en-US" sz="1800" b="1" u="none" strike="noStrike" dirty="0">
                          <a:solidFill>
                            <a:schemeClr val="tx2"/>
                          </a:solidFill>
                          <a:effectLst/>
                        </a:rPr>
                        <a:t>Percent below poverty level</a:t>
                      </a:r>
                      <a:endParaRPr lang="en-US" sz="1800" b="1" i="0" u="none" strike="noStrike" dirty="0">
                        <a:solidFill>
                          <a:schemeClr val="tx2"/>
                        </a:solidFill>
                        <a:effectLst/>
                        <a:latin typeface="SansSerif" panose="00000400000000000000" pitchFamily="2" charset="2"/>
                      </a:endParaRPr>
                    </a:p>
                  </a:txBody>
                  <a:tcPr marL="3810" marR="3810" marT="3811"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2475">
                <a:tc vMerge="1">
                  <a:txBody>
                    <a:bodyPr/>
                    <a:lstStyle/>
                    <a:p>
                      <a:pPr algn="l" fontAlgn="t"/>
                      <a:endParaRPr lang="en-US" sz="1000" b="0" i="0" u="none" strike="noStrike">
                        <a:solidFill>
                          <a:srgbClr val="000000"/>
                        </a:solidFill>
                        <a:effectLst/>
                        <a:latin typeface="SansSerif" panose="00000400000000000000" pitchFamily="2" charset="2"/>
                      </a:endParaRPr>
                    </a:p>
                  </a:txBody>
                  <a:tcPr marL="3810" marR="3810" marT="3810" marB="0"/>
                </a:tc>
                <a:tc>
                  <a:txBody>
                    <a:bodyPr/>
                    <a:lstStyle/>
                    <a:p>
                      <a:pPr algn="ctr" fontAlgn="t"/>
                      <a:r>
                        <a:rPr lang="en-US" sz="1800" b="1" u="none" strike="noStrike" dirty="0">
                          <a:solidFill>
                            <a:schemeClr val="tx2"/>
                          </a:solidFill>
                          <a:effectLst/>
                        </a:rPr>
                        <a:t>2010</a:t>
                      </a:r>
                      <a:endParaRPr lang="en-US" sz="1800" b="1" i="0" u="none" strike="noStrike" dirty="0">
                        <a:solidFill>
                          <a:schemeClr val="tx2"/>
                        </a:solidFill>
                        <a:effectLst/>
                        <a:latin typeface="SansSerif" panose="00000400000000000000" pitchFamily="2" charset="2"/>
                      </a:endParaRPr>
                    </a:p>
                  </a:txBody>
                  <a:tcPr marL="3810" marR="3810" marT="3811" marB="0" anchor="ctr"/>
                </a:tc>
                <a:tc>
                  <a:txBody>
                    <a:bodyPr/>
                    <a:lstStyle/>
                    <a:p>
                      <a:pPr algn="ctr" fontAlgn="b"/>
                      <a:r>
                        <a:rPr lang="en-US" sz="1800" b="1" u="none" strike="noStrike" dirty="0" smtClean="0">
                          <a:solidFill>
                            <a:schemeClr val="tx2"/>
                          </a:solidFill>
                          <a:effectLst/>
                        </a:rPr>
                        <a:t>2015</a:t>
                      </a:r>
                      <a:endParaRPr lang="en-US" sz="1800" b="1" i="0" u="none" strike="noStrike" dirty="0">
                        <a:solidFill>
                          <a:schemeClr val="tx2"/>
                        </a:solidFill>
                        <a:effectLst/>
                        <a:latin typeface="Arial" panose="020B0604020202020204" pitchFamily="34" charset="0"/>
                      </a:endParaRPr>
                    </a:p>
                  </a:txBody>
                  <a:tcPr marL="3810" marR="3810" marT="3811" marB="0" anchor="ctr"/>
                </a:tc>
                <a:tc>
                  <a:txBody>
                    <a:bodyPr/>
                    <a:lstStyle/>
                    <a:p>
                      <a:pPr algn="ctr" fontAlgn="b"/>
                      <a:r>
                        <a:rPr lang="en-US" sz="1800" b="1" u="none" strike="noStrike" dirty="0">
                          <a:solidFill>
                            <a:schemeClr val="tx2"/>
                          </a:solidFill>
                          <a:effectLst/>
                        </a:rPr>
                        <a:t>Difference</a:t>
                      </a:r>
                      <a:endParaRPr lang="en-US" sz="1800" b="1" i="0" u="none" strike="noStrike" dirty="0">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1"/>
                  </a:ext>
                </a:extLst>
              </a:tr>
              <a:tr h="346787">
                <a:tc>
                  <a:txBody>
                    <a:bodyPr/>
                    <a:lstStyle/>
                    <a:p>
                      <a:pPr algn="l" fontAlgn="t"/>
                      <a:r>
                        <a:rPr lang="en-US" sz="1800" b="1" i="0" u="none" strike="noStrike" dirty="0">
                          <a:solidFill>
                            <a:schemeClr val="tx2"/>
                          </a:solidFill>
                          <a:effectLst/>
                          <a:latin typeface="SansSerif" panose="00000400000000000000" pitchFamily="2" charset="2"/>
                        </a:rPr>
                        <a:t>Race Alone</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 </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 </a:t>
                      </a:r>
                    </a:p>
                  </a:txBody>
                  <a:tcPr marL="3810" marR="3810" marT="3811" marB="0" anchor="ctr"/>
                </a:tc>
                <a:tc>
                  <a:txBody>
                    <a:bodyPr/>
                    <a:lstStyle/>
                    <a:p>
                      <a:pPr algn="ctr" fontAlgn="b"/>
                      <a:endParaRPr lang="en-US" sz="1800" b="1" i="0" u="none" strike="noStrike" dirty="0">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2"/>
                  </a:ext>
                </a:extLst>
              </a:tr>
              <a:tr h="673074">
                <a:tc>
                  <a:txBody>
                    <a:bodyPr/>
                    <a:lstStyle/>
                    <a:p>
                      <a:pPr algn="l" fontAlgn="t"/>
                      <a:r>
                        <a:rPr lang="en-US" sz="1800" b="1" i="0" u="none" strike="noStrike" dirty="0">
                          <a:solidFill>
                            <a:schemeClr val="tx2"/>
                          </a:solidFill>
                          <a:effectLst/>
                          <a:latin typeface="SansSerif" panose="00000400000000000000" pitchFamily="2" charset="2"/>
                        </a:rPr>
                        <a:t>    Black or African American</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24.8%</a:t>
                      </a:r>
                    </a:p>
                  </a:txBody>
                  <a:tcPr marL="3810" marR="3810" marT="3811" marB="0" anchor="ctr"/>
                </a:tc>
                <a:tc>
                  <a:txBody>
                    <a:bodyPr/>
                    <a:lstStyle/>
                    <a:p>
                      <a:pPr algn="ctr" fontAlgn="t"/>
                      <a:r>
                        <a:rPr lang="en-US" sz="1800" b="1" i="0" u="none" strike="noStrike">
                          <a:solidFill>
                            <a:schemeClr val="tx2"/>
                          </a:solidFill>
                          <a:effectLst/>
                          <a:latin typeface="SansSerif" panose="00000400000000000000" pitchFamily="2" charset="2"/>
                        </a:rPr>
                        <a:t>21.4%</a:t>
                      </a:r>
                    </a:p>
                  </a:txBody>
                  <a:tcPr marL="3810" marR="3810" marT="3811" marB="0" anchor="ctr"/>
                </a:tc>
                <a:tc>
                  <a:txBody>
                    <a:bodyPr/>
                    <a:lstStyle/>
                    <a:p>
                      <a:pPr algn="ctr" fontAlgn="b"/>
                      <a:r>
                        <a:rPr lang="en-US" sz="1800" b="1" i="0" u="none" strike="noStrike">
                          <a:solidFill>
                            <a:schemeClr val="tx2"/>
                          </a:solidFill>
                          <a:effectLst/>
                          <a:latin typeface="Arial" panose="020B0604020202020204" pitchFamily="34" charset="0"/>
                        </a:rPr>
                        <a:t>-3.4%</a:t>
                      </a:r>
                    </a:p>
                  </a:txBody>
                  <a:tcPr marL="3810" marR="3810" marT="3811" marB="0" anchor="ctr"/>
                </a:tc>
                <a:extLst>
                  <a:ext uri="{0D108BD9-81ED-4DB2-BD59-A6C34878D82A}">
                    <a16:rowId xmlns:a16="http://schemas.microsoft.com/office/drawing/2014/main" val="10003"/>
                  </a:ext>
                </a:extLst>
              </a:tr>
              <a:tr h="338858">
                <a:tc>
                  <a:txBody>
                    <a:bodyPr/>
                    <a:lstStyle/>
                    <a:p>
                      <a:pPr algn="l" fontAlgn="t"/>
                      <a:r>
                        <a:rPr lang="en-US" sz="1800" b="1" i="0" u="none" strike="noStrike" dirty="0">
                          <a:solidFill>
                            <a:schemeClr val="tx2"/>
                          </a:solidFill>
                          <a:effectLst/>
                          <a:latin typeface="SansSerif" panose="00000400000000000000" pitchFamily="2" charset="2"/>
                        </a:rPr>
                        <a:t>    Asian</a:t>
                      </a:r>
                    </a:p>
                  </a:txBody>
                  <a:tcPr marL="3810" marR="3810" marT="3811" marB="0" anchor="ctr"/>
                </a:tc>
                <a:tc>
                  <a:txBody>
                    <a:bodyPr/>
                    <a:lstStyle/>
                    <a:p>
                      <a:pPr algn="ctr" fontAlgn="t"/>
                      <a:r>
                        <a:rPr lang="en-US" sz="1800" b="1" i="0" u="none" strike="noStrike">
                          <a:solidFill>
                            <a:schemeClr val="tx2"/>
                          </a:solidFill>
                          <a:effectLst/>
                          <a:latin typeface="SansSerif" panose="00000400000000000000" pitchFamily="2" charset="2"/>
                        </a:rPr>
                        <a:t>12.6%</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10.6%</a:t>
                      </a:r>
                    </a:p>
                  </a:txBody>
                  <a:tcPr marL="3810" marR="3810" marT="3811" marB="0" anchor="ctr"/>
                </a:tc>
                <a:tc>
                  <a:txBody>
                    <a:bodyPr/>
                    <a:lstStyle/>
                    <a:p>
                      <a:pPr algn="ctr" fontAlgn="b"/>
                      <a:r>
                        <a:rPr lang="en-US" sz="1800" b="1" i="0" u="none" strike="noStrike">
                          <a:solidFill>
                            <a:schemeClr val="tx2"/>
                          </a:solidFill>
                          <a:effectLst/>
                          <a:latin typeface="Arial" panose="020B0604020202020204" pitchFamily="34" charset="0"/>
                        </a:rPr>
                        <a:t>-2.0%</a:t>
                      </a:r>
                    </a:p>
                  </a:txBody>
                  <a:tcPr marL="3810" marR="3810" marT="3811" marB="0" anchor="ctr"/>
                </a:tc>
                <a:extLst>
                  <a:ext uri="{0D108BD9-81ED-4DB2-BD59-A6C34878D82A}">
                    <a16:rowId xmlns:a16="http://schemas.microsoft.com/office/drawing/2014/main" val="10004"/>
                  </a:ext>
                </a:extLst>
              </a:tr>
              <a:tr h="338858">
                <a:tc>
                  <a:txBody>
                    <a:bodyPr/>
                    <a:lstStyle/>
                    <a:p>
                      <a:pPr algn="l" fontAlgn="t"/>
                      <a:r>
                        <a:rPr lang="en-US" sz="1800" b="1" i="0" u="none" strike="noStrike" dirty="0">
                          <a:solidFill>
                            <a:schemeClr val="tx2"/>
                          </a:solidFill>
                          <a:effectLst/>
                          <a:latin typeface="SansSerif" panose="00000400000000000000" pitchFamily="2" charset="2"/>
                        </a:rPr>
                        <a:t> </a:t>
                      </a:r>
                    </a:p>
                  </a:txBody>
                  <a:tcPr marL="3810" marR="3810" marT="3811" marB="0" anchor="ctr"/>
                </a:tc>
                <a:tc>
                  <a:txBody>
                    <a:bodyPr/>
                    <a:lstStyle/>
                    <a:p>
                      <a:pPr algn="ctr" fontAlgn="t"/>
                      <a:r>
                        <a:rPr lang="en-US" sz="1800" b="1" i="0" u="none" strike="noStrike">
                          <a:solidFill>
                            <a:schemeClr val="tx2"/>
                          </a:solidFill>
                          <a:effectLst/>
                          <a:latin typeface="SansSerif" panose="00000400000000000000" pitchFamily="2" charset="2"/>
                        </a:rPr>
                        <a:t> </a:t>
                      </a:r>
                    </a:p>
                  </a:txBody>
                  <a:tcPr marL="3810" marR="3810" marT="3811" marB="0" anchor="ctr"/>
                </a:tc>
                <a:tc>
                  <a:txBody>
                    <a:bodyPr/>
                    <a:lstStyle/>
                    <a:p>
                      <a:pPr algn="ctr" fontAlgn="t"/>
                      <a:r>
                        <a:rPr lang="en-US" sz="1800" b="1" i="0" u="none" strike="noStrike">
                          <a:solidFill>
                            <a:schemeClr val="tx2"/>
                          </a:solidFill>
                          <a:effectLst/>
                          <a:latin typeface="SansSerif" panose="00000400000000000000" pitchFamily="2" charset="2"/>
                        </a:rPr>
                        <a:t> </a:t>
                      </a:r>
                    </a:p>
                  </a:txBody>
                  <a:tcPr marL="3810" marR="3810" marT="3811" marB="0" anchor="ctr"/>
                </a:tc>
                <a:tc>
                  <a:txBody>
                    <a:bodyPr/>
                    <a:lstStyle/>
                    <a:p>
                      <a:pPr algn="ctr" fontAlgn="b"/>
                      <a:endParaRPr lang="en-US" sz="1800" b="1" i="0" u="none" strike="noStrike">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5"/>
                  </a:ext>
                </a:extLst>
              </a:tr>
              <a:tr h="338858">
                <a:tc>
                  <a:txBody>
                    <a:bodyPr/>
                    <a:lstStyle/>
                    <a:p>
                      <a:pPr algn="l" fontAlgn="t"/>
                      <a:r>
                        <a:rPr lang="en-US" sz="1800" b="1" i="0" u="none" strike="noStrike" dirty="0">
                          <a:solidFill>
                            <a:schemeClr val="tx2"/>
                          </a:solidFill>
                          <a:effectLst/>
                          <a:latin typeface="SansSerif" panose="00000400000000000000" pitchFamily="2" charset="2"/>
                        </a:rPr>
                        <a:t>Hispanic or Latino origin (of any race)</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26.8%</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22.8%</a:t>
                      </a:r>
                    </a:p>
                  </a:txBody>
                  <a:tcPr marL="3810" marR="3810" marT="3811" marB="0" anchor="ctr"/>
                </a:tc>
                <a:tc>
                  <a:txBody>
                    <a:bodyPr/>
                    <a:lstStyle/>
                    <a:p>
                      <a:pPr algn="ctr" fontAlgn="b"/>
                      <a:r>
                        <a:rPr lang="en-US" sz="1800" b="1" i="0" u="none" strike="noStrike">
                          <a:solidFill>
                            <a:schemeClr val="tx2"/>
                          </a:solidFill>
                          <a:effectLst/>
                          <a:latin typeface="Arial" panose="020B0604020202020204" pitchFamily="34" charset="0"/>
                        </a:rPr>
                        <a:t>-4.0%</a:t>
                      </a:r>
                    </a:p>
                  </a:txBody>
                  <a:tcPr marL="3810" marR="3810" marT="3811" marB="0" anchor="ctr"/>
                </a:tc>
                <a:extLst>
                  <a:ext uri="{0D108BD9-81ED-4DB2-BD59-A6C34878D82A}">
                    <a16:rowId xmlns:a16="http://schemas.microsoft.com/office/drawing/2014/main" val="10006"/>
                  </a:ext>
                </a:extLst>
              </a:tr>
              <a:tr h="338858">
                <a:tc>
                  <a:txBody>
                    <a:bodyPr/>
                    <a:lstStyle/>
                    <a:p>
                      <a:pPr algn="l" fontAlgn="t"/>
                      <a:r>
                        <a:rPr lang="en-US" sz="1800" b="1" i="0" u="none" strike="noStrike" dirty="0">
                          <a:solidFill>
                            <a:schemeClr val="tx2"/>
                          </a:solidFill>
                          <a:effectLst/>
                          <a:latin typeface="SansSerif" panose="00000400000000000000" pitchFamily="2" charset="2"/>
                        </a:rPr>
                        <a:t>White alone, not Hispanic or Latino</a:t>
                      </a:r>
                    </a:p>
                  </a:txBody>
                  <a:tcPr marL="3810" marR="3810" marT="3811" marB="0" anchor="ctr"/>
                </a:tc>
                <a:tc>
                  <a:txBody>
                    <a:bodyPr/>
                    <a:lstStyle/>
                    <a:p>
                      <a:pPr algn="ctr" fontAlgn="t"/>
                      <a:r>
                        <a:rPr lang="en-US" sz="1800" b="1" i="0" u="none" strike="noStrike">
                          <a:solidFill>
                            <a:schemeClr val="tx2"/>
                          </a:solidFill>
                          <a:effectLst/>
                          <a:latin typeface="SansSerif" panose="00000400000000000000" pitchFamily="2" charset="2"/>
                        </a:rPr>
                        <a:t>9.3%</a:t>
                      </a:r>
                    </a:p>
                  </a:txBody>
                  <a:tcPr marL="3810" marR="3810" marT="3811" marB="0" anchor="ctr"/>
                </a:tc>
                <a:tc>
                  <a:txBody>
                    <a:bodyPr/>
                    <a:lstStyle/>
                    <a:p>
                      <a:pPr algn="ctr" fontAlgn="t"/>
                      <a:r>
                        <a:rPr lang="en-US" sz="1800" b="1" i="0" u="none" strike="noStrike" dirty="0">
                          <a:solidFill>
                            <a:schemeClr val="tx2"/>
                          </a:solidFill>
                          <a:effectLst/>
                          <a:latin typeface="SansSerif" panose="00000400000000000000" pitchFamily="2" charset="2"/>
                        </a:rPr>
                        <a:t>8.6%</a:t>
                      </a:r>
                    </a:p>
                  </a:txBody>
                  <a:tcPr marL="3810" marR="3810" marT="3811" marB="0" anchor="ctr"/>
                </a:tc>
                <a:tc>
                  <a:txBody>
                    <a:bodyPr/>
                    <a:lstStyle/>
                    <a:p>
                      <a:pPr algn="ctr" fontAlgn="b"/>
                      <a:r>
                        <a:rPr lang="en-US" sz="1800" b="1" i="0" u="none" strike="noStrike" dirty="0">
                          <a:solidFill>
                            <a:schemeClr val="tx2"/>
                          </a:solidFill>
                          <a:effectLst/>
                          <a:latin typeface="Arial" panose="020B0604020202020204" pitchFamily="34" charset="0"/>
                        </a:rPr>
                        <a:t>-0.7%</a:t>
                      </a:r>
                    </a:p>
                  </a:txBody>
                  <a:tcPr marL="3810" marR="3810" marT="3811" marB="0" anchor="ctr"/>
                </a:tc>
                <a:extLst>
                  <a:ext uri="{0D108BD9-81ED-4DB2-BD59-A6C34878D82A}">
                    <a16:rowId xmlns:a16="http://schemas.microsoft.com/office/drawing/2014/main" val="10007"/>
                  </a:ext>
                </a:extLst>
              </a:tr>
            </a:tbl>
          </a:graphicData>
        </a:graphic>
      </p:graphicFrame>
      <p:sp>
        <p:nvSpPr>
          <p:cNvPr id="61487" name="Slide Number Placeholder 3"/>
          <p:cNvSpPr>
            <a:spLocks noGrp="1"/>
          </p:cNvSpPr>
          <p:nvPr>
            <p:ph type="sldNum" sz="quarter" idx="4294967295"/>
          </p:nvPr>
        </p:nvSpPr>
        <p:spPr bwMode="auto">
          <a:xfrm>
            <a:off x="8137525" y="6407150"/>
            <a:ext cx="817563" cy="314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888BFA-5DEC-470F-AFBB-4BC9596DFEC8}" type="slidenum">
              <a:rPr lang="en-US" altLang="en-US" sz="1200" smtClean="0">
                <a:solidFill>
                  <a:srgbClr val="8FA5D1"/>
                </a:solidFill>
              </a:rPr>
              <a:pPr/>
              <a:t>30</a:t>
            </a:fld>
            <a:endParaRPr lang="en-US" altLang="en-US" sz="1200" smtClean="0">
              <a:solidFill>
                <a:srgbClr val="8FA5D1"/>
              </a:solidFill>
            </a:endParaRPr>
          </a:p>
        </p:txBody>
      </p:sp>
      <p:sp>
        <p:nvSpPr>
          <p:cNvPr id="7" name="Rectangle 6"/>
          <p:cNvSpPr/>
          <p:nvPr/>
        </p:nvSpPr>
        <p:spPr>
          <a:xfrm>
            <a:off x="-3175" y="6526213"/>
            <a:ext cx="6400800" cy="241300"/>
          </a:xfrm>
          <a:prstGeom prst="rect">
            <a:avLst/>
          </a:prstGeom>
        </p:spPr>
        <p:txBody>
          <a:bodyPr>
            <a:spAutoFit/>
          </a:bodyPr>
          <a:lstStyle/>
          <a:p>
            <a:pPr>
              <a:lnSpc>
                <a:spcPct val="107000"/>
              </a:lnSpc>
              <a:spcBef>
                <a:spcPts val="0"/>
              </a:spcBef>
              <a:spcAft>
                <a:spcPts val="0"/>
              </a:spcAft>
              <a:defRPr/>
            </a:pPr>
            <a:r>
              <a:rPr lang="en-US" sz="900" dirty="0">
                <a:solidFill>
                  <a:schemeClr val="bg1">
                    <a:lumMod val="50000"/>
                  </a:schemeClr>
                </a:solidFill>
              </a:rPr>
              <a:t>Source: U.S. Census  Bureau, American Community Survey, 2010 and 2015 1 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219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63" y="92075"/>
            <a:ext cx="7497762" cy="914400"/>
          </a:xfrm>
        </p:spPr>
        <p:txBody>
          <a:bodyPr>
            <a:normAutofit fontScale="90000"/>
          </a:bodyPr>
          <a:lstStyle/>
          <a:p>
            <a:pPr eaLnBrk="1" hangingPunct="1">
              <a:defRPr/>
            </a:pPr>
            <a:r>
              <a:rPr lang="en-US" dirty="0" smtClean="0"/>
              <a:t>Percent of Population Below Poverty Threshold, Texas, 2010-2015</a:t>
            </a:r>
            <a:endParaRPr lang="en-US" dirty="0"/>
          </a:p>
        </p:txBody>
      </p:sp>
      <p:graphicFrame>
        <p:nvGraphicFramePr>
          <p:cNvPr id="5" name="Content Placeholder 4"/>
          <p:cNvGraphicFramePr>
            <a:graphicFrameLocks noGrp="1"/>
          </p:cNvGraphicFramePr>
          <p:nvPr>
            <p:ph idx="1"/>
            <p:extLst/>
          </p:nvPr>
        </p:nvGraphicFramePr>
        <p:xfrm>
          <a:off x="676275" y="1752600"/>
          <a:ext cx="7888288" cy="3689428"/>
        </p:xfrm>
        <a:graphic>
          <a:graphicData uri="http://schemas.openxmlformats.org/drawingml/2006/table">
            <a:tbl>
              <a:tblPr>
                <a:tableStyleId>{69CF1AB2-1976-4502-BF36-3FF5EA218861}</a:tableStyleId>
              </a:tblPr>
              <a:tblGrid>
                <a:gridCol w="4190832">
                  <a:extLst>
                    <a:ext uri="{9D8B030D-6E8A-4147-A177-3AD203B41FA5}">
                      <a16:colId xmlns:a16="http://schemas.microsoft.com/office/drawing/2014/main" val="20000"/>
                    </a:ext>
                  </a:extLst>
                </a:gridCol>
                <a:gridCol w="1447742">
                  <a:extLst>
                    <a:ext uri="{9D8B030D-6E8A-4147-A177-3AD203B41FA5}">
                      <a16:colId xmlns:a16="http://schemas.microsoft.com/office/drawing/2014/main" val="20001"/>
                    </a:ext>
                  </a:extLst>
                </a:gridCol>
                <a:gridCol w="1066757">
                  <a:extLst>
                    <a:ext uri="{9D8B030D-6E8A-4147-A177-3AD203B41FA5}">
                      <a16:colId xmlns:a16="http://schemas.microsoft.com/office/drawing/2014/main" val="20002"/>
                    </a:ext>
                  </a:extLst>
                </a:gridCol>
                <a:gridCol w="1182957">
                  <a:extLst>
                    <a:ext uri="{9D8B030D-6E8A-4147-A177-3AD203B41FA5}">
                      <a16:colId xmlns:a16="http://schemas.microsoft.com/office/drawing/2014/main" val="20003"/>
                    </a:ext>
                  </a:extLst>
                </a:gridCol>
              </a:tblGrid>
              <a:tr h="338767">
                <a:tc rowSpan="2">
                  <a:txBody>
                    <a:bodyPr/>
                    <a:lstStyle/>
                    <a:p>
                      <a:pPr algn="ctr" fontAlgn="ctr"/>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p>
                      <a:pPr algn="l" fontAlgn="t"/>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p>
                      <a:pPr algn="l" fontAlgn="t"/>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p>
                      <a:pPr algn="l" fontAlgn="t"/>
                      <a:r>
                        <a:rPr lang="en-US" sz="1800" b="1" u="none" strike="noStrike" dirty="0">
                          <a:solidFill>
                            <a:schemeClr val="tx2"/>
                          </a:solidFill>
                          <a:effectLst/>
                        </a:rPr>
                        <a:t> </a:t>
                      </a:r>
                      <a:endParaRPr lang="en-US" sz="1800" b="1" i="0" u="none" strike="noStrike" dirty="0">
                        <a:solidFill>
                          <a:schemeClr val="tx2"/>
                        </a:solidFill>
                        <a:effectLst/>
                        <a:latin typeface="SansSerif" panose="00000400000000000000" pitchFamily="2" charset="2"/>
                      </a:endParaRPr>
                    </a:p>
                  </a:txBody>
                  <a:tcPr marL="3810" marR="3810" marT="3810" marB="0" anchor="ctr"/>
                </a:tc>
                <a:tc gridSpan="3">
                  <a:txBody>
                    <a:bodyPr/>
                    <a:lstStyle/>
                    <a:p>
                      <a:pPr algn="ctr" fontAlgn="t"/>
                      <a:r>
                        <a:rPr lang="en-US" sz="1800" b="1" u="none" strike="noStrike" dirty="0">
                          <a:solidFill>
                            <a:schemeClr val="tx2"/>
                          </a:solidFill>
                          <a:effectLst/>
                        </a:rPr>
                        <a:t>Percent below poverty level</a:t>
                      </a:r>
                      <a:endParaRPr lang="en-US" sz="1800" b="1" i="0" u="none" strike="noStrike" dirty="0">
                        <a:solidFill>
                          <a:schemeClr val="tx2"/>
                        </a:solidFill>
                        <a:effectLst/>
                        <a:latin typeface="SansSerif" panose="00000400000000000000" pitchFamily="2" charset="2"/>
                      </a:endParaRPr>
                    </a:p>
                  </a:txBody>
                  <a:tcPr marL="3810" marR="3810" marT="381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2271">
                <a:tc vMerge="1">
                  <a:txBody>
                    <a:bodyPr/>
                    <a:lstStyle/>
                    <a:p>
                      <a:pPr algn="l" fontAlgn="t"/>
                      <a:endParaRPr lang="en-US" sz="1000" b="0" i="0" u="none" strike="noStrike">
                        <a:solidFill>
                          <a:srgbClr val="000000"/>
                        </a:solidFill>
                        <a:effectLst/>
                        <a:latin typeface="SansSerif" panose="00000400000000000000" pitchFamily="2" charset="2"/>
                      </a:endParaRPr>
                    </a:p>
                  </a:txBody>
                  <a:tcPr marL="3810" marR="3810" marT="3810" marB="0"/>
                </a:tc>
                <a:tc>
                  <a:txBody>
                    <a:bodyPr/>
                    <a:lstStyle/>
                    <a:p>
                      <a:pPr algn="ctr" fontAlgn="t"/>
                      <a:r>
                        <a:rPr lang="en-US" sz="1800" b="1" u="none" strike="noStrike" dirty="0">
                          <a:solidFill>
                            <a:schemeClr val="tx2"/>
                          </a:solidFill>
                          <a:effectLst/>
                        </a:rPr>
                        <a:t>2010</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b"/>
                      <a:r>
                        <a:rPr lang="en-US" sz="1800" b="1" u="none" strike="noStrike" dirty="0" smtClean="0">
                          <a:solidFill>
                            <a:schemeClr val="tx2"/>
                          </a:solidFill>
                          <a:effectLst/>
                        </a:rPr>
                        <a:t>2015</a:t>
                      </a:r>
                      <a:endParaRPr lang="en-US" sz="1800" b="1" i="0" u="none" strike="noStrike" dirty="0">
                        <a:solidFill>
                          <a:schemeClr val="tx2"/>
                        </a:solidFill>
                        <a:effectLst/>
                        <a:latin typeface="Arial" panose="020B0604020202020204" pitchFamily="34" charset="0"/>
                      </a:endParaRPr>
                    </a:p>
                  </a:txBody>
                  <a:tcPr marL="3810" marR="3810" marT="3810" marB="0" anchor="ctr"/>
                </a:tc>
                <a:tc>
                  <a:txBody>
                    <a:bodyPr/>
                    <a:lstStyle/>
                    <a:p>
                      <a:pPr algn="ctr" fontAlgn="b"/>
                      <a:r>
                        <a:rPr lang="en-US" sz="1800" b="1" u="none" strike="noStrike" dirty="0">
                          <a:solidFill>
                            <a:schemeClr val="tx2"/>
                          </a:solidFill>
                          <a:effectLst/>
                        </a:rPr>
                        <a:t>Difference</a:t>
                      </a:r>
                      <a:endParaRPr lang="en-US" sz="1800" b="1" i="0" u="none" strike="noStrike" dirty="0">
                        <a:solidFill>
                          <a:schemeClr val="tx2"/>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10001"/>
                  </a:ext>
                </a:extLst>
              </a:tr>
              <a:tr h="346694">
                <a:tc>
                  <a:txBody>
                    <a:bodyPr/>
                    <a:lstStyle/>
                    <a:p>
                      <a:pPr algn="l" fontAlgn="t"/>
                      <a:r>
                        <a:rPr lang="en-US" sz="1800" b="1" i="0" u="none" strike="noStrike" dirty="0">
                          <a:solidFill>
                            <a:schemeClr val="tx2"/>
                          </a:solidFill>
                          <a:effectLst/>
                          <a:latin typeface="SansSerif" panose="00000400000000000000" pitchFamily="2" charset="2"/>
                        </a:rPr>
                        <a:t>EDUCATIONAL ATTAINMENT</a:t>
                      </a:r>
                    </a:p>
                  </a:txBody>
                  <a:tcPr marL="3810" marR="3810" marT="3810" marB="0"/>
                </a:tc>
                <a:tc>
                  <a:txBody>
                    <a:bodyPr/>
                    <a:lstStyle/>
                    <a:p>
                      <a:pPr algn="l" fontAlgn="t"/>
                      <a:r>
                        <a:rPr lang="en-US" sz="1800" b="1" i="0" u="none" strike="noStrike">
                          <a:solidFill>
                            <a:schemeClr val="tx2"/>
                          </a:solidFill>
                          <a:effectLst/>
                          <a:latin typeface="SansSerif" panose="00000400000000000000" pitchFamily="2" charset="2"/>
                        </a:rPr>
                        <a:t> </a:t>
                      </a:r>
                    </a:p>
                  </a:txBody>
                  <a:tcPr marL="3810" marR="3810" marT="3810" marB="0"/>
                </a:tc>
                <a:tc>
                  <a:txBody>
                    <a:bodyPr/>
                    <a:lstStyle/>
                    <a:p>
                      <a:pPr algn="l" fontAlgn="t"/>
                      <a:r>
                        <a:rPr lang="en-US" sz="1800" b="1" i="0" u="none" strike="noStrike">
                          <a:solidFill>
                            <a:schemeClr val="tx2"/>
                          </a:solidFill>
                          <a:effectLst/>
                          <a:latin typeface="SansSerif" panose="00000400000000000000" pitchFamily="2" charset="2"/>
                        </a:rPr>
                        <a:t> </a:t>
                      </a:r>
                    </a:p>
                  </a:txBody>
                  <a:tcPr marL="3810" marR="3810" marT="3810" marB="0"/>
                </a:tc>
                <a:tc>
                  <a:txBody>
                    <a:bodyPr/>
                    <a:lstStyle/>
                    <a:p>
                      <a:pPr algn="l" fontAlgn="b"/>
                      <a:endParaRPr lang="en-US" sz="1800" b="1" i="0" u="none" strike="noStrike" dirty="0">
                        <a:solidFill>
                          <a:schemeClr val="tx2"/>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10002"/>
                  </a:ext>
                </a:extLst>
              </a:tr>
              <a:tr h="672893">
                <a:tc>
                  <a:txBody>
                    <a:bodyPr/>
                    <a:lstStyle/>
                    <a:p>
                      <a:pPr algn="l" fontAlgn="t"/>
                      <a:r>
                        <a:rPr lang="en-US" sz="1800" b="1" i="0" u="none" strike="noStrike">
                          <a:solidFill>
                            <a:schemeClr val="tx2"/>
                          </a:solidFill>
                          <a:effectLst/>
                          <a:latin typeface="SansSerif" panose="00000400000000000000" pitchFamily="2" charset="2"/>
                        </a:rPr>
                        <a:t>    Population 25 years and over</a:t>
                      </a:r>
                    </a:p>
                  </a:txBody>
                  <a:tcPr marL="3810" marR="3810" marT="3810" marB="0"/>
                </a:tc>
                <a:tc>
                  <a:txBody>
                    <a:bodyPr/>
                    <a:lstStyle/>
                    <a:p>
                      <a:pPr algn="ctr" fontAlgn="t"/>
                      <a:r>
                        <a:rPr lang="en-US" sz="1800" b="1" i="0" u="none" strike="noStrike" dirty="0">
                          <a:solidFill>
                            <a:schemeClr val="tx2"/>
                          </a:solidFill>
                          <a:effectLst/>
                          <a:latin typeface="SansSerif" panose="00000400000000000000" pitchFamily="2" charset="2"/>
                        </a:rPr>
                        <a:t>13.1%</a:t>
                      </a:r>
                    </a:p>
                  </a:txBody>
                  <a:tcPr marL="3810" marR="3810" marT="3810" marB="0" anchor="ctr"/>
                </a:tc>
                <a:tc>
                  <a:txBody>
                    <a:bodyPr/>
                    <a:lstStyle/>
                    <a:p>
                      <a:pPr algn="ctr" fontAlgn="t"/>
                      <a:r>
                        <a:rPr lang="en-US" sz="1800" b="1" i="0" u="none" strike="noStrike">
                          <a:solidFill>
                            <a:schemeClr val="tx2"/>
                          </a:solidFill>
                          <a:effectLst/>
                          <a:latin typeface="SansSerif" panose="00000400000000000000" pitchFamily="2" charset="2"/>
                        </a:rPr>
                        <a:t>12.0%</a:t>
                      </a:r>
                    </a:p>
                  </a:txBody>
                  <a:tcPr marL="3810" marR="3810" marT="3810" marB="0" anchor="ctr"/>
                </a:tc>
                <a:tc>
                  <a:txBody>
                    <a:bodyPr/>
                    <a:lstStyle/>
                    <a:p>
                      <a:pPr algn="ctr" fontAlgn="b"/>
                      <a:r>
                        <a:rPr lang="en-US" sz="1800" b="1" i="0" u="none" strike="noStrike" dirty="0">
                          <a:solidFill>
                            <a:schemeClr val="tx2"/>
                          </a:solidFill>
                          <a:effectLst/>
                          <a:latin typeface="Arial" panose="020B0604020202020204" pitchFamily="34" charset="0"/>
                        </a:rPr>
                        <a:t>-1.1%</a:t>
                      </a:r>
                    </a:p>
                  </a:txBody>
                  <a:tcPr marL="3810" marR="3810" marT="3810" marB="0" anchor="ctr"/>
                </a:tc>
                <a:extLst>
                  <a:ext uri="{0D108BD9-81ED-4DB2-BD59-A6C34878D82A}">
                    <a16:rowId xmlns:a16="http://schemas.microsoft.com/office/drawing/2014/main" val="10003"/>
                  </a:ext>
                </a:extLst>
              </a:tr>
              <a:tr h="338767">
                <a:tc>
                  <a:txBody>
                    <a:bodyPr/>
                    <a:lstStyle/>
                    <a:p>
                      <a:pPr algn="l" fontAlgn="t"/>
                      <a:r>
                        <a:rPr lang="en-US" sz="1800" b="1" i="0" u="none" strike="noStrike" dirty="0">
                          <a:solidFill>
                            <a:schemeClr val="tx2"/>
                          </a:solidFill>
                          <a:effectLst/>
                          <a:latin typeface="SansSerif" panose="00000400000000000000" pitchFamily="2" charset="2"/>
                        </a:rPr>
                        <a:t>  Less than high school graduate</a:t>
                      </a:r>
                    </a:p>
                  </a:txBody>
                  <a:tcPr marL="3810" marR="3810" marT="3810" marB="0"/>
                </a:tc>
                <a:tc>
                  <a:txBody>
                    <a:bodyPr/>
                    <a:lstStyle/>
                    <a:p>
                      <a:pPr algn="ctr" fontAlgn="t"/>
                      <a:r>
                        <a:rPr lang="en-US" sz="1800" b="1" i="0" u="none" strike="noStrike" dirty="0">
                          <a:solidFill>
                            <a:schemeClr val="tx2"/>
                          </a:solidFill>
                          <a:effectLst/>
                          <a:latin typeface="SansSerif" panose="00000400000000000000" pitchFamily="2" charset="2"/>
                        </a:rPr>
                        <a:t>29.1%</a:t>
                      </a:r>
                    </a:p>
                  </a:txBody>
                  <a:tcPr marL="3810" marR="3810" marT="3810" marB="0" anchor="ctr"/>
                </a:tc>
                <a:tc>
                  <a:txBody>
                    <a:bodyPr/>
                    <a:lstStyle/>
                    <a:p>
                      <a:pPr algn="ctr" fontAlgn="t"/>
                      <a:r>
                        <a:rPr lang="en-US" sz="1800" b="1" i="0" u="none" strike="noStrike">
                          <a:solidFill>
                            <a:schemeClr val="tx2"/>
                          </a:solidFill>
                          <a:effectLst/>
                          <a:latin typeface="SansSerif" panose="00000400000000000000" pitchFamily="2" charset="2"/>
                        </a:rPr>
                        <a:t>26.2%</a:t>
                      </a:r>
                    </a:p>
                  </a:txBody>
                  <a:tcPr marL="3810" marR="3810" marT="3810" marB="0" anchor="ctr"/>
                </a:tc>
                <a:tc>
                  <a:txBody>
                    <a:bodyPr/>
                    <a:lstStyle/>
                    <a:p>
                      <a:pPr algn="ctr" fontAlgn="b"/>
                      <a:r>
                        <a:rPr lang="en-US" sz="1800" b="1" i="0" u="none" strike="noStrike" dirty="0">
                          <a:solidFill>
                            <a:schemeClr val="tx2"/>
                          </a:solidFill>
                          <a:effectLst/>
                          <a:latin typeface="Arial" panose="020B0604020202020204" pitchFamily="34" charset="0"/>
                        </a:rPr>
                        <a:t>-2.9%</a:t>
                      </a:r>
                    </a:p>
                  </a:txBody>
                  <a:tcPr marL="3810" marR="3810" marT="3810" marB="0" anchor="ctr"/>
                </a:tc>
                <a:extLst>
                  <a:ext uri="{0D108BD9-81ED-4DB2-BD59-A6C34878D82A}">
                    <a16:rowId xmlns:a16="http://schemas.microsoft.com/office/drawing/2014/main" val="10004"/>
                  </a:ext>
                </a:extLst>
              </a:tr>
              <a:tr h="552424">
                <a:tc>
                  <a:txBody>
                    <a:bodyPr/>
                    <a:lstStyle/>
                    <a:p>
                      <a:pPr algn="l" fontAlgn="t"/>
                      <a:r>
                        <a:rPr lang="en-US" sz="1800" b="1" i="0" u="none" strike="noStrike">
                          <a:solidFill>
                            <a:schemeClr val="tx2"/>
                          </a:solidFill>
                          <a:effectLst/>
                          <a:latin typeface="SansSerif" panose="00000400000000000000" pitchFamily="2" charset="2"/>
                        </a:rPr>
                        <a:t>  High school graduate (includes equivalency)</a:t>
                      </a:r>
                    </a:p>
                  </a:txBody>
                  <a:tcPr marL="3810" marR="3810" marT="3810" marB="0"/>
                </a:tc>
                <a:tc>
                  <a:txBody>
                    <a:bodyPr/>
                    <a:lstStyle/>
                    <a:p>
                      <a:pPr algn="ctr" fontAlgn="t"/>
                      <a:r>
                        <a:rPr lang="en-US" sz="1800" b="1" i="0" u="none" strike="noStrike" dirty="0">
                          <a:solidFill>
                            <a:schemeClr val="tx2"/>
                          </a:solidFill>
                          <a:effectLst/>
                          <a:latin typeface="SansSerif" panose="00000400000000000000" pitchFamily="2" charset="2"/>
                        </a:rPr>
                        <a:t>14.7%</a:t>
                      </a:r>
                    </a:p>
                  </a:txBody>
                  <a:tcPr marL="3810" marR="3810" marT="3810" marB="0" anchor="ctr"/>
                </a:tc>
                <a:tc>
                  <a:txBody>
                    <a:bodyPr/>
                    <a:lstStyle/>
                    <a:p>
                      <a:pPr algn="ctr" fontAlgn="t"/>
                      <a:r>
                        <a:rPr lang="en-US" sz="1800" b="1" i="0" u="none" strike="noStrike">
                          <a:solidFill>
                            <a:schemeClr val="tx2"/>
                          </a:solidFill>
                          <a:effectLst/>
                          <a:latin typeface="SansSerif" panose="00000400000000000000" pitchFamily="2" charset="2"/>
                        </a:rPr>
                        <a:t>14.2%</a:t>
                      </a:r>
                    </a:p>
                  </a:txBody>
                  <a:tcPr marL="3810" marR="3810" marT="3810" marB="0" anchor="ctr"/>
                </a:tc>
                <a:tc>
                  <a:txBody>
                    <a:bodyPr/>
                    <a:lstStyle/>
                    <a:p>
                      <a:pPr algn="ctr" fontAlgn="b"/>
                      <a:r>
                        <a:rPr lang="en-US" sz="1800" b="1" i="0" u="none" strike="noStrike" dirty="0">
                          <a:solidFill>
                            <a:schemeClr val="tx2"/>
                          </a:solidFill>
                          <a:effectLst/>
                          <a:latin typeface="Arial" panose="020B0604020202020204" pitchFamily="34" charset="0"/>
                        </a:rPr>
                        <a:t>-0.5%</a:t>
                      </a:r>
                    </a:p>
                  </a:txBody>
                  <a:tcPr marL="3810" marR="3810" marT="3810" marB="0" anchor="ctr"/>
                </a:tc>
                <a:extLst>
                  <a:ext uri="{0D108BD9-81ED-4DB2-BD59-A6C34878D82A}">
                    <a16:rowId xmlns:a16="http://schemas.microsoft.com/office/drawing/2014/main" val="10005"/>
                  </a:ext>
                </a:extLst>
              </a:tr>
              <a:tr h="338767">
                <a:tc>
                  <a:txBody>
                    <a:bodyPr/>
                    <a:lstStyle/>
                    <a:p>
                      <a:pPr algn="l" fontAlgn="t"/>
                      <a:r>
                        <a:rPr lang="en-US" sz="1800" b="1" i="0" u="none" strike="noStrike">
                          <a:solidFill>
                            <a:schemeClr val="tx2"/>
                          </a:solidFill>
                          <a:effectLst/>
                          <a:latin typeface="SansSerif" panose="00000400000000000000" pitchFamily="2" charset="2"/>
                        </a:rPr>
                        <a:t>  Some college, associate's degree</a:t>
                      </a:r>
                    </a:p>
                  </a:txBody>
                  <a:tcPr marL="3810" marR="3810" marT="3810" marB="0"/>
                </a:tc>
                <a:tc>
                  <a:txBody>
                    <a:bodyPr/>
                    <a:lstStyle/>
                    <a:p>
                      <a:pPr algn="ctr" fontAlgn="t"/>
                      <a:r>
                        <a:rPr lang="en-US" sz="1800" b="1" i="0" u="none" strike="noStrike" dirty="0">
                          <a:solidFill>
                            <a:schemeClr val="tx2"/>
                          </a:solidFill>
                          <a:effectLst/>
                          <a:latin typeface="SansSerif" panose="00000400000000000000" pitchFamily="2" charset="2"/>
                        </a:rPr>
                        <a:t>9.5%</a:t>
                      </a:r>
                    </a:p>
                  </a:txBody>
                  <a:tcPr marL="3810" marR="3810" marT="3810" marB="0" anchor="ctr"/>
                </a:tc>
                <a:tc>
                  <a:txBody>
                    <a:bodyPr/>
                    <a:lstStyle/>
                    <a:p>
                      <a:pPr algn="ctr" fontAlgn="t"/>
                      <a:r>
                        <a:rPr lang="en-US" sz="1800" b="1" i="0" u="none" strike="noStrike" dirty="0">
                          <a:solidFill>
                            <a:schemeClr val="tx2"/>
                          </a:solidFill>
                          <a:effectLst/>
                          <a:latin typeface="SansSerif" panose="00000400000000000000" pitchFamily="2" charset="2"/>
                        </a:rPr>
                        <a:t>9.4%</a:t>
                      </a:r>
                    </a:p>
                  </a:txBody>
                  <a:tcPr marL="3810" marR="3810" marT="3810" marB="0" anchor="ctr"/>
                </a:tc>
                <a:tc>
                  <a:txBody>
                    <a:bodyPr/>
                    <a:lstStyle/>
                    <a:p>
                      <a:pPr algn="ctr" fontAlgn="b"/>
                      <a:r>
                        <a:rPr lang="en-US" sz="1800" b="1" i="0" u="none" strike="noStrike" dirty="0">
                          <a:solidFill>
                            <a:schemeClr val="tx2"/>
                          </a:solidFill>
                          <a:effectLst/>
                          <a:latin typeface="Arial" panose="020B0604020202020204" pitchFamily="34" charset="0"/>
                        </a:rPr>
                        <a:t>-0.1%</a:t>
                      </a:r>
                    </a:p>
                  </a:txBody>
                  <a:tcPr marL="3810" marR="3810" marT="3810" marB="0" anchor="ctr"/>
                </a:tc>
                <a:extLst>
                  <a:ext uri="{0D108BD9-81ED-4DB2-BD59-A6C34878D82A}">
                    <a16:rowId xmlns:a16="http://schemas.microsoft.com/office/drawing/2014/main" val="10006"/>
                  </a:ext>
                </a:extLst>
              </a:tr>
              <a:tr h="338767">
                <a:tc>
                  <a:txBody>
                    <a:bodyPr/>
                    <a:lstStyle/>
                    <a:p>
                      <a:pPr algn="l" fontAlgn="t"/>
                      <a:r>
                        <a:rPr lang="en-US" sz="1800" b="1" i="0" u="none" strike="noStrike">
                          <a:solidFill>
                            <a:schemeClr val="tx2"/>
                          </a:solidFill>
                          <a:effectLst/>
                          <a:latin typeface="SansSerif" panose="00000400000000000000" pitchFamily="2" charset="2"/>
                        </a:rPr>
                        <a:t>  Bachelor's degree or higher</a:t>
                      </a:r>
                    </a:p>
                  </a:txBody>
                  <a:tcPr marL="3810" marR="3810" marT="3810" marB="0"/>
                </a:tc>
                <a:tc>
                  <a:txBody>
                    <a:bodyPr/>
                    <a:lstStyle/>
                    <a:p>
                      <a:pPr algn="ctr" fontAlgn="t"/>
                      <a:r>
                        <a:rPr lang="en-US" sz="1800" b="1" i="0" u="none" strike="noStrike">
                          <a:solidFill>
                            <a:schemeClr val="tx2"/>
                          </a:solidFill>
                          <a:effectLst/>
                          <a:latin typeface="SansSerif" panose="00000400000000000000" pitchFamily="2" charset="2"/>
                        </a:rPr>
                        <a:t>3.9%</a:t>
                      </a:r>
                    </a:p>
                  </a:txBody>
                  <a:tcPr marL="3810" marR="3810" marT="3810" marB="0" anchor="ctr"/>
                </a:tc>
                <a:tc>
                  <a:txBody>
                    <a:bodyPr/>
                    <a:lstStyle/>
                    <a:p>
                      <a:pPr algn="ctr" fontAlgn="t"/>
                      <a:r>
                        <a:rPr lang="en-US" sz="1800" b="1" i="0" u="none" strike="noStrike">
                          <a:solidFill>
                            <a:schemeClr val="tx2"/>
                          </a:solidFill>
                          <a:effectLst/>
                          <a:latin typeface="SansSerif" panose="00000400000000000000" pitchFamily="2" charset="2"/>
                        </a:rPr>
                        <a:t>4.1%</a:t>
                      </a:r>
                    </a:p>
                  </a:txBody>
                  <a:tcPr marL="3810" marR="3810" marT="3810" marB="0" anchor="ctr"/>
                </a:tc>
                <a:tc>
                  <a:txBody>
                    <a:bodyPr/>
                    <a:lstStyle/>
                    <a:p>
                      <a:pPr algn="ctr" fontAlgn="b"/>
                      <a:r>
                        <a:rPr lang="en-US" sz="1800" b="1" i="0" u="none" strike="noStrike" dirty="0">
                          <a:solidFill>
                            <a:schemeClr val="tx2"/>
                          </a:solidFill>
                          <a:effectLst/>
                          <a:latin typeface="Arial" panose="020B0604020202020204" pitchFamily="34" charset="0"/>
                        </a:rPr>
                        <a:t>0.2%</a:t>
                      </a:r>
                    </a:p>
                  </a:txBody>
                  <a:tcPr marL="3810" marR="3810" marT="3810" marB="0" anchor="ctr"/>
                </a:tc>
                <a:extLst>
                  <a:ext uri="{0D108BD9-81ED-4DB2-BD59-A6C34878D82A}">
                    <a16:rowId xmlns:a16="http://schemas.microsoft.com/office/drawing/2014/main" val="10007"/>
                  </a:ext>
                </a:extLst>
              </a:tr>
            </a:tbl>
          </a:graphicData>
        </a:graphic>
      </p:graphicFrame>
      <p:sp>
        <p:nvSpPr>
          <p:cNvPr id="62511" name="Slide Number Placeholder 3"/>
          <p:cNvSpPr>
            <a:spLocks noGrp="1"/>
          </p:cNvSpPr>
          <p:nvPr>
            <p:ph type="sldNum" sz="quarter" idx="4294967295"/>
          </p:nvPr>
        </p:nvSpPr>
        <p:spPr bwMode="auto">
          <a:xfrm>
            <a:off x="8137525" y="6407150"/>
            <a:ext cx="817563" cy="314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D1DF00-C947-427B-8A20-079710C8DDFF}" type="slidenum">
              <a:rPr lang="en-US" altLang="en-US" sz="1200" smtClean="0">
                <a:solidFill>
                  <a:srgbClr val="8FA5D1"/>
                </a:solidFill>
              </a:rPr>
              <a:pPr/>
              <a:t>31</a:t>
            </a:fld>
            <a:endParaRPr lang="en-US" altLang="en-US" sz="1200" smtClean="0">
              <a:solidFill>
                <a:srgbClr val="8FA5D1"/>
              </a:solidFill>
            </a:endParaRPr>
          </a:p>
        </p:txBody>
      </p:sp>
      <p:sp>
        <p:nvSpPr>
          <p:cNvPr id="7" name="Rectangle 6"/>
          <p:cNvSpPr/>
          <p:nvPr/>
        </p:nvSpPr>
        <p:spPr>
          <a:xfrm>
            <a:off x="-3175" y="6526213"/>
            <a:ext cx="6400800" cy="241300"/>
          </a:xfrm>
          <a:prstGeom prst="rect">
            <a:avLst/>
          </a:prstGeom>
        </p:spPr>
        <p:txBody>
          <a:bodyPr>
            <a:spAutoFit/>
          </a:bodyPr>
          <a:lstStyle/>
          <a:p>
            <a:pPr>
              <a:lnSpc>
                <a:spcPct val="107000"/>
              </a:lnSpc>
              <a:spcBef>
                <a:spcPts val="0"/>
              </a:spcBef>
              <a:spcAft>
                <a:spcPts val="0"/>
              </a:spcAft>
              <a:defRPr/>
            </a:pPr>
            <a:r>
              <a:rPr lang="en-US" sz="900" dirty="0">
                <a:solidFill>
                  <a:schemeClr val="bg1">
                    <a:lumMod val="50000"/>
                  </a:schemeClr>
                </a:solidFill>
              </a:rPr>
              <a:t>Source: U.S. Census  Bureau, American Community Survey, 2010 and 2015 1 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72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2008, 2014 and 2014-2008 Difference</a:t>
            </a:r>
            <a:endParaRPr lang="en-US" sz="2800"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2008, 2010, 2014`</a:t>
            </a:r>
            <a:endParaRPr lang="en-US" sz="1000" dirty="0">
              <a:solidFill>
                <a:schemeClr val="bg1">
                  <a:lumMod val="50000"/>
                </a:schemeClr>
              </a:solidFill>
            </a:endParaRPr>
          </a:p>
        </p:txBody>
      </p:sp>
    </p:spTree>
    <p:extLst>
      <p:ext uri="{BB962C8B-B14F-4D97-AF65-F5344CB8AC3E}">
        <p14:creationId xmlns:p14="http://schemas.microsoft.com/office/powerpoint/2010/main" val="1167568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Attainment, Persons Aged 25 Years and Older, Texas, 2011 and 2015</a:t>
            </a:r>
            <a:endParaRPr lang="en-US" dirty="0"/>
          </a:p>
        </p:txBody>
      </p:sp>
      <p:graphicFrame>
        <p:nvGraphicFramePr>
          <p:cNvPr id="5" name="Content Placeholder 4"/>
          <p:cNvGraphicFramePr>
            <a:graphicFrameLocks noGrp="1"/>
          </p:cNvGraphicFramePr>
          <p:nvPr>
            <p:ph idx="1"/>
          </p:nvPr>
        </p:nvGraphicFramePr>
        <p:xfrm>
          <a:off x="881459" y="2438400"/>
          <a:ext cx="7239002" cy="1972105"/>
        </p:xfrm>
        <a:graphic>
          <a:graphicData uri="http://schemas.openxmlformats.org/drawingml/2006/table">
            <a:tbl>
              <a:tblPr>
                <a:tableStyleId>{5C22544A-7EE6-4342-B048-85BDC9FD1C3A}</a:tableStyleId>
              </a:tblPr>
              <a:tblGrid>
                <a:gridCol w="3458634">
                  <a:extLst>
                    <a:ext uri="{9D8B030D-6E8A-4147-A177-3AD203B41FA5}">
                      <a16:colId xmlns:a16="http://schemas.microsoft.com/office/drawing/2014/main" val="20000"/>
                    </a:ext>
                  </a:extLst>
                </a:gridCol>
                <a:gridCol w="1528234">
                  <a:extLst>
                    <a:ext uri="{9D8B030D-6E8A-4147-A177-3AD203B41FA5}">
                      <a16:colId xmlns:a16="http://schemas.microsoft.com/office/drawing/2014/main" val="20001"/>
                    </a:ext>
                  </a:extLst>
                </a:gridCol>
                <a:gridCol w="1769534">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tblGrid>
              <a:tr h="676702">
                <a:tc>
                  <a:txBody>
                    <a:bodyPr/>
                    <a:lstStyle/>
                    <a:p>
                      <a:pPr algn="l" fontAlgn="t"/>
                      <a:endParaRPr lang="en-US" sz="1600" b="0" i="0" u="none" strike="noStrike" dirty="0">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tc>
                  <a:txBody>
                    <a:bodyPr/>
                    <a:lstStyle/>
                    <a:p>
                      <a:pPr algn="ctr" fontAlgn="t"/>
                      <a:r>
                        <a:rPr lang="en-US" sz="2000" u="none" strike="noStrike" dirty="0">
                          <a:solidFill>
                            <a:schemeClr val="tx2"/>
                          </a:solidFill>
                          <a:effectLst/>
                        </a:rPr>
                        <a:t> </a:t>
                      </a:r>
                      <a:r>
                        <a:rPr lang="en-US" sz="2000" u="none" strike="noStrike" dirty="0" smtClean="0">
                          <a:solidFill>
                            <a:schemeClr val="tx2"/>
                          </a:solidFill>
                          <a:effectLst/>
                        </a:rPr>
                        <a:t>2011</a:t>
                      </a:r>
                      <a:endParaRPr lang="en-US" sz="20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ctr" fontAlgn="t"/>
                      <a:r>
                        <a:rPr lang="en-US" sz="2000" u="none" strike="noStrike" dirty="0" smtClean="0">
                          <a:solidFill>
                            <a:schemeClr val="tx2"/>
                          </a:solidFill>
                          <a:effectLst/>
                        </a:rPr>
                        <a:t>2015</a:t>
                      </a:r>
                      <a:endParaRPr lang="en-US" sz="20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l" fontAlgn="t"/>
                      <a:r>
                        <a:rPr lang="en-US" sz="1600" u="none" strike="noStrike">
                          <a:solidFill>
                            <a:schemeClr val="tx2"/>
                          </a:solidFill>
                          <a:effectLst/>
                        </a:rPr>
                        <a:t> </a:t>
                      </a:r>
                      <a:endParaRPr lang="en-US" sz="1600" b="0" i="0" u="none" strike="noStrike">
                        <a:solidFill>
                          <a:schemeClr val="tx2"/>
                        </a:solidFill>
                        <a:effectLst/>
                        <a:latin typeface="SansSerif" panose="00000400000000000000" pitchFamily="2" charset="2"/>
                      </a:endParaRPr>
                    </a:p>
                  </a:txBody>
                  <a:tcPr marL="9525" marR="9525" marT="9525" marB="0">
                    <a:solidFill>
                      <a:schemeClr val="accent1">
                        <a:lumMod val="40000"/>
                        <a:lumOff val="60000"/>
                      </a:schemeClr>
                    </a:solidFill>
                  </a:tcPr>
                </a:tc>
                <a:extLst>
                  <a:ext uri="{0D108BD9-81ED-4DB2-BD59-A6C34878D82A}">
                    <a16:rowId xmlns:a16="http://schemas.microsoft.com/office/drawing/2014/main" val="10000"/>
                  </a:ext>
                </a:extLst>
              </a:tr>
              <a:tr h="618701">
                <a:tc>
                  <a:txBody>
                    <a:bodyPr/>
                    <a:lstStyle/>
                    <a:p>
                      <a:pPr lvl="1" algn="l" fontAlgn="t"/>
                      <a:r>
                        <a:rPr lang="en-US" sz="1600" u="none" strike="noStrike" dirty="0" smtClean="0">
                          <a:solidFill>
                            <a:schemeClr val="tx2"/>
                          </a:solidFill>
                          <a:effectLst/>
                        </a:rPr>
                        <a:t>Percent </a:t>
                      </a:r>
                      <a:r>
                        <a:rPr lang="en-US" sz="1600" u="none" strike="noStrike" dirty="0">
                          <a:solidFill>
                            <a:schemeClr val="tx2"/>
                          </a:solidFill>
                          <a:effectLst/>
                        </a:rPr>
                        <a:t>high school graduate or higher</a:t>
                      </a:r>
                      <a:endParaRPr lang="en-US" sz="16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r" fontAlgn="t"/>
                      <a:r>
                        <a:rPr lang="en-US" sz="1600" u="none" strike="noStrike">
                          <a:solidFill>
                            <a:schemeClr val="tx2"/>
                          </a:solidFill>
                          <a:effectLst/>
                        </a:rPr>
                        <a:t>81.1%</a:t>
                      </a:r>
                      <a:endParaRPr lang="en-US" sz="1600" b="0" i="0" u="none" strike="noStrike">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r" fontAlgn="t"/>
                      <a:r>
                        <a:rPr lang="en-US" sz="1600" u="none" strike="noStrike">
                          <a:solidFill>
                            <a:schemeClr val="tx2"/>
                          </a:solidFill>
                          <a:effectLst/>
                        </a:rPr>
                        <a:t>82.4%</a:t>
                      </a:r>
                      <a:endParaRPr lang="en-US" sz="1600" b="0" i="0" u="none" strike="noStrike">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ctr" fontAlgn="t"/>
                      <a:r>
                        <a:rPr lang="en-US" sz="1600" u="none" strike="noStrike" dirty="0">
                          <a:solidFill>
                            <a:schemeClr val="tx2"/>
                          </a:solidFill>
                          <a:effectLst/>
                        </a:rPr>
                        <a:t>*</a:t>
                      </a:r>
                      <a:endParaRPr lang="en-US" sz="16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676702">
                <a:tc>
                  <a:txBody>
                    <a:bodyPr/>
                    <a:lstStyle/>
                    <a:p>
                      <a:pPr lvl="1" algn="l" fontAlgn="t"/>
                      <a:r>
                        <a:rPr lang="en-US" sz="1600" u="none" strike="noStrike" dirty="0" smtClean="0">
                          <a:solidFill>
                            <a:schemeClr val="tx2"/>
                          </a:solidFill>
                          <a:effectLst/>
                        </a:rPr>
                        <a:t>Percent </a:t>
                      </a:r>
                      <a:r>
                        <a:rPr lang="en-US" sz="1600" u="none" strike="noStrike" dirty="0">
                          <a:solidFill>
                            <a:schemeClr val="tx2"/>
                          </a:solidFill>
                          <a:effectLst/>
                        </a:rPr>
                        <a:t>bachelor's degree or higher</a:t>
                      </a:r>
                      <a:endParaRPr lang="en-US" sz="16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r" fontAlgn="t"/>
                      <a:r>
                        <a:rPr lang="en-US" sz="1600" u="none" strike="noStrike" dirty="0">
                          <a:solidFill>
                            <a:schemeClr val="tx2"/>
                          </a:solidFill>
                          <a:effectLst/>
                        </a:rPr>
                        <a:t>26.4%</a:t>
                      </a:r>
                      <a:endParaRPr lang="en-US" sz="16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r" fontAlgn="t"/>
                      <a:r>
                        <a:rPr lang="en-US" sz="1600" u="none" strike="noStrike" dirty="0">
                          <a:solidFill>
                            <a:schemeClr val="tx2"/>
                          </a:solidFill>
                          <a:effectLst/>
                        </a:rPr>
                        <a:t>28.4%</a:t>
                      </a:r>
                      <a:endParaRPr lang="en-US" sz="16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tc>
                  <a:txBody>
                    <a:bodyPr/>
                    <a:lstStyle/>
                    <a:p>
                      <a:pPr algn="ctr" fontAlgn="t"/>
                      <a:r>
                        <a:rPr lang="en-US" sz="1600" u="none" strike="noStrike" dirty="0">
                          <a:solidFill>
                            <a:schemeClr val="tx2"/>
                          </a:solidFill>
                          <a:effectLst/>
                        </a:rPr>
                        <a:t>*</a:t>
                      </a:r>
                      <a:endParaRPr lang="en-US" sz="1600" b="0" i="0" u="none" strike="noStrike" dirty="0">
                        <a:solidFill>
                          <a:schemeClr val="tx2"/>
                        </a:solidFill>
                        <a:effectLst/>
                        <a:latin typeface="SansSerif" panose="00000400000000000000" pitchFamily="2" charset="2"/>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sp>
        <p:nvSpPr>
          <p:cNvPr id="6" name="Rectangle 5"/>
          <p:cNvSpPr/>
          <p:nvPr/>
        </p:nvSpPr>
        <p:spPr>
          <a:xfrm>
            <a:off x="76200" y="6305978"/>
            <a:ext cx="6823076" cy="415498"/>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1-Year Samples, 2011 and 2015</a:t>
            </a:r>
          </a:p>
          <a:p>
            <a:r>
              <a:rPr lang="en-US" sz="1050" i="1" dirty="0" smtClean="0">
                <a:solidFill>
                  <a:schemeClr val="bg1">
                    <a:lumMod val="50000"/>
                  </a:schemeClr>
                </a:solidFill>
                <a:latin typeface="Arial" panose="020B0604020202020204" pitchFamily="34" charset="0"/>
              </a:rPr>
              <a:t>* Years significantly different p&lt;.05</a:t>
            </a:r>
            <a:endParaRPr lang="en-US" sz="1050" dirty="0">
              <a:solidFill>
                <a:schemeClr val="bg1">
                  <a:lumMod val="50000"/>
                </a:schemeClr>
              </a:solidFill>
            </a:endParaRPr>
          </a:p>
        </p:txBody>
      </p:sp>
    </p:spTree>
    <p:extLst>
      <p:ext uri="{BB962C8B-B14F-4D97-AF65-F5344CB8AC3E}">
        <p14:creationId xmlns:p14="http://schemas.microsoft.com/office/powerpoint/2010/main" val="144592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Percent Distribution of Educational Attainment of Persons Aged 25 Years and Older, Texas, 2008-2015</a:t>
            </a:r>
            <a:endParaRPr lang="en-US" sz="2800" dirty="0"/>
          </a:p>
        </p:txBody>
      </p:sp>
      <p:graphicFrame>
        <p:nvGraphicFramePr>
          <p:cNvPr id="7" name="Content Placeholder 6"/>
          <p:cNvGraphicFramePr>
            <a:graphicFrameLocks noGrp="1"/>
          </p:cNvGraphicFramePr>
          <p:nvPr>
            <p:ph idx="1"/>
            <p:extLst/>
          </p:nvPr>
        </p:nvGraphicFramePr>
        <p:xfrm>
          <a:off x="0" y="1511300"/>
          <a:ext cx="8836025" cy="50888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2008-2015</a:t>
            </a:r>
            <a:endParaRPr lang="en-US" sz="1000" dirty="0">
              <a:solidFill>
                <a:schemeClr val="bg1">
                  <a:lumMod val="50000"/>
                </a:schemeClr>
              </a:solidFill>
            </a:endParaRPr>
          </a:p>
        </p:txBody>
      </p:sp>
    </p:spTree>
    <p:extLst>
      <p:ext uri="{BB962C8B-B14F-4D97-AF65-F5344CB8AC3E}">
        <p14:creationId xmlns:p14="http://schemas.microsoft.com/office/powerpoint/2010/main" val="342739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(ages 15-19 years) birth rates, the U.S. and select states, 2014</a:t>
            </a:r>
            <a:endParaRPr lang="en-US" dirty="0"/>
          </a:p>
        </p:txBody>
      </p:sp>
      <p:graphicFrame>
        <p:nvGraphicFramePr>
          <p:cNvPr id="5" name="Content Placeholder 4"/>
          <p:cNvGraphicFramePr>
            <a:graphicFrameLocks noGrp="1"/>
          </p:cNvGraphicFramePr>
          <p:nvPr>
            <p:ph idx="1"/>
            <p:extLst/>
          </p:nvPr>
        </p:nvGraphicFramePr>
        <p:xfrm>
          <a:off x="2285999" y="1143000"/>
          <a:ext cx="5562601" cy="5033010"/>
        </p:xfrm>
        <a:graphic>
          <a:graphicData uri="http://schemas.openxmlformats.org/drawingml/2006/table">
            <a:tbl>
              <a:tblPr firstRow="1">
                <a:tableStyleId>{BC89EF96-8CEA-46FF-86C4-4CE0E7609802}</a:tableStyleId>
              </a:tblPr>
              <a:tblGrid>
                <a:gridCol w="2372286">
                  <a:extLst>
                    <a:ext uri="{9D8B030D-6E8A-4147-A177-3AD203B41FA5}">
                      <a16:colId xmlns:a16="http://schemas.microsoft.com/office/drawing/2014/main" val="20000"/>
                    </a:ext>
                  </a:extLst>
                </a:gridCol>
                <a:gridCol w="1308847">
                  <a:extLst>
                    <a:ext uri="{9D8B030D-6E8A-4147-A177-3AD203B41FA5}">
                      <a16:colId xmlns:a16="http://schemas.microsoft.com/office/drawing/2014/main" val="20001"/>
                    </a:ext>
                  </a:extLst>
                </a:gridCol>
                <a:gridCol w="1881468">
                  <a:extLst>
                    <a:ext uri="{9D8B030D-6E8A-4147-A177-3AD203B41FA5}">
                      <a16:colId xmlns:a16="http://schemas.microsoft.com/office/drawing/2014/main" val="20002"/>
                    </a:ext>
                  </a:extLst>
                </a:gridCol>
              </a:tblGrid>
              <a:tr h="268941">
                <a:tc>
                  <a:txBody>
                    <a:bodyPr/>
                    <a:lstStyle/>
                    <a:p>
                      <a:pPr algn="ctr" fontAlgn="t"/>
                      <a:r>
                        <a:rPr lang="en-US" sz="1800" b="1" u="none" strike="noStrike" dirty="0">
                          <a:solidFill>
                            <a:srgbClr val="1B1E7A"/>
                          </a:solidFill>
                          <a:effectLst/>
                        </a:rPr>
                        <a:t>Area</a:t>
                      </a:r>
                      <a:endParaRPr lang="en-US" sz="1800" b="1" i="0" u="none" strike="noStrike" dirty="0">
                        <a:solidFill>
                          <a:srgbClr val="1B1E7A"/>
                        </a:solidFill>
                        <a:effectLst/>
                        <a:latin typeface="Times New Roman" panose="02020603050405020304" pitchFamily="18" charset="0"/>
                      </a:endParaRPr>
                    </a:p>
                  </a:txBody>
                  <a:tcPr marL="3810" marR="3810" marT="3810" marB="0" anchor="ctr">
                    <a:solidFill>
                      <a:schemeClr val="accent1">
                        <a:lumMod val="20000"/>
                        <a:lumOff val="80000"/>
                      </a:schemeClr>
                    </a:solidFill>
                  </a:tcPr>
                </a:tc>
                <a:tc>
                  <a:txBody>
                    <a:bodyPr/>
                    <a:lstStyle/>
                    <a:p>
                      <a:pPr algn="ctr" fontAlgn="t"/>
                      <a:r>
                        <a:rPr lang="en-US" sz="1800" b="1" u="none" strike="noStrike" dirty="0">
                          <a:solidFill>
                            <a:srgbClr val="1B1E7A"/>
                          </a:solidFill>
                          <a:effectLst/>
                        </a:rPr>
                        <a:t>Rank</a:t>
                      </a:r>
                      <a:endParaRPr lang="en-US" sz="1800" b="1" i="0" u="none" strike="noStrike" dirty="0">
                        <a:solidFill>
                          <a:srgbClr val="1B1E7A"/>
                        </a:solidFill>
                        <a:effectLst/>
                        <a:latin typeface="Times New Roman" panose="02020603050405020304" pitchFamily="18" charset="0"/>
                      </a:endParaRPr>
                    </a:p>
                  </a:txBody>
                  <a:tcPr marL="3810" marR="3810" marT="3810" marB="0" anchor="ctr">
                    <a:solidFill>
                      <a:schemeClr val="accent1">
                        <a:lumMod val="20000"/>
                        <a:lumOff val="80000"/>
                      </a:schemeClr>
                    </a:solidFill>
                  </a:tcPr>
                </a:tc>
                <a:tc>
                  <a:txBody>
                    <a:bodyPr/>
                    <a:lstStyle/>
                    <a:p>
                      <a:pPr algn="ctr" fontAlgn="t"/>
                      <a:r>
                        <a:rPr lang="en-US" sz="1800" b="1" i="0" u="none" strike="noStrike" dirty="0" smtClean="0">
                          <a:solidFill>
                            <a:srgbClr val="1B1E7A"/>
                          </a:solidFill>
                          <a:effectLst/>
                          <a:latin typeface="+mn-lt"/>
                        </a:rPr>
                        <a:t>Birth</a:t>
                      </a:r>
                      <a:r>
                        <a:rPr lang="en-US" sz="1800" b="1" i="0" u="none" strike="noStrike" baseline="0" dirty="0" smtClean="0">
                          <a:solidFill>
                            <a:srgbClr val="1B1E7A"/>
                          </a:solidFill>
                          <a:effectLst/>
                          <a:latin typeface="+mn-lt"/>
                        </a:rPr>
                        <a:t> Rate Per 1,000 Women</a:t>
                      </a:r>
                      <a:endParaRPr lang="en-US" sz="1800" b="1" i="0" u="none" strike="noStrike" dirty="0">
                        <a:solidFill>
                          <a:srgbClr val="1B1E7A"/>
                        </a:solidFill>
                        <a:effectLst/>
                        <a:latin typeface="Times New Roman" panose="02020603050405020304" pitchFamily="18" charset="0"/>
                      </a:endParaRPr>
                    </a:p>
                  </a:txBody>
                  <a:tcPr marL="3810" marR="3810" marT="3810" marB="0" anchor="ctr">
                    <a:solidFill>
                      <a:schemeClr val="accent1">
                        <a:lumMod val="20000"/>
                        <a:lumOff val="80000"/>
                      </a:schemeClr>
                    </a:solidFill>
                  </a:tcPr>
                </a:tc>
                <a:extLst>
                  <a:ext uri="{0D108BD9-81ED-4DB2-BD59-A6C34878D82A}">
                    <a16:rowId xmlns:a16="http://schemas.microsoft.com/office/drawing/2014/main" val="10000"/>
                  </a:ext>
                </a:extLst>
              </a:tr>
              <a:tr h="268941">
                <a:tc>
                  <a:txBody>
                    <a:bodyPr/>
                    <a:lstStyle/>
                    <a:p>
                      <a:pPr algn="l" fontAlgn="t"/>
                      <a:r>
                        <a:rPr lang="en-US" sz="1800" b="1" u="none" strike="noStrike">
                          <a:solidFill>
                            <a:srgbClr val="1B1E7A"/>
                          </a:solidFill>
                          <a:effectLst/>
                        </a:rPr>
                        <a:t>UnitedStates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 </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24.2</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1"/>
                  </a:ext>
                </a:extLst>
              </a:tr>
              <a:tr h="268941">
                <a:tc>
                  <a:txBody>
                    <a:bodyPr/>
                    <a:lstStyle/>
                    <a:p>
                      <a:pPr algn="l" fontAlgn="t"/>
                      <a:r>
                        <a:rPr lang="en-US" sz="1800" b="1" u="none" strike="noStrike">
                          <a:solidFill>
                            <a:srgbClr val="1B1E7A"/>
                          </a:solidFill>
                          <a:effectLst/>
                        </a:rPr>
                        <a:t>Arkansas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39.5</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2"/>
                  </a:ext>
                </a:extLst>
              </a:tr>
              <a:tr h="268941">
                <a:tc>
                  <a:txBody>
                    <a:bodyPr/>
                    <a:lstStyle/>
                    <a:p>
                      <a:pPr algn="l" fontAlgn="t"/>
                      <a:r>
                        <a:rPr lang="en-US" sz="1800" b="1" u="none" strike="noStrike">
                          <a:solidFill>
                            <a:srgbClr val="1B1E7A"/>
                          </a:solidFill>
                          <a:effectLst/>
                        </a:rPr>
                        <a:t>Oklahoma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2</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38.5</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3"/>
                  </a:ext>
                </a:extLst>
              </a:tr>
              <a:tr h="268941">
                <a:tc>
                  <a:txBody>
                    <a:bodyPr/>
                    <a:lstStyle/>
                    <a:p>
                      <a:pPr algn="l" fontAlgn="t"/>
                      <a:r>
                        <a:rPr lang="en-US" sz="1800" b="1" u="none" strike="noStrike" dirty="0">
                          <a:solidFill>
                            <a:srgbClr val="1B1E7A"/>
                          </a:solidFill>
                          <a:effectLst/>
                        </a:rPr>
                        <a:t>Mississippi                   </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smtClean="0">
                          <a:solidFill>
                            <a:srgbClr val="1B1E7A"/>
                          </a:solidFill>
                          <a:effectLst/>
                        </a:rPr>
                        <a:t>38.0</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4"/>
                  </a:ext>
                </a:extLst>
              </a:tr>
              <a:tr h="268941">
                <a:tc>
                  <a:txBody>
                    <a:bodyPr/>
                    <a:lstStyle/>
                    <a:p>
                      <a:pPr algn="l" fontAlgn="t"/>
                      <a:r>
                        <a:rPr lang="en-US" sz="1800" b="1" u="none" strike="noStrike" dirty="0" smtClean="0">
                          <a:solidFill>
                            <a:srgbClr val="1B1E7A"/>
                          </a:solidFill>
                          <a:effectLst/>
                        </a:rPr>
                        <a:t>New Mexico                  </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4</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37.8</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5"/>
                  </a:ext>
                </a:extLst>
              </a:tr>
              <a:tr h="268941">
                <a:tc>
                  <a:txBody>
                    <a:bodyPr/>
                    <a:lstStyle/>
                    <a:p>
                      <a:pPr algn="l" fontAlgn="t"/>
                      <a:r>
                        <a:rPr lang="en-US" sz="2000" b="1" u="none" strike="noStrike" dirty="0">
                          <a:solidFill>
                            <a:srgbClr val="1B1E7A"/>
                          </a:solidFill>
                          <a:effectLst/>
                        </a:rPr>
                        <a:t>Texas                     </a:t>
                      </a:r>
                      <a:endParaRPr lang="en-US" sz="2000" b="1" i="0" u="none" strike="noStrike" dirty="0">
                        <a:solidFill>
                          <a:srgbClr val="1B1E7A"/>
                        </a:solidFill>
                        <a:effectLst/>
                        <a:latin typeface="Times New Roman" panose="02020603050405020304" pitchFamily="18" charset="0"/>
                      </a:endParaRPr>
                    </a:p>
                  </a:txBody>
                  <a:tcPr marL="3810" marR="3810" marT="3810" marB="0">
                    <a:solidFill>
                      <a:schemeClr val="accent3">
                        <a:lumMod val="20000"/>
                        <a:lumOff val="80000"/>
                      </a:schemeClr>
                    </a:solidFill>
                  </a:tcPr>
                </a:tc>
                <a:tc>
                  <a:txBody>
                    <a:bodyPr/>
                    <a:lstStyle/>
                    <a:p>
                      <a:pPr algn="ctr" fontAlgn="t"/>
                      <a:r>
                        <a:rPr lang="en-US" sz="2000" b="1" u="none" strike="noStrike" dirty="0">
                          <a:solidFill>
                            <a:srgbClr val="1B1E7A"/>
                          </a:solidFill>
                          <a:effectLst/>
                        </a:rPr>
                        <a:t>5</a:t>
                      </a:r>
                      <a:endParaRPr lang="en-US" sz="2000" b="1" i="0" u="none" strike="noStrike" dirty="0">
                        <a:solidFill>
                          <a:srgbClr val="1B1E7A"/>
                        </a:solidFill>
                        <a:effectLst/>
                        <a:latin typeface="Times New Roman" panose="02020603050405020304" pitchFamily="18" charset="0"/>
                      </a:endParaRPr>
                    </a:p>
                  </a:txBody>
                  <a:tcPr marL="3810" marR="3810" marT="3810" marB="0">
                    <a:solidFill>
                      <a:schemeClr val="accent3">
                        <a:lumMod val="20000"/>
                        <a:lumOff val="80000"/>
                      </a:schemeClr>
                    </a:solidFill>
                  </a:tcPr>
                </a:tc>
                <a:tc>
                  <a:txBody>
                    <a:bodyPr/>
                    <a:lstStyle/>
                    <a:p>
                      <a:pPr algn="ctr" fontAlgn="t"/>
                      <a:r>
                        <a:rPr lang="en-US" sz="2000" b="1" u="none" strike="noStrike" dirty="0">
                          <a:solidFill>
                            <a:srgbClr val="1B1E7A"/>
                          </a:solidFill>
                          <a:effectLst/>
                        </a:rPr>
                        <a:t>37.8</a:t>
                      </a:r>
                      <a:endParaRPr lang="en-US" sz="2000" b="1" i="0" u="none" strike="noStrike" dirty="0">
                        <a:solidFill>
                          <a:srgbClr val="1B1E7A"/>
                        </a:solidFill>
                        <a:effectLst/>
                        <a:latin typeface="Times New Roman" panose="02020603050405020304" pitchFamily="18" charset="0"/>
                      </a:endParaRPr>
                    </a:p>
                  </a:txBody>
                  <a:tcPr marL="3810" marR="3810" marT="3810" marB="0">
                    <a:solidFill>
                      <a:schemeClr val="accent3">
                        <a:lumMod val="20000"/>
                        <a:lumOff val="80000"/>
                      </a:schemeClr>
                    </a:solidFill>
                  </a:tcPr>
                </a:tc>
                <a:extLst>
                  <a:ext uri="{0D108BD9-81ED-4DB2-BD59-A6C34878D82A}">
                    <a16:rowId xmlns:a16="http://schemas.microsoft.com/office/drawing/2014/main" val="10006"/>
                  </a:ext>
                </a:extLst>
              </a:tr>
              <a:tr h="268941">
                <a:tc>
                  <a:txBody>
                    <a:bodyPr/>
                    <a:lstStyle/>
                    <a:p>
                      <a:pPr algn="l" fontAlgn="t"/>
                      <a:r>
                        <a:rPr lang="en-US" sz="1800" b="1" u="none" strike="noStrike" dirty="0" smtClean="0">
                          <a:solidFill>
                            <a:srgbClr val="1B1E7A"/>
                          </a:solidFill>
                          <a:effectLst/>
                        </a:rPr>
                        <a:t>West Virginia                  </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6</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36.6</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7"/>
                  </a:ext>
                </a:extLst>
              </a:tr>
              <a:tr h="268941">
                <a:tc>
                  <a:txBody>
                    <a:bodyPr/>
                    <a:lstStyle/>
                    <a:p>
                      <a:pPr algn="l" fontAlgn="t"/>
                      <a:r>
                        <a:rPr lang="en-US" sz="1800" b="1" u="none" strike="noStrike">
                          <a:solidFill>
                            <a:srgbClr val="1B1E7A"/>
                          </a:solidFill>
                          <a:effectLst/>
                        </a:rPr>
                        <a:t>Louisiana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7</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35.8</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8"/>
                  </a:ext>
                </a:extLst>
              </a:tr>
              <a:tr h="268941">
                <a:tc>
                  <a:txBody>
                    <a:bodyPr/>
                    <a:lstStyle/>
                    <a:p>
                      <a:pPr algn="l" fontAlgn="t"/>
                      <a:r>
                        <a:rPr lang="en-US" sz="1800" b="1" u="none" strike="noStrike">
                          <a:solidFill>
                            <a:srgbClr val="1B1E7A"/>
                          </a:solidFill>
                          <a:effectLst/>
                        </a:rPr>
                        <a:t>Kentucky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8</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35.3</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09"/>
                  </a:ext>
                </a:extLst>
              </a:tr>
              <a:tr h="268941">
                <a:tc>
                  <a:txBody>
                    <a:bodyPr/>
                    <a:lstStyle/>
                    <a:p>
                      <a:pPr algn="l" fontAlgn="t"/>
                      <a:r>
                        <a:rPr lang="en-US" sz="1800" b="1" u="none" strike="noStrike">
                          <a:solidFill>
                            <a:srgbClr val="1B1E7A"/>
                          </a:solidFill>
                          <a:effectLst/>
                        </a:rPr>
                        <a:t>Tennessee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9</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smtClean="0">
                          <a:solidFill>
                            <a:srgbClr val="1B1E7A"/>
                          </a:solidFill>
                          <a:effectLst/>
                        </a:rPr>
                        <a:t>33.0</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0"/>
                  </a:ext>
                </a:extLst>
              </a:tr>
              <a:tr h="268941">
                <a:tc>
                  <a:txBody>
                    <a:bodyPr/>
                    <a:lstStyle/>
                    <a:p>
                      <a:pPr algn="l" fontAlgn="t"/>
                      <a:r>
                        <a:rPr lang="en-US" sz="1800" b="1" u="none" strike="noStrike">
                          <a:solidFill>
                            <a:srgbClr val="1B1E7A"/>
                          </a:solidFill>
                          <a:effectLst/>
                        </a:rPr>
                        <a:t>Alabama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10</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smtClean="0">
                          <a:solidFill>
                            <a:srgbClr val="1B1E7A"/>
                          </a:solidFill>
                          <a:effectLst/>
                        </a:rPr>
                        <a:t>32.0</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1"/>
                  </a:ext>
                </a:extLst>
              </a:tr>
              <a:tr h="268941">
                <a:tc>
                  <a:txBody>
                    <a:bodyPr/>
                    <a:lstStyle/>
                    <a:p>
                      <a:pPr algn="l" fontAlgn="t"/>
                      <a:r>
                        <a:rPr lang="en-US" sz="1800" b="1" u="none" strike="noStrike">
                          <a:solidFill>
                            <a:srgbClr val="1B1E7A"/>
                          </a:solidFill>
                          <a:effectLst/>
                        </a:rPr>
                        <a:t>Wyoming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11</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30.1</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2"/>
                  </a:ext>
                </a:extLst>
              </a:tr>
              <a:tr h="268941">
                <a:tc>
                  <a:txBody>
                    <a:bodyPr/>
                    <a:lstStyle/>
                    <a:p>
                      <a:pPr algn="l" fontAlgn="t"/>
                      <a:r>
                        <a:rPr lang="en-US" sz="1800" b="1" u="none" strike="noStrike">
                          <a:solidFill>
                            <a:srgbClr val="1B1E7A"/>
                          </a:solidFill>
                          <a:effectLst/>
                        </a:rPr>
                        <a:t>Arizona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12</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29.9</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3"/>
                  </a:ext>
                </a:extLst>
              </a:tr>
              <a:tr h="268941">
                <a:tc>
                  <a:txBody>
                    <a:bodyPr/>
                    <a:lstStyle/>
                    <a:p>
                      <a:pPr algn="l" fontAlgn="t"/>
                      <a:r>
                        <a:rPr lang="en-US" sz="1800" b="1" u="none" strike="noStrike" dirty="0" smtClean="0">
                          <a:solidFill>
                            <a:srgbClr val="1B1E7A"/>
                          </a:solidFill>
                          <a:effectLst/>
                        </a:rPr>
                        <a:t>South </a:t>
                      </a:r>
                      <a:r>
                        <a:rPr lang="en-US" sz="1800" b="0" u="none" strike="noStrike" dirty="0" smtClean="0">
                          <a:solidFill>
                            <a:srgbClr val="1B1E7A"/>
                          </a:solidFill>
                          <a:effectLst/>
                        </a:rPr>
                        <a:t>C</a:t>
                      </a:r>
                      <a:r>
                        <a:rPr lang="en-US" sz="1800" b="1" u="none" strike="noStrike" dirty="0" smtClean="0">
                          <a:solidFill>
                            <a:srgbClr val="1B1E7A"/>
                          </a:solidFill>
                          <a:effectLst/>
                        </a:rPr>
                        <a:t>arolina                 </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13</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28.5</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4"/>
                  </a:ext>
                </a:extLst>
              </a:tr>
              <a:tr h="268941">
                <a:tc>
                  <a:txBody>
                    <a:bodyPr/>
                    <a:lstStyle/>
                    <a:p>
                      <a:pPr algn="l" fontAlgn="t"/>
                      <a:r>
                        <a:rPr lang="en-US" sz="1800" b="1" u="none" strike="noStrike">
                          <a:solidFill>
                            <a:srgbClr val="1B1E7A"/>
                          </a:solidFill>
                          <a:effectLst/>
                        </a:rPr>
                        <a:t>Nevada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14</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28.5</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5"/>
                  </a:ext>
                </a:extLst>
              </a:tr>
              <a:tr h="268941">
                <a:tc>
                  <a:txBody>
                    <a:bodyPr/>
                    <a:lstStyle/>
                    <a:p>
                      <a:pPr algn="l" fontAlgn="t"/>
                      <a:r>
                        <a:rPr lang="en-US" sz="1800" b="1" u="none" strike="noStrike">
                          <a:solidFill>
                            <a:srgbClr val="1B1E7A"/>
                          </a:solidFill>
                          <a:effectLst/>
                        </a:rPr>
                        <a:t>District of Columbia                </a:t>
                      </a:r>
                      <a:endParaRPr lang="en-US" sz="1800" b="1" i="0" u="none" strike="noStrike">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15</a:t>
                      </a:r>
                      <a:endParaRPr lang="en-US" sz="1800" b="1" i="0" u="none" strike="noStrike" dirty="0">
                        <a:solidFill>
                          <a:srgbClr val="1B1E7A"/>
                        </a:solidFill>
                        <a:effectLst/>
                        <a:latin typeface="Times New Roman" panose="02020603050405020304" pitchFamily="18" charset="0"/>
                      </a:endParaRPr>
                    </a:p>
                  </a:txBody>
                  <a:tcPr marL="3810" marR="3810" marT="3810" marB="0"/>
                </a:tc>
                <a:tc>
                  <a:txBody>
                    <a:bodyPr/>
                    <a:lstStyle/>
                    <a:p>
                      <a:pPr algn="ctr" fontAlgn="t"/>
                      <a:r>
                        <a:rPr lang="en-US" sz="1800" b="1" u="none" strike="noStrike" dirty="0">
                          <a:solidFill>
                            <a:srgbClr val="1B1E7A"/>
                          </a:solidFill>
                          <a:effectLst/>
                        </a:rPr>
                        <a:t>28.4</a:t>
                      </a:r>
                      <a:endParaRPr lang="en-US" sz="1800" b="1" i="0" u="none" strike="noStrike" dirty="0">
                        <a:solidFill>
                          <a:srgbClr val="1B1E7A"/>
                        </a:solidFill>
                        <a:effectLst/>
                        <a:latin typeface="Times New Roman" panose="02020603050405020304" pitchFamily="18" charset="0"/>
                      </a:endParaRPr>
                    </a:p>
                  </a:txBody>
                  <a:tcPr marL="3810" marR="3810" marT="3810" marB="0"/>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sp>
        <p:nvSpPr>
          <p:cNvPr id="7" name="Rectangle 6"/>
          <p:cNvSpPr/>
          <p:nvPr/>
        </p:nvSpPr>
        <p:spPr>
          <a:xfrm>
            <a:off x="228600" y="6406376"/>
            <a:ext cx="6324600" cy="261610"/>
          </a:xfrm>
          <a:prstGeom prst="rect">
            <a:avLst/>
          </a:prstGeom>
        </p:spPr>
        <p:txBody>
          <a:bodyPr wrap="square">
            <a:spAutoFit/>
          </a:bodyPr>
          <a:lstStyle/>
          <a:p>
            <a:r>
              <a:rPr lang="en-US" sz="1100" dirty="0">
                <a:solidFill>
                  <a:schemeClr val="bg1">
                    <a:lumMod val="65000"/>
                  </a:schemeClr>
                </a:solidFill>
              </a:rPr>
              <a:t>Source: National Center for Health Statistics at the Centers for Disease Control and Prevention</a:t>
            </a:r>
            <a:endParaRPr lang="en-US" sz="1100" dirty="0">
              <a:solidFill>
                <a:schemeClr val="bg1">
                  <a:lumMod val="65000"/>
                </a:schemeClr>
              </a:solidFill>
              <a:effectLst/>
            </a:endParaRPr>
          </a:p>
        </p:txBody>
      </p:sp>
    </p:spTree>
    <p:extLst>
      <p:ext uri="{BB962C8B-B14F-4D97-AF65-F5344CB8AC3E}">
        <p14:creationId xmlns:p14="http://schemas.microsoft.com/office/powerpoint/2010/main" val="3694341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Obesity</a:t>
            </a:r>
            <a:endParaRPr lang="en-US" dirty="0"/>
          </a:p>
        </p:txBody>
      </p:sp>
      <p:pic>
        <p:nvPicPr>
          <p:cNvPr id="5" name="Content Placeholder 4"/>
          <p:cNvPicPr>
            <a:picLocks noGrp="1" noChangeAspect="1"/>
          </p:cNvPicPr>
          <p:nvPr>
            <p:ph idx="1"/>
          </p:nvPr>
        </p:nvPicPr>
        <p:blipFill>
          <a:blip r:embed="rId2"/>
          <a:stretch>
            <a:fillRect/>
          </a:stretch>
        </p:blipFill>
        <p:spPr>
          <a:xfrm>
            <a:off x="-152400" y="1828800"/>
            <a:ext cx="4724400" cy="3624590"/>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36</a:t>
            </a:fld>
            <a:endParaRPr lang="en-US" dirty="0"/>
          </a:p>
        </p:txBody>
      </p:sp>
      <p:sp>
        <p:nvSpPr>
          <p:cNvPr id="6" name="Rectangle 5"/>
          <p:cNvSpPr/>
          <p:nvPr/>
        </p:nvSpPr>
        <p:spPr>
          <a:xfrm>
            <a:off x="152400" y="6444478"/>
            <a:ext cx="4572000" cy="276999"/>
          </a:xfrm>
          <a:prstGeom prst="rect">
            <a:avLst/>
          </a:prstGeom>
        </p:spPr>
        <p:txBody>
          <a:bodyPr>
            <a:spAutoFit/>
          </a:bodyPr>
          <a:lstStyle/>
          <a:p>
            <a:r>
              <a:rPr lang="en-US" sz="1200" dirty="0" smtClean="0">
                <a:solidFill>
                  <a:schemeClr val="bg1">
                    <a:lumMod val="50000"/>
                  </a:schemeClr>
                </a:solidFill>
              </a:rPr>
              <a:t>Source: http</a:t>
            </a:r>
            <a:r>
              <a:rPr lang="en-US" sz="1200" dirty="0">
                <a:solidFill>
                  <a:schemeClr val="bg1">
                    <a:lumMod val="50000"/>
                  </a:schemeClr>
                </a:solidFill>
              </a:rPr>
              <a:t>://stateofobesity.org/files/stateofobesity2015.pdf</a:t>
            </a:r>
          </a:p>
        </p:txBody>
      </p:sp>
      <p:pic>
        <p:nvPicPr>
          <p:cNvPr id="7" name="Picture 6"/>
          <p:cNvPicPr>
            <a:picLocks noChangeAspect="1"/>
          </p:cNvPicPr>
          <p:nvPr/>
        </p:nvPicPr>
        <p:blipFill>
          <a:blip r:embed="rId3"/>
          <a:stretch>
            <a:fillRect/>
          </a:stretch>
        </p:blipFill>
        <p:spPr>
          <a:xfrm>
            <a:off x="4495800" y="2286000"/>
            <a:ext cx="4543337" cy="2819400"/>
          </a:xfrm>
          <a:prstGeom prst="rect">
            <a:avLst/>
          </a:prstGeom>
        </p:spPr>
      </p:pic>
    </p:spTree>
    <p:extLst>
      <p:ext uri="{BB962C8B-B14F-4D97-AF65-F5344CB8AC3E}">
        <p14:creationId xmlns:p14="http://schemas.microsoft.com/office/powerpoint/2010/main" val="1552903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t>State Demographer</a:t>
            </a:r>
          </a:p>
          <a:p>
            <a:pPr lvl="1">
              <a:buNone/>
            </a:pPr>
            <a:r>
              <a:rPr lang="en-US" dirty="0" smtClean="0"/>
              <a:t>Office: (210) 458-6530</a:t>
            </a:r>
          </a:p>
          <a:p>
            <a:pPr lvl="1" eaLnBrk="1" hangingPunct="1">
              <a:buNone/>
            </a:pPr>
            <a:r>
              <a:rPr lang="en-US" dirty="0" smtClean="0"/>
              <a:t>Email: </a:t>
            </a:r>
            <a:r>
              <a:rPr lang="en-US" dirty="0" smtClean="0">
                <a:hlinkClick r:id="rId3"/>
              </a:rPr>
              <a:t>Lloyd.Potter@</a:t>
            </a:r>
            <a:r>
              <a:rPr lang="en-US" dirty="0" smtClean="0"/>
              <a:t>utsa.edu</a:t>
            </a:r>
          </a:p>
          <a:p>
            <a:pPr lvl="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572000"/>
            <a:ext cx="341593" cy="341593"/>
          </a:xfrm>
          <a:prstGeom prst="rect">
            <a:avLst/>
          </a:prstGeom>
        </p:spPr>
      </p:pic>
      <p:sp>
        <p:nvSpPr>
          <p:cNvPr id="10" name="TextBox 9"/>
          <p:cNvSpPr txBox="1"/>
          <p:nvPr/>
        </p:nvSpPr>
        <p:spPr>
          <a:xfrm>
            <a:off x="1789393" y="4513483"/>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955845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6321420"/>
              </p:ext>
            </p:extLst>
          </p:nvPr>
        </p:nvGraphicFramePr>
        <p:xfrm>
          <a:off x="457200" y="1371600"/>
          <a:ext cx="8534400" cy="5047996"/>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Domestic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1" i="0" u="none" strike="noStrike" dirty="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-27.9%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tc>
                <a:extLst>
                  <a:ext uri="{0D108BD9-81ED-4DB2-BD59-A6C34878D82A}">
                    <a16:rowId xmlns:a16="http://schemas.microsoft.com/office/drawing/2014/main" val="10001"/>
                  </a:ext>
                </a:extLst>
              </a:tr>
              <a:tr h="320373">
                <a:tc>
                  <a:txBody>
                    <a:bodyPr/>
                    <a:lstStyle/>
                    <a:p>
                      <a:pPr algn="ctr" fontAlgn="b"/>
                      <a:r>
                        <a:rPr lang="en-US" sz="1800" b="1" i="0" u="none" strike="noStrike" dirty="0">
                          <a:solidFill>
                            <a:schemeClr val="bg1"/>
                          </a:solidFill>
                          <a:effectLst/>
                          <a:latin typeface="Calibri" panose="020F0502020204030204" pitchFamily="34" charset="0"/>
                        </a:rPr>
                        <a:t>Tarrant</a:t>
                      </a:r>
                    </a:p>
                  </a:txBody>
                  <a:tcPr marL="9525" marR="9525" marT="9525" marB="0" anchor="b">
                    <a:solidFill>
                      <a:schemeClr val="accent1"/>
                    </a:solidFill>
                  </a:tcPr>
                </a:tc>
                <a:tc>
                  <a:txBody>
                    <a:bodyPr/>
                    <a:lstStyle/>
                    <a:p>
                      <a:pPr algn="r" fontAlgn="b"/>
                      <a:r>
                        <a:rPr lang="en-US" sz="1800" b="0" i="0" u="none" strike="noStrike">
                          <a:solidFill>
                            <a:schemeClr val="tx2"/>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800" b="0" i="0" u="none" strike="noStrike">
                          <a:solidFill>
                            <a:schemeClr val="tx2"/>
                          </a:solidFill>
                          <a:effectLst/>
                          <a:latin typeface="Calibri" panose="020F0502020204030204" pitchFamily="34" charset="0"/>
                        </a:rPr>
                        <a:t>         35,462 </a:t>
                      </a:r>
                    </a:p>
                  </a:txBody>
                  <a:tcPr marL="9525" marR="9525" marT="9525" marB="0" anchor="b">
                    <a:solidFill>
                      <a:schemeClr val="bg1">
                        <a:lumMod val="95000"/>
                      </a:schemeClr>
                    </a:solidFill>
                  </a:tcPr>
                </a:tc>
                <a:tc>
                  <a:txBody>
                    <a:bodyPr/>
                    <a:lstStyle/>
                    <a:p>
                      <a:pPr algn="ctr" fontAlgn="b"/>
                      <a:r>
                        <a:rPr lang="en-US" sz="1800" b="0" i="0" u="none" strike="noStrike">
                          <a:solidFill>
                            <a:schemeClr val="tx2"/>
                          </a:solidFill>
                          <a:effectLst/>
                          <a:latin typeface="Calibri" panose="020F0502020204030204" pitchFamily="34" charset="0"/>
                        </a:rPr>
                        <a:t>44.4%</a:t>
                      </a:r>
                    </a:p>
                  </a:txBody>
                  <a:tcPr marL="3810" marR="3810" marT="3810" marB="0" anchor="b">
                    <a:solidFill>
                      <a:schemeClr val="bg1">
                        <a:lumMod val="95000"/>
                      </a:schemeClr>
                    </a:solidFill>
                  </a:tcPr>
                </a:tc>
                <a:tc>
                  <a:txBody>
                    <a:bodyPr/>
                    <a:lstStyle/>
                    <a:p>
                      <a:pPr algn="ctr" fontAlgn="b"/>
                      <a:r>
                        <a:rPr lang="en-US" sz="1800" b="0" i="0" u="none" strike="noStrike">
                          <a:solidFill>
                            <a:schemeClr val="tx2"/>
                          </a:solidFill>
                          <a:effectLst/>
                          <a:latin typeface="Calibri" panose="020F0502020204030204" pitchFamily="34" charset="0"/>
                        </a:rPr>
                        <a:t>37.7%</a:t>
                      </a:r>
                    </a:p>
                  </a:txBody>
                  <a:tcPr marL="3810" marR="3810" marT="3810" marB="0" anchor="b">
                    <a:solidFill>
                      <a:schemeClr val="bg1">
                        <a:lumMod val="95000"/>
                      </a:schemeClr>
                    </a:solidFill>
                  </a:tcPr>
                </a:tc>
                <a:tc>
                  <a:txBody>
                    <a:bodyPr/>
                    <a:lstStyle/>
                    <a:p>
                      <a:pPr algn="ctr" fontAlgn="b"/>
                      <a:r>
                        <a:rPr lang="en-US" sz="1800" b="0" i="0" u="none" strike="noStrike">
                          <a:solidFill>
                            <a:schemeClr val="tx2"/>
                          </a:solidFill>
                          <a:effectLst/>
                          <a:latin typeface="Calibri" panose="020F0502020204030204" pitchFamily="34" charset="0"/>
                        </a:rPr>
                        <a:t>17.9%</a:t>
                      </a:r>
                    </a:p>
                  </a:txBody>
                  <a:tcPr marL="3810" marR="3810" marT="381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ctr" fontAlgn="b"/>
                      <a:r>
                        <a:rPr lang="en-US" sz="1800" b="1" i="0" u="none" strike="noStrike" dirty="0">
                          <a:solidFill>
                            <a:schemeClr val="bg1"/>
                          </a:solidFill>
                          <a:effectLst/>
                          <a:latin typeface="Calibri" panose="020F0502020204030204" pitchFamily="34" charset="0"/>
                        </a:rPr>
                        <a:t>Bexar</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16.1%</a:t>
                      </a:r>
                    </a:p>
                  </a:txBody>
                  <a:tcPr marL="3810" marR="3810" marT="3810" marB="0" anchor="b"/>
                </a:tc>
                <a:extLst>
                  <a:ext uri="{0D108BD9-81ED-4DB2-BD59-A6C34878D82A}">
                    <a16:rowId xmlns:a16="http://schemas.microsoft.com/office/drawing/2014/main" val="10003"/>
                  </a:ext>
                </a:extLst>
              </a:tr>
              <a:tr h="320373">
                <a:tc>
                  <a:txBody>
                    <a:bodyPr/>
                    <a:lstStyle/>
                    <a:p>
                      <a:pPr algn="ctr" fontAlgn="b"/>
                      <a:r>
                        <a:rPr lang="en-US" sz="1800" b="1" i="0" u="none" strike="noStrike" dirty="0">
                          <a:solidFill>
                            <a:schemeClr val="bg1"/>
                          </a:solidFill>
                          <a:effectLst/>
                          <a:latin typeface="Calibri" panose="020F0502020204030204" pitchFamily="34" charset="0"/>
                        </a:rPr>
                        <a:t>Dallas</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9</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29,209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-20.9%</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41.0%</a:t>
                      </a:r>
                    </a:p>
                  </a:txBody>
                  <a:tcPr marL="3810" marR="3810" marT="3810" marB="0" anchor="b"/>
                </a:tc>
                <a:extLst>
                  <a:ext uri="{0D108BD9-81ED-4DB2-BD59-A6C34878D82A}">
                    <a16:rowId xmlns:a16="http://schemas.microsoft.com/office/drawing/2014/main" val="10004"/>
                  </a:ext>
                </a:extLst>
              </a:tr>
              <a:tr h="320373">
                <a:tc>
                  <a:txBody>
                    <a:bodyPr/>
                    <a:lstStyle/>
                    <a:p>
                      <a:pPr algn="ctr" fontAlgn="b"/>
                      <a:r>
                        <a:rPr lang="en-US" sz="1800" b="1" i="0" u="none" strike="noStrike" dirty="0">
                          <a:solidFill>
                            <a:schemeClr val="bg1"/>
                          </a:solidFill>
                          <a:effectLst/>
                          <a:latin typeface="Calibri" panose="020F0502020204030204" pitchFamily="34" charset="0"/>
                        </a:rPr>
                        <a:t>Denton</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11</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27,689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9.0%</a:t>
                      </a:r>
                    </a:p>
                  </a:txBody>
                  <a:tcPr marL="3810" marR="3810" marT="3810" marB="0" anchor="b"/>
                </a:tc>
                <a:extLst>
                  <a:ext uri="{0D108BD9-81ED-4DB2-BD59-A6C34878D82A}">
                    <a16:rowId xmlns:a16="http://schemas.microsoft.com/office/drawing/2014/main" val="10005"/>
                  </a:ext>
                </a:extLst>
              </a:tr>
              <a:tr h="320373">
                <a:tc>
                  <a:txBody>
                    <a:bodyPr/>
                    <a:lstStyle/>
                    <a:p>
                      <a:pPr algn="ctr" fontAlgn="b"/>
                      <a:r>
                        <a:rPr lang="en-US" sz="1800" b="1"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13</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27,388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24.8%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6"/>
                  </a:ext>
                </a:extLst>
              </a:tr>
              <a:tr h="320373">
                <a:tc>
                  <a:txBody>
                    <a:bodyPr/>
                    <a:lstStyle/>
                    <a:p>
                      <a:pPr algn="ctr" fontAlgn="b"/>
                      <a:r>
                        <a:rPr lang="en-US" sz="1800" b="1" i="0" u="none" strike="noStrike" dirty="0">
                          <a:solidFill>
                            <a:schemeClr val="bg1"/>
                          </a:solidFill>
                          <a:effectLst/>
                          <a:latin typeface="Calibri" panose="020F0502020204030204" pitchFamily="34" charset="0"/>
                        </a:rPr>
                        <a:t>Collin</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14</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26,506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25.8%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tc>
                <a:extLst>
                  <a:ext uri="{0D108BD9-81ED-4DB2-BD59-A6C34878D82A}">
                    <a16:rowId xmlns:a16="http://schemas.microsoft.com/office/drawing/2014/main" val="10007"/>
                  </a:ext>
                </a:extLst>
              </a:tr>
              <a:tr h="320373">
                <a:tc>
                  <a:txBody>
                    <a:bodyPr/>
                    <a:lstStyle/>
                    <a:p>
                      <a:pPr algn="ctr" fontAlgn="b"/>
                      <a:r>
                        <a:rPr lang="en-US" sz="1800" b="1" i="0" u="none" strike="noStrike" dirty="0">
                          <a:solidFill>
                            <a:schemeClr val="bg1"/>
                          </a:solidFill>
                          <a:effectLst/>
                          <a:latin typeface="Calibri" panose="020F0502020204030204" pitchFamily="34" charset="0"/>
                        </a:rPr>
                        <a:t>Travis</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17</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24,505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tc>
                <a:extLst>
                  <a:ext uri="{0D108BD9-81ED-4DB2-BD59-A6C34878D82A}">
                    <a16:rowId xmlns:a16="http://schemas.microsoft.com/office/drawing/2014/main" val="10008"/>
                  </a:ext>
                </a:extLst>
              </a:tr>
              <a:tr h="320373">
                <a:tc>
                  <a:txBody>
                    <a:bodyPr/>
                    <a:lstStyle/>
                    <a:p>
                      <a:pPr algn="ctr" fontAlgn="b"/>
                      <a:r>
                        <a:rPr lang="en-US" sz="1800" b="1"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1"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1" i="0" u="none" strike="noStrike" dirty="0" smtClean="0">
                          <a:solidFill>
                            <a:schemeClr val="bg1"/>
                          </a:solidFill>
                          <a:effectLst/>
                          <a:latin typeface="Calibri" panose="020F0502020204030204" pitchFamily="34" charset="0"/>
                        </a:rPr>
                        <a:t>Hidalgo*</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a16="http://schemas.microsoft.com/office/drawing/2014/main" val="10011"/>
                  </a:ext>
                </a:extLst>
              </a:tr>
              <a:tr h="309011">
                <a:tc gridSpan="6">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2016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sp>
        <p:nvSpPr>
          <p:cNvPr id="4" name="Rectangle 3"/>
          <p:cNvSpPr/>
          <p:nvPr/>
        </p:nvSpPr>
        <p:spPr>
          <a:xfrm>
            <a:off x="4495800" y="25146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429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43600" y="25146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43600" y="3429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1400" y="2514600"/>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1400" y="3424052"/>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495800" y="281445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724400"/>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43600" y="4724400"/>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43600" y="281445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2393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graphicFrame>
        <p:nvGraphicFramePr>
          <p:cNvPr id="4" name="Table 3"/>
          <p:cNvGraphicFramePr>
            <a:graphicFrameLocks noGrp="1"/>
          </p:cNvGraphicFramePr>
          <p:nvPr>
            <p:extLst/>
          </p:nvPr>
        </p:nvGraphicFramePr>
        <p:xfrm>
          <a:off x="1295400" y="1219200"/>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dirty="0" smtClean="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smtClean="0">
                          <a:effectLst/>
                        </a:rPr>
                        <a:t>2015-2016</a:t>
                      </a:r>
                      <a:r>
                        <a:rPr lang="en-US" sz="1600" baseline="0" dirty="0" smtClean="0">
                          <a:effectLst/>
                        </a:rPr>
                        <a:t> </a:t>
                      </a:r>
                      <a:r>
                        <a:rPr lang="en-US" sz="1600" dirty="0" smtClean="0">
                          <a:effectLst/>
                        </a:rPr>
                        <a:t>Percent 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Domestic 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 Change from International</a:t>
                      </a:r>
                    </a:p>
                    <a:p>
                      <a:pPr marL="0" marR="0" algn="ctr">
                        <a:lnSpc>
                          <a:spcPct val="107000"/>
                        </a:lnSpc>
                        <a:spcBef>
                          <a:spcPts val="0"/>
                        </a:spcBef>
                        <a:spcAft>
                          <a:spcPts val="0"/>
                        </a:spcAft>
                      </a:pPr>
                      <a:r>
                        <a:rPr lang="en-US" sz="1600" dirty="0" smtClean="0">
                          <a:effectLst/>
                        </a:rPr>
                        <a:t>Migration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1.8%</a:t>
                      </a: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81.3%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a:solidFill>
                            <a:schemeClr val="tx2"/>
                          </a:solidFill>
                          <a:effectLst/>
                          <a:latin typeface="Calibri" panose="020F0502020204030204" pitchFamily="34" charset="0"/>
                        </a:rPr>
                        <a:t>83.5%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tc>
                <a:extLst>
                  <a:ext uri="{0D108BD9-81ED-4DB2-BD59-A6C34878D82A}">
                    <a16:rowId xmlns:a16="http://schemas.microsoft.com/office/drawing/2014/main" val="10011"/>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2016</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2016 </a:t>
            </a: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486400" y="2438400"/>
            <a:ext cx="1219200" cy="3657601"/>
          </a:xfrm>
          <a:prstGeom prst="rect">
            <a:avLst/>
          </a:prstGeom>
          <a:noFill/>
          <a:ln w="34925">
            <a:solidFill>
              <a:srgbClr val="C00000"/>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19395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66" t="8643" r="8258" b="13239"/>
          <a:stretch/>
        </p:blipFill>
        <p:spPr>
          <a:xfrm>
            <a:off x="3429000" y="1143000"/>
            <a:ext cx="5105400" cy="5424488"/>
          </a:xfrm>
          <a:prstGeom prst="rect">
            <a:avLst/>
          </a:prstGeom>
        </p:spPr>
      </p:pic>
      <p:pic>
        <p:nvPicPr>
          <p:cNvPr id="3" name="Picture 2"/>
          <p:cNvPicPr>
            <a:picLocks noChangeAspect="1"/>
          </p:cNvPicPr>
          <p:nvPr/>
        </p:nvPicPr>
        <p:blipFill rotWithShape="1">
          <a:blip r:embed="rId3"/>
          <a:srcRect t="40446"/>
          <a:stretch/>
        </p:blipFill>
        <p:spPr>
          <a:xfrm>
            <a:off x="381000" y="3429000"/>
            <a:ext cx="1461915" cy="1234200"/>
          </a:xfrm>
          <a:prstGeom prst="rect">
            <a:avLst/>
          </a:prstGeom>
        </p:spPr>
      </p:pic>
      <p:sp>
        <p:nvSpPr>
          <p:cNvPr id="4" name="Rectangle 3"/>
          <p:cNvSpPr/>
          <p:nvPr/>
        </p:nvSpPr>
        <p:spPr>
          <a:xfrm>
            <a:off x="1905000" y="228600"/>
            <a:ext cx="7467600" cy="407035"/>
          </a:xfrm>
          <a:prstGeom prst="rect">
            <a:avLst/>
          </a:prstGeom>
        </p:spPr>
        <p:txBody>
          <a:bodyPr wrap="square">
            <a:spAutoFit/>
          </a:bodyPr>
          <a:lstStyle/>
          <a:p>
            <a:pPr marL="571500" marR="0" indent="-571500">
              <a:lnSpc>
                <a:spcPct val="107000"/>
              </a:lnSpc>
              <a:spcBef>
                <a:spcPts val="0"/>
              </a:spcBef>
              <a:spcAft>
                <a:spcPts val="0"/>
              </a:spcAft>
            </a:pPr>
            <a:r>
              <a:rPr lang="en-US"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Estimated Percent Population Change, Texas Places, 2015-2016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6200" y="6367433"/>
            <a:ext cx="2895595" cy="400110"/>
          </a:xfrm>
          <a:prstGeom prst="rect">
            <a:avLst/>
          </a:prstGeom>
          <a:noFill/>
        </p:spPr>
        <p:txBody>
          <a:bodyPr wrap="squar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54087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83" t="601" r="2095" b="18982"/>
          <a:stretch/>
        </p:blipFill>
        <p:spPr>
          <a:xfrm>
            <a:off x="2590800" y="1379100"/>
            <a:ext cx="6629400" cy="5334000"/>
          </a:xfrm>
          <a:prstGeom prst="rect">
            <a:avLst/>
          </a:prstGeom>
        </p:spPr>
      </p:pic>
      <p:pic>
        <p:nvPicPr>
          <p:cNvPr id="4" name="Picture 3"/>
          <p:cNvPicPr>
            <a:picLocks noChangeAspect="1"/>
          </p:cNvPicPr>
          <p:nvPr/>
        </p:nvPicPr>
        <p:blipFill rotWithShape="1">
          <a:blip r:embed="rId3"/>
          <a:srcRect t="40446"/>
          <a:stretch/>
        </p:blipFill>
        <p:spPr>
          <a:xfrm>
            <a:off x="381000" y="3429000"/>
            <a:ext cx="1461915" cy="1234200"/>
          </a:xfrm>
          <a:prstGeom prst="rect">
            <a:avLst/>
          </a:prstGeom>
        </p:spPr>
      </p:pic>
      <p:sp>
        <p:nvSpPr>
          <p:cNvPr id="5" name="Rectangle 4"/>
          <p:cNvSpPr/>
          <p:nvPr/>
        </p:nvSpPr>
        <p:spPr>
          <a:xfrm>
            <a:off x="1905000" y="228600"/>
            <a:ext cx="7467600" cy="407035"/>
          </a:xfrm>
          <a:prstGeom prst="rect">
            <a:avLst/>
          </a:prstGeom>
        </p:spPr>
        <p:txBody>
          <a:bodyPr wrap="square">
            <a:spAutoFit/>
          </a:bodyPr>
          <a:lstStyle/>
          <a:p>
            <a:pPr marL="571500" marR="0" indent="-571500">
              <a:lnSpc>
                <a:spcPct val="107000"/>
              </a:lnSpc>
              <a:spcBef>
                <a:spcPts val="0"/>
              </a:spcBef>
              <a:spcAft>
                <a:spcPts val="0"/>
              </a:spcAft>
            </a:pPr>
            <a:r>
              <a:rPr lang="en-US"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Estimated Percent Population Change, Texas Places, 2015-2016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6248400"/>
            <a:ext cx="2819400" cy="400110"/>
          </a:xfrm>
          <a:prstGeom prst="rect">
            <a:avLst/>
          </a:prstGeom>
          <a:noFill/>
        </p:spPr>
        <p:txBody>
          <a:bodyPr wrap="squar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21817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82" t="602" r="-132" b="8643"/>
          <a:stretch/>
        </p:blipFill>
        <p:spPr>
          <a:xfrm>
            <a:off x="2743200" y="1143000"/>
            <a:ext cx="6248400" cy="5546333"/>
          </a:xfrm>
          <a:prstGeom prst="rect">
            <a:avLst/>
          </a:prstGeom>
        </p:spPr>
      </p:pic>
      <p:pic>
        <p:nvPicPr>
          <p:cNvPr id="3" name="Picture 2"/>
          <p:cNvPicPr>
            <a:picLocks noChangeAspect="1"/>
          </p:cNvPicPr>
          <p:nvPr/>
        </p:nvPicPr>
        <p:blipFill rotWithShape="1">
          <a:blip r:embed="rId3"/>
          <a:srcRect t="40446"/>
          <a:stretch/>
        </p:blipFill>
        <p:spPr>
          <a:xfrm>
            <a:off x="381000" y="3429000"/>
            <a:ext cx="1461915" cy="1234200"/>
          </a:xfrm>
          <a:prstGeom prst="rect">
            <a:avLst/>
          </a:prstGeom>
        </p:spPr>
      </p:pic>
      <p:sp>
        <p:nvSpPr>
          <p:cNvPr id="4" name="Rectangle 3"/>
          <p:cNvSpPr/>
          <p:nvPr/>
        </p:nvSpPr>
        <p:spPr>
          <a:xfrm>
            <a:off x="1905000" y="228600"/>
            <a:ext cx="7467600" cy="407035"/>
          </a:xfrm>
          <a:prstGeom prst="rect">
            <a:avLst/>
          </a:prstGeom>
        </p:spPr>
        <p:txBody>
          <a:bodyPr wrap="square">
            <a:spAutoFit/>
          </a:bodyPr>
          <a:lstStyle/>
          <a:p>
            <a:pPr marL="571500" marR="0" indent="-571500">
              <a:lnSpc>
                <a:spcPct val="107000"/>
              </a:lnSpc>
              <a:spcBef>
                <a:spcPts val="0"/>
              </a:spcBef>
              <a:spcAft>
                <a:spcPts val="0"/>
              </a:spcAft>
            </a:pPr>
            <a:r>
              <a:rPr lang="en-US"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Estimated Percent Population Change, Texas Places, 2015-2016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6200" y="6367433"/>
            <a:ext cx="2895595" cy="400110"/>
          </a:xfrm>
          <a:prstGeom prst="rect">
            <a:avLst/>
          </a:prstGeom>
          <a:noFill/>
        </p:spPr>
        <p:txBody>
          <a:bodyPr wrap="squar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455329372"/>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C327827-ADB5-4A53-A1D5-C733F4954327}">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4A2D153-A545-4A3E-B636-BC684C007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21810</TotalTime>
  <Words>2158</Words>
  <Application>Microsoft Office PowerPoint</Application>
  <PresentationFormat>Letter Paper (8.5x11 in)</PresentationFormat>
  <Paragraphs>496</Paragraphs>
  <Slides>37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Calibri Light</vt:lpstr>
      <vt:lpstr>SansSerif</vt:lpstr>
      <vt:lpstr>Times New Roman</vt:lpstr>
      <vt:lpstr>1_Office Theme</vt:lpstr>
      <vt:lpstr>Education and Texas Demographic Characteristics and Trends </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PowerPoint Presentation</vt:lpstr>
      <vt:lpstr>PowerPoint Presentation</vt:lpstr>
      <vt:lpstr>PowerPoint Presentation</vt:lpstr>
      <vt:lpstr>Estimated Percent of Total Net-Migrant Flows to and From Texas and Other States, 2015</vt:lpstr>
      <vt:lpstr>PowerPoint Presentation</vt:lpstr>
      <vt:lpstr>Texas White (non-Hispanic) and Hispanic Populations by Age, 2014</vt:lpstr>
      <vt:lpstr>Texas Population Pyramid by Race/Ethnicity, 2014</vt:lpstr>
      <vt:lpstr>Texas Population Pyramid by Race/Ethnicity, 2014</vt:lpstr>
      <vt:lpstr>Texas Population Pyramid by Race/Ethnicity, 2014</vt:lpstr>
      <vt:lpstr>Estimated Population by Age Group, Texas, 2010 through 2016</vt:lpstr>
      <vt:lpstr>Estimated Population by Age Group, Texas, 2010 through 2016</vt:lpstr>
      <vt:lpstr>Estimated Percent of Total Population by Age Group, Texas, 2010 through 2016</vt:lpstr>
      <vt:lpstr>Estimated Percent of Total Population by Age Group, Texas, 2010 through 2016</vt:lpstr>
      <vt:lpstr>Projected Population Growth in Texas,  2010-2050</vt:lpstr>
      <vt:lpstr>Projected Population Growth in Texas,  2010-2020</vt:lpstr>
      <vt:lpstr>Projected Population of Persons Aged 0-18 Years by Race and Ethnicity, Texas 2010-2050</vt:lpstr>
      <vt:lpstr>Projected Population of Persons Aged 0-18 Years by Race and Ethnicity, Texas 2010-2050</vt:lpstr>
      <vt:lpstr>Projected Population of Persons Aged 0-18 Years by Race and Ethnicity, Texas 2010-2050</vt:lpstr>
      <vt:lpstr>Percent of children living in poverty and enrolled in Pre-K through 12, Texas Counties, 2011-2015</vt:lpstr>
      <vt:lpstr>Place of Birth, Texas, 2011 and 2015</vt:lpstr>
      <vt:lpstr>Language Spoken at Home and English Proficiency, Texas, 2006-2010 and 2011-2015</vt:lpstr>
      <vt:lpstr>Percent of Population Below Poverty Threshold, Texas, 2010-2015</vt:lpstr>
      <vt:lpstr>Percent of Population Below Poverty Threshold, Texas, 2010-2015</vt:lpstr>
      <vt:lpstr>Percent of Population Below Poverty Threshold, Texas, 2010-2015</vt:lpstr>
      <vt:lpstr>Percent of Civilian Labor Force by Occupation, Texas, 2008, 2014 and 2014-2008 Difference</vt:lpstr>
      <vt:lpstr>Educational Attainment, Persons Aged 25 Years and Older, Texas, 2011 and 2015</vt:lpstr>
      <vt:lpstr>Percent Distribution of Educational Attainment of Persons Aged 25 Years and Older, Texas, 2008-2015</vt:lpstr>
      <vt:lpstr>Teen (ages 15-19 years) birth rates, the U.S. and select states, 2014</vt:lpstr>
      <vt:lpstr>Adult Obesity</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Melisa Perez -Trevino</cp:lastModifiedBy>
  <cp:revision>564</cp:revision>
  <cp:lastPrinted>2012-07-15T20:37:49Z</cp:lastPrinted>
  <dcterms:created xsi:type="dcterms:W3CDTF">2010-01-22T14:36:29Z</dcterms:created>
  <dcterms:modified xsi:type="dcterms:W3CDTF">2017-09-13T21:06:33Z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