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2"/>
  </p:notesMasterIdLst>
  <p:sldIdLst>
    <p:sldId id="256" r:id="rId2"/>
    <p:sldId id="270" r:id="rId3"/>
    <p:sldId id="257" r:id="rId4"/>
    <p:sldId id="266" r:id="rId5"/>
    <p:sldId id="267" r:id="rId6"/>
    <p:sldId id="259" r:id="rId7"/>
    <p:sldId id="260" r:id="rId8"/>
    <p:sldId id="269" r:id="rId9"/>
    <p:sldId id="264" r:id="rId10"/>
    <p:sldId id="268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67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F995BA-6927-4ACB-8687-F1BDF724E8E8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F08A447-D35A-422B-BB8D-E8CBC65D8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6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8A447-D35A-422B-BB8D-E8CBC65D8825}" type="slidenum">
              <a:rPr lang="en-US" smtClean="0"/>
              <a:t>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81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8A447-D35A-422B-BB8D-E8CBC65D8825}" type="slidenum">
              <a:rPr lang="en-US" smtClean="0"/>
              <a:t>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78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8A447-D35A-422B-BB8D-E8CBC65D8825}" type="slidenum">
              <a:rPr lang="en-US" smtClean="0"/>
              <a:t>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18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8A447-D35A-422B-BB8D-E8CBC65D8825}" type="slidenum">
              <a:rPr lang="en-US" smtClean="0"/>
              <a:t>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60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8A447-D35A-422B-BB8D-E8CBC65D8825}" type="slidenum">
              <a:rPr lang="en-US" smtClean="0"/>
              <a:t>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80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8A447-D35A-422B-BB8D-E8CBC65D8825}" type="slidenum">
              <a:rPr lang="en-US" smtClean="0"/>
              <a:t>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0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8A447-D35A-422B-BB8D-E8CBC65D8825}" type="slidenum">
              <a:rPr lang="en-US" smtClean="0"/>
              <a:t>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16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8A447-D35A-422B-BB8D-E8CBC65D8825}" type="slidenum">
              <a:rPr lang="en-US" smtClean="0"/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18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8A447-D35A-422B-BB8D-E8CBC65D8825}" type="slidenum">
              <a:rPr lang="en-US" smtClean="0"/>
              <a:t>10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06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F2D-0E5B-432A-81F8-33D2D47BC36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32DAE8E-863A-4AFA-8E91-E845CCB5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F2D-0E5B-432A-81F8-33D2D47BC36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32DAE8E-863A-4AFA-8E91-E845CCB5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7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F2D-0E5B-432A-81F8-33D2D47BC36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32DAE8E-863A-4AFA-8E91-E845CCB5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1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F2D-0E5B-432A-81F8-33D2D47BC36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32DAE8E-863A-4AFA-8E91-E845CCB5765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085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F2D-0E5B-432A-81F8-33D2D47BC36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32DAE8E-863A-4AFA-8E91-E845CCB5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F2D-0E5B-432A-81F8-33D2D47BC36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AE8E-863A-4AFA-8E91-E845CCB5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2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F2D-0E5B-432A-81F8-33D2D47BC36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AE8E-863A-4AFA-8E91-E845CCB5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2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F2D-0E5B-432A-81F8-33D2D47BC36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AE8E-863A-4AFA-8E91-E845CCB5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4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C203F2D-0E5B-432A-81F8-33D2D47BC36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32DAE8E-863A-4AFA-8E91-E845CCB5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1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F2D-0E5B-432A-81F8-33D2D47BC36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AE8E-863A-4AFA-8E91-E845CCB5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6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F2D-0E5B-432A-81F8-33D2D47BC36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32DAE8E-863A-4AFA-8E91-E845CCB5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0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F2D-0E5B-432A-81F8-33D2D47BC36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AE8E-863A-4AFA-8E91-E845CCB5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1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F2D-0E5B-432A-81F8-33D2D47BC36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AE8E-863A-4AFA-8E91-E845CCB5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0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F2D-0E5B-432A-81F8-33D2D47BC36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AE8E-863A-4AFA-8E91-E845CCB5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7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F2D-0E5B-432A-81F8-33D2D47BC36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AE8E-863A-4AFA-8E91-E845CCB5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7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F2D-0E5B-432A-81F8-33D2D47BC36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AE8E-863A-4AFA-8E91-E845CCB5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3F2D-0E5B-432A-81F8-33D2D47BC36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DAE8E-863A-4AFA-8E91-E845CCB5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03F2D-0E5B-432A-81F8-33D2D47BC36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DAE8E-863A-4AFA-8E91-E845CCB57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613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  <p:sldLayoutId id="2147484021" r:id="rId13"/>
    <p:sldLayoutId id="2147484022" r:id="rId14"/>
    <p:sldLayoutId id="2147484023" r:id="rId15"/>
    <p:sldLayoutId id="2147484024" r:id="rId16"/>
    <p:sldLayoutId id="2147484025" r:id="rId1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Mesquite ISD</a:t>
            </a:r>
            <a:br>
              <a:rPr lang="en-US" dirty="0" smtClean="0"/>
            </a:b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2163924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3200" dirty="0" smtClean="0"/>
              <a:t>A Movement from Compliance to Ownership</a:t>
            </a:r>
          </a:p>
          <a:p>
            <a:r>
              <a:rPr lang="en-US" sz="3200" dirty="0" smtClean="0"/>
              <a:t>A Pathway to Effective Teams</a:t>
            </a:r>
          </a:p>
          <a:p>
            <a:r>
              <a:rPr lang="en-US" sz="3200" dirty="0" smtClean="0"/>
              <a:t>David Vroonland </a:t>
            </a:r>
            <a:r>
              <a:rPr lang="en-US" sz="3200" dirty="0" err="1" smtClean="0"/>
              <a:t>Ed.D</a:t>
            </a:r>
            <a:endParaRPr lang="en-US" sz="3200" dirty="0" smtClean="0"/>
          </a:p>
          <a:p>
            <a:r>
              <a:rPr lang="en-US" sz="3200" dirty="0" smtClean="0"/>
              <a:t>Superintendent – Mesquite ISD</a:t>
            </a:r>
          </a:p>
        </p:txBody>
      </p:sp>
    </p:spTree>
    <p:extLst>
      <p:ext uri="{BB962C8B-B14F-4D97-AF65-F5344CB8AC3E}">
        <p14:creationId xmlns:p14="http://schemas.microsoft.com/office/powerpoint/2010/main" val="140204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Ownership Culture – Creating </a:t>
            </a:r>
            <a:r>
              <a:rPr lang="en-US" sz="4400" dirty="0"/>
              <a:t>E</a:t>
            </a:r>
            <a:r>
              <a:rPr lang="en-US" sz="4400" dirty="0" smtClean="0"/>
              <a:t>ffective Teams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215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Excellence in Teaching Incentive Program</a:t>
            </a:r>
          </a:p>
          <a:p>
            <a:r>
              <a:rPr lang="en-US" sz="3200" dirty="0" smtClean="0"/>
              <a:t>PreK-2 Initiative</a:t>
            </a:r>
          </a:p>
          <a:p>
            <a:r>
              <a:rPr lang="en-US" sz="3200" dirty="0" smtClean="0"/>
              <a:t>Executive Director of Leadership Development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4360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 – Inner Urban District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Approximately 41,000 Students</a:t>
            </a:r>
          </a:p>
          <a:p>
            <a:r>
              <a:rPr lang="en-US" dirty="0" smtClean="0"/>
              <a:t>75% Low SES</a:t>
            </a:r>
          </a:p>
          <a:p>
            <a:r>
              <a:rPr lang="en-US" dirty="0" smtClean="0"/>
              <a:t>2% Homeless</a:t>
            </a:r>
          </a:p>
          <a:p>
            <a:r>
              <a:rPr lang="en-US" dirty="0" smtClean="0"/>
              <a:t>55% Hispanic, 25% African-American, 17% White</a:t>
            </a:r>
          </a:p>
          <a:p>
            <a:r>
              <a:rPr lang="en-US" dirty="0" smtClean="0"/>
              <a:t>22% ELL</a:t>
            </a:r>
          </a:p>
          <a:p>
            <a:r>
              <a:rPr lang="en-US" dirty="0" smtClean="0"/>
              <a:t>54% At-Risk</a:t>
            </a:r>
          </a:p>
          <a:p>
            <a:r>
              <a:rPr lang="en-US" dirty="0" smtClean="0"/>
              <a:t>10</a:t>
            </a:r>
            <a:r>
              <a:rPr lang="en-US" smtClean="0"/>
              <a:t>% SPED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6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Existing Operational Paradigm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773496" cy="359931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New Leadership/New Ideas (State, District or Campus)</a:t>
            </a:r>
          </a:p>
          <a:p>
            <a:r>
              <a:rPr lang="en-US" sz="3200" dirty="0" smtClean="0"/>
              <a:t>Explanation of the “why”</a:t>
            </a:r>
          </a:p>
          <a:p>
            <a:r>
              <a:rPr lang="en-US" sz="3200" dirty="0" smtClean="0"/>
              <a:t>Training around the new idea</a:t>
            </a:r>
          </a:p>
          <a:p>
            <a:r>
              <a:rPr lang="en-US" sz="3200" dirty="0" smtClean="0"/>
              <a:t>Implementation with “fidelity” (least favorite word)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54012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Existing Operational Paradigm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Create “Buy In” from all but the “Pioneers”</a:t>
            </a:r>
          </a:p>
          <a:p>
            <a:r>
              <a:rPr lang="en-US" sz="3200" dirty="0" smtClean="0"/>
              <a:t>Failure to achieve desired outcome</a:t>
            </a:r>
          </a:p>
          <a:p>
            <a:r>
              <a:rPr lang="en-US" sz="3200" dirty="0" smtClean="0"/>
              <a:t>Finger pointing in all directions</a:t>
            </a:r>
          </a:p>
          <a:p>
            <a:r>
              <a:rPr lang="en-US" sz="3200" dirty="0" smtClean="0"/>
              <a:t>Increase compliance and repeat from “Buy In”</a:t>
            </a:r>
          </a:p>
          <a:p>
            <a:r>
              <a:rPr lang="en-US" sz="3200" dirty="0" smtClean="0"/>
              <a:t>New Leadership/New Ideas</a:t>
            </a:r>
          </a:p>
          <a:p>
            <a:r>
              <a:rPr lang="en-US" sz="3200" dirty="0" smtClean="0"/>
              <a:t>Piling on effect</a:t>
            </a:r>
          </a:p>
        </p:txBody>
      </p:sp>
    </p:spTree>
    <p:extLst>
      <p:ext uri="{BB962C8B-B14F-4D97-AF65-F5344CB8AC3E}">
        <p14:creationId xmlns:p14="http://schemas.microsoft.com/office/powerpoint/2010/main" val="366457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Compliance-based Systems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3212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Demoralizing</a:t>
            </a:r>
          </a:p>
          <a:p>
            <a:r>
              <a:rPr lang="en-US" sz="3200" dirty="0" smtClean="0"/>
              <a:t>Stifles Innovation</a:t>
            </a:r>
          </a:p>
          <a:p>
            <a:r>
              <a:rPr lang="en-US" sz="3200" dirty="0" smtClean="0"/>
              <a:t>Non-responsive</a:t>
            </a:r>
          </a:p>
          <a:p>
            <a:r>
              <a:rPr lang="en-US" sz="3200" dirty="0" smtClean="0"/>
              <a:t>Passivity amongst teachers grows</a:t>
            </a:r>
          </a:p>
          <a:p>
            <a:r>
              <a:rPr lang="en-US" sz="3200" dirty="0" smtClean="0"/>
              <a:t>Inhibits the development of strong teams</a:t>
            </a:r>
          </a:p>
        </p:txBody>
      </p:sp>
    </p:spTree>
    <p:extLst>
      <p:ext uri="{BB962C8B-B14F-4D97-AF65-F5344CB8AC3E}">
        <p14:creationId xmlns:p14="http://schemas.microsoft.com/office/powerpoint/2010/main" val="16472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Culture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710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Culture Eats Strategy For Lunch</a:t>
            </a:r>
          </a:p>
          <a:p>
            <a:pPr marL="0" indent="0" algn="ctr">
              <a:buNone/>
            </a:pPr>
            <a:endParaRPr lang="en-US" sz="1200" dirty="0" smtClean="0"/>
          </a:p>
          <a:p>
            <a:r>
              <a:rPr lang="en-US" sz="3600" dirty="0" smtClean="0"/>
              <a:t>Organization that encourages ownership</a:t>
            </a:r>
          </a:p>
          <a:p>
            <a:r>
              <a:rPr lang="en-US" sz="3600" dirty="0" smtClean="0"/>
              <a:t>Organization that questions its way forward</a:t>
            </a:r>
          </a:p>
          <a:p>
            <a:r>
              <a:rPr lang="en-US" sz="3600" dirty="0" smtClean="0"/>
              <a:t>Organization that values growth</a:t>
            </a:r>
          </a:p>
          <a:p>
            <a:r>
              <a:rPr lang="en-US" sz="3600" dirty="0" smtClean="0"/>
              <a:t>Organization that puts the needs of the student before its own needs</a:t>
            </a:r>
          </a:p>
        </p:txBody>
      </p:sp>
    </p:spTree>
    <p:extLst>
      <p:ext uri="{BB962C8B-B14F-4D97-AF65-F5344CB8AC3E}">
        <p14:creationId xmlns:p14="http://schemas.microsoft.com/office/powerpoint/2010/main" val="205065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Ownership Culture – Leadership Role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814684" cy="3932122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Collaborate &amp; Communicate Vision/Expectations</a:t>
            </a:r>
          </a:p>
          <a:p>
            <a:pPr lvl="1"/>
            <a:r>
              <a:rPr lang="en-US" sz="3200" dirty="0" smtClean="0"/>
              <a:t>Define the operational parameters and remove compliance structures that get in the way of highly responsive structure (Defined Autonomy)</a:t>
            </a:r>
            <a:endParaRPr lang="en-US" sz="3200" dirty="0"/>
          </a:p>
          <a:p>
            <a:pPr lvl="1"/>
            <a:r>
              <a:rPr lang="en-US" sz="3200" dirty="0"/>
              <a:t>“He that will not apply new remedies must expect new evils, for time is the great innovator.”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3214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Ownership Culture – Leadership Role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814684" cy="3932122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Decentralize the system and put in place Distributive Leadership model</a:t>
            </a:r>
            <a:endParaRPr lang="en-US" sz="3200" dirty="0"/>
          </a:p>
          <a:p>
            <a:pPr lvl="1"/>
            <a:r>
              <a:rPr lang="en-US" sz="3200" dirty="0" smtClean="0"/>
              <a:t>Build capacity and provide support</a:t>
            </a:r>
          </a:p>
          <a:p>
            <a:pPr lvl="1"/>
            <a:r>
              <a:rPr lang="en-US" sz="3200" dirty="0" smtClean="0"/>
              <a:t>Keep eyes on expected outcomes 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0352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Ownership Culture – Creating </a:t>
            </a:r>
            <a:r>
              <a:rPr lang="en-US" sz="4400" dirty="0"/>
              <a:t>E</a:t>
            </a:r>
            <a:r>
              <a:rPr lang="en-US" sz="4400" dirty="0" smtClean="0"/>
              <a:t>ffective Teams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336873"/>
            <a:ext cx="10284241" cy="41215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Eyes on expected outcomes (data &amp; instruction)</a:t>
            </a:r>
          </a:p>
          <a:p>
            <a:pPr lvl="1"/>
            <a:r>
              <a:rPr lang="en-US" sz="3200" dirty="0" smtClean="0"/>
              <a:t>Coaching</a:t>
            </a:r>
          </a:p>
          <a:p>
            <a:pPr lvl="2"/>
            <a:r>
              <a:rPr lang="en-US" sz="3200" dirty="0" smtClean="0"/>
              <a:t>By teachers, for teachers</a:t>
            </a:r>
          </a:p>
          <a:p>
            <a:pPr lvl="2"/>
            <a:r>
              <a:rPr lang="en-US" sz="3200" dirty="0" smtClean="0"/>
              <a:t>By leaders, for teachers</a:t>
            </a:r>
          </a:p>
          <a:p>
            <a:pPr lvl="2"/>
            <a:r>
              <a:rPr lang="en-US" sz="3200" dirty="0" smtClean="0"/>
              <a:t>By leaders for leaders</a:t>
            </a:r>
          </a:p>
          <a:p>
            <a:pPr lvl="1"/>
            <a:r>
              <a:rPr lang="en-US" sz="3200" dirty="0" smtClean="0"/>
              <a:t>Team Structure (capacity developing and planning)</a:t>
            </a:r>
          </a:p>
          <a:p>
            <a:pPr lvl="2"/>
            <a:r>
              <a:rPr lang="en-US" sz="3200" dirty="0" smtClean="0"/>
              <a:t>Leadership meetings</a:t>
            </a:r>
          </a:p>
          <a:p>
            <a:pPr lvl="2"/>
            <a:r>
              <a:rPr lang="en-US" sz="3200" dirty="0" smtClean="0"/>
              <a:t>Collaborative teacher-team meetings</a:t>
            </a:r>
          </a:p>
        </p:txBody>
      </p:sp>
    </p:spTree>
    <p:extLst>
      <p:ext uri="{BB962C8B-B14F-4D97-AF65-F5344CB8AC3E}">
        <p14:creationId xmlns:p14="http://schemas.microsoft.com/office/powerpoint/2010/main" val="19052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166</TotalTime>
  <Words>322</Words>
  <Application>Microsoft Office PowerPoint</Application>
  <PresentationFormat>Widescreen</PresentationFormat>
  <Paragraphs>69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Berlin</vt:lpstr>
      <vt:lpstr>Mesquite ISD 2016</vt:lpstr>
      <vt:lpstr>Demographics – Inner Urban District</vt:lpstr>
      <vt:lpstr>Existing Operational Paradigm</vt:lpstr>
      <vt:lpstr>Existing Operational Paradigm</vt:lpstr>
      <vt:lpstr>Compliance-based Systems</vt:lpstr>
      <vt:lpstr>Culture</vt:lpstr>
      <vt:lpstr>Ownership Culture – Leadership Role</vt:lpstr>
      <vt:lpstr>Ownership Culture – Leadership Role</vt:lpstr>
      <vt:lpstr>Ownership Culture – Creating Effective Teams</vt:lpstr>
      <vt:lpstr>Ownership Culture – Creating Effective Teams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Mesquite ISD 2016</dc:title>
  <dc:creator>David Vroonland</dc:creator>
  <cp:lastModifiedBy>Jackson, Renee</cp:lastModifiedBy>
  <cp:revision>25</cp:revision>
  <cp:lastPrinted>2016-09-01T19:28:04Z</cp:lastPrinted>
  <dcterms:created xsi:type="dcterms:W3CDTF">2016-07-20T19:34:50Z</dcterms:created>
  <dcterms:modified xsi:type="dcterms:W3CDTF">2016-09-09T20:45:07Z</dcterms:modified>
</cp:coreProperties>
</file>