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drawings/drawing5.xml" ContentType="application/vnd.openxmlformats-officedocument.drawingml.chartshapes+xml"/>
  <Override PartName="/ppt/charts/chart13.xml" ContentType="application/vnd.openxmlformats-officedocument.drawingml.chart+xml"/>
  <Override PartName="/ppt/theme/themeOverride12.xml" ContentType="application/vnd.openxmlformats-officedocument.themeOverride+xml"/>
  <Override PartName="/ppt/drawings/drawing6.xml" ContentType="application/vnd.openxmlformats-officedocument.drawingml.chartshapes+xml"/>
  <Override PartName="/ppt/charts/chart14.xml" ContentType="application/vnd.openxmlformats-officedocument.drawingml.chart+xml"/>
  <Override PartName="/ppt/theme/themeOverride13.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notesSlides/notesSlide12.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heme/themeOverride17.xml" ContentType="application/vnd.openxmlformats-officedocument.themeOverride+xml"/>
  <Override PartName="/ppt/notesSlides/notesSlide15.xml" ContentType="application/vnd.openxmlformats-officedocument.presentationml.notesSlide+xml"/>
  <Override PartName="/ppt/charts/chart20.xml" ContentType="application/vnd.openxmlformats-officedocument.drawingml.chart+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21.xml" ContentType="application/vnd.openxmlformats-officedocument.drawingml.chart+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2.xml" ContentType="application/vnd.openxmlformats-officedocument.drawingml.chart+xml"/>
  <Override PartName="/ppt/theme/themeOverride18.xml" ContentType="application/vnd.openxmlformats-officedocument.themeOverride+xml"/>
  <Override PartName="/ppt/notesSlides/notesSlide20.xml" ContentType="application/vnd.openxmlformats-officedocument.presentationml.notesSlide+xml"/>
  <Override PartName="/ppt/charts/chart23.xml" ContentType="application/vnd.openxmlformats-officedocument.drawingml.chart+xml"/>
  <Override PartName="/ppt/theme/themeOverride19.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4.xml" ContentType="application/vnd.openxmlformats-officedocument.drawingml.chart+xml"/>
  <Override PartName="/ppt/theme/themeOverride20.xml" ContentType="application/vnd.openxmlformats-officedocument.themeOverride+xml"/>
  <Override PartName="/ppt/drawings/drawing9.xml" ContentType="application/vnd.openxmlformats-officedocument.drawingml.chartshapes+xml"/>
  <Override PartName="/ppt/notesSlides/notesSlide23.xml" ContentType="application/vnd.openxmlformats-officedocument.presentationml.notesSlide+xml"/>
  <Override PartName="/ppt/charts/chart25.xml" ContentType="application/vnd.openxmlformats-officedocument.drawingml.chart+xml"/>
  <Override PartName="/ppt/theme/themeOverride21.xml" ContentType="application/vnd.openxmlformats-officedocument.themeOverride+xml"/>
  <Override PartName="/ppt/notesSlides/notesSlide24.xml" ContentType="application/vnd.openxmlformats-officedocument.presentationml.notesSlide+xml"/>
  <Override PartName="/ppt/charts/chart26.xml" ContentType="application/vnd.openxmlformats-officedocument.drawingml.chart+xml"/>
  <Override PartName="/ppt/theme/themeOverride22.xml" ContentType="application/vnd.openxmlformats-officedocument.themeOverride+xml"/>
  <Override PartName="/ppt/charts/chart27.xml" ContentType="application/vnd.openxmlformats-officedocument.drawingml.chart+xml"/>
  <Override PartName="/ppt/theme/themeOverride23.xml" ContentType="application/vnd.openxmlformats-officedocument.themeOverride+xml"/>
  <Override PartName="/ppt/charts/chart28.xml" ContentType="application/vnd.openxmlformats-officedocument.drawingml.chart+xml"/>
  <Override PartName="/ppt/theme/themeOverride24.xml" ContentType="application/vnd.openxmlformats-officedocument.themeOverride+xml"/>
  <Override PartName="/ppt/notesSlides/notesSlide25.xml" ContentType="application/vnd.openxmlformats-officedocument.presentationml.notesSlide+xml"/>
  <Override PartName="/ppt/charts/chart29.xml" ContentType="application/vnd.openxmlformats-officedocument.drawingml.chart+xml"/>
  <Override PartName="/ppt/theme/themeOverride25.xml" ContentType="application/vnd.openxmlformats-officedocument.themeOverride+xml"/>
  <Override PartName="/ppt/charts/chart30.xml" ContentType="application/vnd.openxmlformats-officedocument.drawingml.chart+xml"/>
  <Override PartName="/ppt/theme/themeOverride26.xml" ContentType="application/vnd.openxmlformats-officedocument.themeOverride+xml"/>
  <Override PartName="/ppt/notesSlides/notesSlide26.xml" ContentType="application/vnd.openxmlformats-officedocument.presentationml.notesSlide+xml"/>
  <Override PartName="/ppt/charts/chart31.xml" ContentType="application/vnd.openxmlformats-officedocument.drawingml.chart+xml"/>
  <Override PartName="/ppt/theme/themeOverride27.xml" ContentType="application/vnd.openxmlformats-officedocument.themeOverride+xml"/>
  <Override PartName="/ppt/charts/chart32.xml" ContentType="application/vnd.openxmlformats-officedocument.drawingml.chart+xml"/>
  <Override PartName="/ppt/theme/themeOverride28.xml" ContentType="application/vnd.openxmlformats-officedocument.themeOverride+xml"/>
  <Override PartName="/ppt/notesSlides/notesSlide27.xml" ContentType="application/vnd.openxmlformats-officedocument.presentationml.notesSlide+xml"/>
  <Override PartName="/ppt/charts/chart33.xml" ContentType="application/vnd.openxmlformats-officedocument.drawingml.chart+xml"/>
  <Override PartName="/ppt/theme/themeOverride29.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4.xml" ContentType="application/vnd.openxmlformats-officedocument.drawingml.chart+xml"/>
  <Override PartName="/ppt/theme/themeOverride30.xml" ContentType="application/vnd.openxmlformats-officedocument.themeOverride+xml"/>
  <Override PartName="/ppt/charts/chart35.xml" ContentType="application/vnd.openxmlformats-officedocument.drawingml.chart+xml"/>
  <Override PartName="/ppt/theme/themeOverride31.xml" ContentType="application/vnd.openxmlformats-officedocument.themeOverride+xml"/>
  <Override PartName="/ppt/charts/chart36.xml" ContentType="application/vnd.openxmlformats-officedocument.drawingml.chart+xml"/>
  <Override PartName="/ppt/theme/themeOverride32.xml" ContentType="application/vnd.openxmlformats-officedocument.themeOverride+xml"/>
  <Override PartName="/ppt/charts/chart37.xml" ContentType="application/vnd.openxmlformats-officedocument.drawingml.chart+xml"/>
  <Override PartName="/ppt/theme/themeOverride33.xml" ContentType="application/vnd.openxmlformats-officedocument.themeOverride+xml"/>
  <Override PartName="/ppt/charts/chart38.xml" ContentType="application/vnd.openxmlformats-officedocument.drawingml.chart+xml"/>
  <Override PartName="/ppt/theme/themeOverride3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1"/>
  </p:notesMasterIdLst>
  <p:sldIdLst>
    <p:sldId id="434"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435" r:id="rId48"/>
    <p:sldId id="436" r:id="rId49"/>
    <p:sldId id="43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431" r:id="rId94"/>
    <p:sldId id="433" r:id="rId95"/>
    <p:sldId id="438" r:id="rId96"/>
    <p:sldId id="426" r:id="rId97"/>
    <p:sldId id="427" r:id="rId98"/>
    <p:sldId id="428" r:id="rId99"/>
    <p:sldId id="429" r:id="rId100"/>
    <p:sldId id="366" r:id="rId101"/>
    <p:sldId id="367" r:id="rId102"/>
    <p:sldId id="368" r:id="rId103"/>
    <p:sldId id="369" r:id="rId104"/>
    <p:sldId id="370" r:id="rId105"/>
    <p:sldId id="371" r:id="rId106"/>
    <p:sldId id="372" r:id="rId107"/>
    <p:sldId id="373" r:id="rId108"/>
    <p:sldId id="374" r:id="rId109"/>
    <p:sldId id="375" r:id="rId110"/>
    <p:sldId id="376" r:id="rId111"/>
    <p:sldId id="425" r:id="rId112"/>
    <p:sldId id="413" r:id="rId113"/>
    <p:sldId id="414" r:id="rId114"/>
    <p:sldId id="415" r:id="rId115"/>
    <p:sldId id="416" r:id="rId116"/>
    <p:sldId id="422" r:id="rId117"/>
    <p:sldId id="423" r:id="rId118"/>
    <p:sldId id="424" r:id="rId119"/>
    <p:sldId id="445" r:id="rId120"/>
    <p:sldId id="446" r:id="rId121"/>
    <p:sldId id="447"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439"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40" r:id="rId155"/>
    <p:sldId id="441" r:id="rId156"/>
    <p:sldId id="442" r:id="rId157"/>
    <p:sldId id="444" r:id="rId158"/>
    <p:sldId id="443" r:id="rId159"/>
    <p:sldId id="365" r:id="rId1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4C610"/>
    <a:srgbClr val="35C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660"/>
  </p:normalViewPr>
  <p:slideViewPr>
    <p:cSldViewPr>
      <p:cViewPr varScale="1">
        <p:scale>
          <a:sx n="66" d="100"/>
          <a:sy n="66" d="100"/>
        </p:scale>
        <p:origin x="972"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697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9.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4.xlsx"/><Relationship Id="rId1" Type="http://schemas.openxmlformats.org/officeDocument/2006/relationships/themeOverride" Target="../theme/themeOverride2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5.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2.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3.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4.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87408605174402"/>
          <c:y val="4.170892833311092E-2"/>
          <c:w val="0.85975686632922077"/>
          <c:h val="0.75893634058454562"/>
        </c:manualLayout>
      </c:layout>
      <c:barChart>
        <c:barDir val="col"/>
        <c:grouping val="clustered"/>
        <c:varyColors val="0"/>
        <c:ser>
          <c:idx val="0"/>
          <c:order val="0"/>
          <c:tx>
            <c:strRef>
              <c:f>Sheet1!$B$1</c:f>
              <c:strCache>
                <c:ptCount val="1"/>
                <c:pt idx="0">
                  <c:v>Series 1</c:v>
                </c:pt>
              </c:strCache>
            </c:strRef>
          </c:tx>
          <c:spPr>
            <a:solidFill>
              <a:srgbClr val="0070C0"/>
            </a:solidFill>
            <a:ln>
              <a:solidFill>
                <a:schemeClr val="tx1"/>
              </a:solidFill>
            </a:ln>
          </c:spPr>
          <c:invertIfNegative val="0"/>
          <c:dPt>
            <c:idx val="2"/>
            <c:invertIfNegative val="0"/>
            <c:bubble3D val="0"/>
            <c:spPr>
              <a:solidFill>
                <a:srgbClr val="C00000"/>
              </a:solidFill>
              <a:ln>
                <a:solidFill>
                  <a:schemeClr val="tx1"/>
                </a:solidFill>
              </a:ln>
            </c:spPr>
          </c:dPt>
          <c:cat>
            <c:strRef>
              <c:f>Sheet1!$A$2:$A$22</c:f>
              <c:strCache>
                <c:ptCount val="21"/>
                <c:pt idx="0">
                  <c:v>Chile</c:v>
                </c:pt>
                <c:pt idx="1">
                  <c:v>Mexico</c:v>
                </c:pt>
                <c:pt idx="2">
                  <c:v>United States</c:v>
                </c:pt>
                <c:pt idx="3">
                  <c:v>Turkey</c:v>
                </c:pt>
                <c:pt idx="4">
                  <c:v>Israel</c:v>
                </c:pt>
                <c:pt idx="5">
                  <c:v>Italy</c:v>
                </c:pt>
                <c:pt idx="6">
                  <c:v>Estonia</c:v>
                </c:pt>
                <c:pt idx="7">
                  <c:v>Spain</c:v>
                </c:pt>
                <c:pt idx="8">
                  <c:v>Ireland</c:v>
                </c:pt>
                <c:pt idx="9">
                  <c:v>Greece</c:v>
                </c:pt>
                <c:pt idx="10">
                  <c:v>Poland</c:v>
                </c:pt>
                <c:pt idx="11">
                  <c:v>Switzerland</c:v>
                </c:pt>
                <c:pt idx="12">
                  <c:v>Belgium</c:v>
                </c:pt>
                <c:pt idx="13">
                  <c:v>Canada</c:v>
                </c:pt>
                <c:pt idx="14">
                  <c:v>Slovenia</c:v>
                </c:pt>
                <c:pt idx="15">
                  <c:v>Hungary</c:v>
                </c:pt>
                <c:pt idx="16">
                  <c:v>Austria</c:v>
                </c:pt>
                <c:pt idx="17">
                  <c:v>Germany</c:v>
                </c:pt>
                <c:pt idx="18">
                  <c:v>Finland</c:v>
                </c:pt>
                <c:pt idx="19">
                  <c:v>Norway</c:v>
                </c:pt>
                <c:pt idx="20">
                  <c:v>Sweden</c:v>
                </c:pt>
              </c:strCache>
            </c:strRef>
          </c:cat>
          <c:val>
            <c:numRef>
              <c:f>Sheet1!$B$2:$B$22</c:f>
              <c:numCache>
                <c:formatCode>0.0</c:formatCode>
                <c:ptCount val="21"/>
                <c:pt idx="0">
                  <c:v>0.52100000000000002</c:v>
                </c:pt>
                <c:pt idx="1">
                  <c:v>0.51700000000000002</c:v>
                </c:pt>
                <c:pt idx="2">
                  <c:v>0.40800000000000008</c:v>
                </c:pt>
                <c:pt idx="3">
                  <c:v>0.39700000000000613</c:v>
                </c:pt>
                <c:pt idx="4">
                  <c:v>0.39200000000000557</c:v>
                </c:pt>
                <c:pt idx="5">
                  <c:v>0.36000000000000032</c:v>
                </c:pt>
                <c:pt idx="6">
                  <c:v>0.36000000000000032</c:v>
                </c:pt>
                <c:pt idx="7">
                  <c:v>0.34700000000000081</c:v>
                </c:pt>
                <c:pt idx="8">
                  <c:v>0.34300000000000047</c:v>
                </c:pt>
                <c:pt idx="9">
                  <c:v>0.34300000000000047</c:v>
                </c:pt>
                <c:pt idx="10">
                  <c:v>0.34200000000000047</c:v>
                </c:pt>
                <c:pt idx="11">
                  <c:v>0.33700000000000613</c:v>
                </c:pt>
                <c:pt idx="12">
                  <c:v>0.33000000000000562</c:v>
                </c:pt>
                <c:pt idx="13">
                  <c:v>0.3260000000000054</c:v>
                </c:pt>
                <c:pt idx="14">
                  <c:v>0.31200000000000438</c:v>
                </c:pt>
                <c:pt idx="15">
                  <c:v>0.31200000000000438</c:v>
                </c:pt>
                <c:pt idx="16">
                  <c:v>0.29100000000000031</c:v>
                </c:pt>
                <c:pt idx="17">
                  <c:v>0.28300000000000008</c:v>
                </c:pt>
                <c:pt idx="18">
                  <c:v>0.26900000000000002</c:v>
                </c:pt>
                <c:pt idx="19">
                  <c:v>0.25800000000000001</c:v>
                </c:pt>
                <c:pt idx="20">
                  <c:v>0.25</c:v>
                </c:pt>
              </c:numCache>
            </c:numRef>
          </c:val>
        </c:ser>
        <c:dLbls>
          <c:showLegendKey val="0"/>
          <c:showVal val="0"/>
          <c:showCatName val="0"/>
          <c:showSerName val="0"/>
          <c:showPercent val="0"/>
          <c:showBubbleSize val="0"/>
        </c:dLbls>
        <c:gapWidth val="150"/>
        <c:axId val="221140480"/>
        <c:axId val="221140872"/>
      </c:barChart>
      <c:catAx>
        <c:axId val="221140480"/>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rot="-3600000"/>
          <a:lstStyle/>
          <a:p>
            <a:pPr>
              <a:defRPr sz="1100" baseline="0">
                <a:latin typeface="+mn-lt"/>
              </a:defRPr>
            </a:pPr>
            <a:endParaRPr lang="en-US"/>
          </a:p>
        </c:txPr>
        <c:crossAx val="221140872"/>
        <c:crosses val="autoZero"/>
        <c:auto val="1"/>
        <c:lblAlgn val="ctr"/>
        <c:lblOffset val="100"/>
        <c:noMultiLvlLbl val="0"/>
      </c:catAx>
      <c:valAx>
        <c:axId val="221140872"/>
        <c:scaling>
          <c:orientation val="minMax"/>
          <c:max val="1"/>
        </c:scaling>
        <c:delete val="0"/>
        <c:axPos val="l"/>
        <c:majorGridlines/>
        <c:title>
          <c:tx>
            <c:rich>
              <a:bodyPr/>
              <a:lstStyle/>
              <a:p>
                <a:pPr>
                  <a:defRPr sz="1400" b="0" i="0" u="none" strike="noStrike" baseline="0">
                    <a:solidFill>
                      <a:srgbClr val="000000"/>
                    </a:solidFill>
                    <a:latin typeface="Calibri"/>
                    <a:ea typeface="Calibri"/>
                    <a:cs typeface="Calibri"/>
                  </a:defRPr>
                </a:pPr>
                <a:r>
                  <a:rPr lang="en-US" sz="1400" dirty="0" err="1" smtClean="0"/>
                  <a:t>Gini</a:t>
                </a:r>
                <a:r>
                  <a:rPr lang="en-US" sz="1400" baseline="0" dirty="0" smtClean="0"/>
                  <a:t> Coefficient</a:t>
                </a:r>
                <a:endParaRPr lang="en-US" sz="1400" dirty="0"/>
              </a:p>
            </c:rich>
          </c:tx>
          <c:layout>
            <c:manualLayout>
              <c:xMode val="edge"/>
              <c:yMode val="edge"/>
              <c:x val="1.6369047619047675E-2"/>
              <c:y val="0.2235357444726192"/>
            </c:manualLayout>
          </c:layout>
          <c:overlay val="0"/>
        </c:title>
        <c:numFmt formatCode="0.00" sourceLinked="0"/>
        <c:majorTickMark val="none"/>
        <c:minorTickMark val="none"/>
        <c:tickLblPos val="nextTo"/>
        <c:spPr>
          <a:ln>
            <a:noFill/>
          </a:ln>
        </c:spPr>
        <c:txPr>
          <a:bodyPr/>
          <a:lstStyle/>
          <a:p>
            <a:pPr>
              <a:defRPr sz="1600">
                <a:latin typeface="+mn-lt"/>
              </a:defRPr>
            </a:pPr>
            <a:endParaRPr lang="en-US"/>
          </a:p>
        </c:txPr>
        <c:crossAx val="221140480"/>
        <c:crosses val="autoZero"/>
        <c:crossBetween val="between"/>
      </c:valAx>
    </c:plotArea>
    <c:plotVisOnly val="1"/>
    <c:dispBlanksAs val="gap"/>
    <c:showDLblsOverMax val="0"/>
  </c:chart>
  <c:txPr>
    <a:bodyPr/>
    <a:lstStyle/>
    <a:p>
      <a:pPr>
        <a:defRPr sz="1797"/>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17 Year Olds – NAEP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239</c:v>
                </c:pt>
                <c:pt idx="1">
                  <c:v>241</c:v>
                </c:pt>
                <c:pt idx="2">
                  <c:v>243</c:v>
                </c:pt>
                <c:pt idx="3">
                  <c:v>264</c:v>
                </c:pt>
                <c:pt idx="4">
                  <c:v>274</c:v>
                </c:pt>
                <c:pt idx="5">
                  <c:v>267</c:v>
                </c:pt>
                <c:pt idx="6">
                  <c:v>261</c:v>
                </c:pt>
                <c:pt idx="7">
                  <c:v>266</c:v>
                </c:pt>
                <c:pt idx="8">
                  <c:v>266</c:v>
                </c:pt>
                <c:pt idx="9">
                  <c:v>264</c:v>
                </c:pt>
                <c:pt idx="10">
                  <c:v>262</c:v>
                </c:pt>
                <c:pt idx="11">
                  <c:v>266</c:v>
                </c:pt>
                <c:pt idx="12">
                  <c:v>269</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252</c:v>
                </c:pt>
                <c:pt idx="2">
                  <c:v>261</c:v>
                </c:pt>
                <c:pt idx="3">
                  <c:v>268</c:v>
                </c:pt>
                <c:pt idx="4">
                  <c:v>271</c:v>
                </c:pt>
                <c:pt idx="5">
                  <c:v>275</c:v>
                </c:pt>
                <c:pt idx="6">
                  <c:v>271</c:v>
                </c:pt>
                <c:pt idx="7">
                  <c:v>263</c:v>
                </c:pt>
                <c:pt idx="8">
                  <c:v>265</c:v>
                </c:pt>
                <c:pt idx="9">
                  <c:v>271</c:v>
                </c:pt>
                <c:pt idx="10">
                  <c:v>267</c:v>
                </c:pt>
                <c:pt idx="11">
                  <c:v>269</c:v>
                </c:pt>
                <c:pt idx="12">
                  <c:v>274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291</c:v>
                </c:pt>
                <c:pt idx="1">
                  <c:v>293</c:v>
                </c:pt>
                <c:pt idx="2">
                  <c:v>293</c:v>
                </c:pt>
                <c:pt idx="3">
                  <c:v>295</c:v>
                </c:pt>
                <c:pt idx="4">
                  <c:v>295</c:v>
                </c:pt>
                <c:pt idx="5">
                  <c:v>297</c:v>
                </c:pt>
                <c:pt idx="6">
                  <c:v>297</c:v>
                </c:pt>
                <c:pt idx="7">
                  <c:v>296</c:v>
                </c:pt>
                <c:pt idx="8">
                  <c:v>295</c:v>
                </c:pt>
                <c:pt idx="9">
                  <c:v>295</c:v>
                </c:pt>
                <c:pt idx="10">
                  <c:v>289</c:v>
                </c:pt>
                <c:pt idx="11">
                  <c:v>295</c:v>
                </c:pt>
                <c:pt idx="12">
                  <c:v>295</c:v>
                </c:pt>
              </c:numCache>
            </c:numRef>
          </c:val>
          <c:smooth val="0"/>
        </c:ser>
        <c:dLbls>
          <c:showLegendKey val="0"/>
          <c:showVal val="1"/>
          <c:showCatName val="0"/>
          <c:showSerName val="0"/>
          <c:showPercent val="0"/>
          <c:showBubbleSize val="0"/>
        </c:dLbls>
        <c:marker val="1"/>
        <c:smooth val="0"/>
        <c:axId val="222141680"/>
        <c:axId val="222142072"/>
      </c:lineChart>
      <c:catAx>
        <c:axId val="222141680"/>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22142072"/>
        <c:crosses val="autoZero"/>
        <c:auto val="1"/>
        <c:lblAlgn val="ctr"/>
        <c:lblOffset val="100"/>
        <c:noMultiLvlLbl val="0"/>
      </c:catAx>
      <c:valAx>
        <c:axId val="222142072"/>
        <c:scaling>
          <c:orientation val="minMax"/>
          <c:max val="320"/>
          <c:min val="22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2141680"/>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17 Year Olds – NAEP Math</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270</c:v>
                </c:pt>
                <c:pt idx="1">
                  <c:v>268</c:v>
                </c:pt>
                <c:pt idx="2">
                  <c:v>272</c:v>
                </c:pt>
                <c:pt idx="3">
                  <c:v>279</c:v>
                </c:pt>
                <c:pt idx="4">
                  <c:v>289</c:v>
                </c:pt>
                <c:pt idx="5">
                  <c:v>286</c:v>
                </c:pt>
                <c:pt idx="6">
                  <c:v>286</c:v>
                </c:pt>
                <c:pt idx="7">
                  <c:v>286</c:v>
                </c:pt>
                <c:pt idx="8">
                  <c:v>283</c:v>
                </c:pt>
                <c:pt idx="9">
                  <c:v>284</c:v>
                </c:pt>
                <c:pt idx="10">
                  <c:v>287</c:v>
                </c:pt>
                <c:pt idx="11">
                  <c:v>288</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Sheet1!$B$3:$M$3</c:f>
              <c:numCache>
                <c:formatCode>General</c:formatCode>
                <c:ptCount val="12"/>
                <c:pt idx="0">
                  <c:v>277</c:v>
                </c:pt>
                <c:pt idx="1">
                  <c:v>276</c:v>
                </c:pt>
                <c:pt idx="2">
                  <c:v>277</c:v>
                </c:pt>
                <c:pt idx="3">
                  <c:v>283</c:v>
                </c:pt>
                <c:pt idx="4">
                  <c:v>284</c:v>
                </c:pt>
                <c:pt idx="5">
                  <c:v>292</c:v>
                </c:pt>
                <c:pt idx="6">
                  <c:v>291</c:v>
                </c:pt>
                <c:pt idx="7">
                  <c:v>292</c:v>
                </c:pt>
                <c:pt idx="8">
                  <c:v>293</c:v>
                </c:pt>
                <c:pt idx="9">
                  <c:v>292</c:v>
                </c:pt>
                <c:pt idx="10">
                  <c:v>293</c:v>
                </c:pt>
                <c:pt idx="11">
                  <c:v>294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Sheet1!$B$4:$M$4</c:f>
              <c:numCache>
                <c:formatCode>General</c:formatCode>
                <c:ptCount val="12"/>
                <c:pt idx="0">
                  <c:v>310</c:v>
                </c:pt>
                <c:pt idx="1">
                  <c:v>306</c:v>
                </c:pt>
                <c:pt idx="2">
                  <c:v>304</c:v>
                </c:pt>
                <c:pt idx="3">
                  <c:v>308</c:v>
                </c:pt>
                <c:pt idx="4">
                  <c:v>309</c:v>
                </c:pt>
                <c:pt idx="5">
                  <c:v>312</c:v>
                </c:pt>
                <c:pt idx="6">
                  <c:v>312</c:v>
                </c:pt>
                <c:pt idx="7">
                  <c:v>313</c:v>
                </c:pt>
                <c:pt idx="8">
                  <c:v>315</c:v>
                </c:pt>
                <c:pt idx="9">
                  <c:v>311</c:v>
                </c:pt>
                <c:pt idx="10">
                  <c:v>314</c:v>
                </c:pt>
                <c:pt idx="11">
                  <c:v>314</c:v>
                </c:pt>
              </c:numCache>
            </c:numRef>
          </c:val>
          <c:smooth val="0"/>
        </c:ser>
        <c:dLbls>
          <c:showLegendKey val="0"/>
          <c:showVal val="1"/>
          <c:showCatName val="0"/>
          <c:showSerName val="0"/>
          <c:showPercent val="0"/>
          <c:showBubbleSize val="0"/>
        </c:dLbls>
        <c:marker val="1"/>
        <c:smooth val="0"/>
        <c:axId val="222142856"/>
        <c:axId val="222143248"/>
      </c:lineChart>
      <c:catAx>
        <c:axId val="222142856"/>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22143248"/>
        <c:crosses val="autoZero"/>
        <c:auto val="1"/>
        <c:lblAlgn val="ctr"/>
        <c:lblOffset val="100"/>
        <c:noMultiLvlLbl val="0"/>
      </c:catAx>
      <c:valAx>
        <c:axId val="222143248"/>
        <c:scaling>
          <c:orientation val="minMax"/>
          <c:max val="340"/>
          <c:min val="24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2142856"/>
        <c:crosses val="autoZero"/>
        <c:crossBetween val="between"/>
      </c:valAx>
      <c:spPr>
        <a:noFill/>
        <a:ln w="25400">
          <a:noFill/>
        </a:ln>
      </c:spPr>
    </c:plotArea>
    <c:legend>
      <c:legendPos val="tr"/>
      <c:layout>
        <c:manualLayout>
          <c:xMode val="edge"/>
          <c:yMode val="edge"/>
          <c:x val="0.54801377952755859"/>
          <c:y val="0.77299667420490481"/>
          <c:w val="0.44117506561679776"/>
          <c:h val="8.2074708248506711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solidFill>
                  <a:schemeClr val="tx1"/>
                </a:solidFill>
              </a:rPr>
              <a:t>2012 PISA - Reading</a:t>
            </a:r>
            <a:endParaRPr lang="en-US" dirty="0">
              <a:solidFill>
                <a:schemeClr val="tx1"/>
              </a:solidFill>
            </a:endParaRPr>
          </a:p>
        </c:rich>
      </c:tx>
      <c:layout>
        <c:manualLayout>
          <c:xMode val="edge"/>
          <c:yMode val="edge"/>
          <c:x val="0.37981870321766287"/>
          <c:y val="6.25E-2"/>
        </c:manualLayout>
      </c:layout>
      <c:overlay val="0"/>
    </c:title>
    <c:autoTitleDeleted val="0"/>
    <c:plotArea>
      <c:layout>
        <c:manualLayout>
          <c:layoutTarget val="inner"/>
          <c:xMode val="edge"/>
          <c:yMode val="edge"/>
          <c:x val="0.10321864594894579"/>
          <c:y val="0.12531926673228391"/>
          <c:w val="0.87772334013803865"/>
          <c:h val="0.58650877624671849"/>
        </c:manualLayout>
      </c:layout>
      <c:barChart>
        <c:barDir val="col"/>
        <c:grouping val="clustered"/>
        <c:varyColors val="0"/>
        <c:ser>
          <c:idx val="0"/>
          <c:order val="0"/>
          <c:tx>
            <c:strRef>
              <c:f>Sheet1!$B$1</c:f>
              <c:strCache>
                <c:ptCount val="1"/>
                <c:pt idx="0">
                  <c:v>Score</c:v>
                </c:pt>
              </c:strCache>
            </c:strRef>
          </c:tx>
          <c:spPr>
            <a:solidFill>
              <a:srgbClr val="17375E"/>
            </a:solidFill>
            <a:ln w="10831">
              <a:solidFill>
                <a:schemeClr val="tx1"/>
              </a:solidFill>
              <a:prstDash val="solid"/>
            </a:ln>
          </c:spPr>
          <c:invertIfNegative val="0"/>
          <c:dPt>
            <c:idx val="13"/>
            <c:invertIfNegative val="0"/>
            <c:bubble3D val="0"/>
            <c:spPr>
              <a:solidFill>
                <a:sysClr val="window" lastClr="FFFFFF"/>
              </a:solidFill>
              <a:ln w="10831">
                <a:solidFill>
                  <a:schemeClr val="tx1"/>
                </a:solidFill>
                <a:prstDash val="solid"/>
              </a:ln>
            </c:spPr>
          </c:dPt>
          <c:dPt>
            <c:idx val="14"/>
            <c:invertIfNegative val="0"/>
            <c:bubble3D val="0"/>
            <c:spPr>
              <a:solidFill>
                <a:sysClr val="window" lastClr="FFFFFF"/>
              </a:solidFill>
              <a:ln w="10831">
                <a:solidFill>
                  <a:schemeClr val="tx1"/>
                </a:solidFill>
                <a:prstDash val="solid"/>
              </a:ln>
            </c:spPr>
          </c:dPt>
          <c:dPt>
            <c:idx val="15"/>
            <c:invertIfNegative val="0"/>
            <c:bubble3D val="0"/>
            <c:spPr>
              <a:solidFill>
                <a:sysClr val="window" lastClr="FFFFFF"/>
              </a:solidFill>
              <a:ln w="10831">
                <a:solidFill>
                  <a:schemeClr val="tx1"/>
                </a:solidFill>
                <a:prstDash val="solid"/>
              </a:ln>
            </c:spPr>
          </c:dPt>
          <c:dPt>
            <c:idx val="16"/>
            <c:invertIfNegative val="0"/>
            <c:bubble3D val="0"/>
            <c:spPr>
              <a:solidFill>
                <a:sysClr val="windowText" lastClr="000000"/>
              </a:solidFill>
              <a:ln w="10831">
                <a:solidFill>
                  <a:schemeClr val="tx1"/>
                </a:solidFill>
                <a:prstDash val="solid"/>
              </a:ln>
            </c:spPr>
          </c:dPt>
          <c:dPt>
            <c:idx val="17"/>
            <c:invertIfNegative val="0"/>
            <c:bubble3D val="0"/>
            <c:spPr>
              <a:solidFill>
                <a:sysClr val="window" lastClr="FFFFFF">
                  <a:lumMod val="95000"/>
                </a:sysClr>
              </a:solidFill>
              <a:ln w="10831">
                <a:solidFill>
                  <a:schemeClr val="tx1"/>
                </a:solidFill>
                <a:prstDash val="solid"/>
              </a:ln>
            </c:spPr>
          </c:dPt>
          <c:dPt>
            <c:idx val="18"/>
            <c:invertIfNegative val="0"/>
            <c:bubble3D val="0"/>
            <c:spPr>
              <a:solidFill>
                <a:sysClr val="window" lastClr="FFFFFF"/>
              </a:solidFill>
              <a:ln w="10831">
                <a:solidFill>
                  <a:schemeClr val="tx1"/>
                </a:solidFill>
                <a:prstDash val="solid"/>
              </a:ln>
            </c:spPr>
          </c:dPt>
          <c:dPt>
            <c:idx val="19"/>
            <c:invertIfNegative val="0"/>
            <c:bubble3D val="0"/>
            <c:spPr>
              <a:solidFill>
                <a:sysClr val="window" lastClr="FFFFFF"/>
              </a:solidFill>
              <a:ln w="10831">
                <a:solidFill>
                  <a:schemeClr val="tx1"/>
                </a:solidFill>
                <a:prstDash val="solid"/>
              </a:ln>
            </c:spPr>
          </c:dPt>
          <c:dPt>
            <c:idx val="20"/>
            <c:invertIfNegative val="0"/>
            <c:bubble3D val="0"/>
            <c:spPr>
              <a:solidFill>
                <a:sysClr val="window" lastClr="FFFFFF"/>
              </a:solidFill>
              <a:ln w="10831">
                <a:solidFill>
                  <a:schemeClr val="tx1"/>
                </a:solidFill>
                <a:prstDash val="solid"/>
              </a:ln>
            </c:spPr>
          </c:dPt>
          <c:dPt>
            <c:idx val="21"/>
            <c:invertIfNegative val="0"/>
            <c:bubble3D val="0"/>
            <c:spPr>
              <a:solidFill>
                <a:sysClr val="window" lastClr="FFFFFF"/>
              </a:solidFill>
              <a:ln w="10831">
                <a:solidFill>
                  <a:schemeClr val="tx1"/>
                </a:solidFill>
                <a:prstDash val="solid"/>
              </a:ln>
            </c:spPr>
          </c:dPt>
          <c:dPt>
            <c:idx val="22"/>
            <c:invertIfNegative val="0"/>
            <c:bubble3D val="0"/>
            <c:spPr>
              <a:solidFill>
                <a:sysClr val="window" lastClr="FFFFFF"/>
              </a:solidFill>
              <a:ln w="10831">
                <a:solidFill>
                  <a:schemeClr val="tx1"/>
                </a:solidFill>
                <a:prstDash val="solid"/>
              </a:ln>
            </c:spPr>
          </c:dPt>
          <c:dPt>
            <c:idx val="23"/>
            <c:invertIfNegative val="0"/>
            <c:bubble3D val="0"/>
            <c:spPr>
              <a:solidFill>
                <a:srgbClr val="8EB4E3"/>
              </a:solidFill>
              <a:ln w="10831">
                <a:solidFill>
                  <a:schemeClr val="tx1"/>
                </a:solidFill>
                <a:prstDash val="solid"/>
              </a:ln>
            </c:spPr>
          </c:dPt>
          <c:dPt>
            <c:idx val="24"/>
            <c:invertIfNegative val="0"/>
            <c:bubble3D val="0"/>
            <c:spPr>
              <a:solidFill>
                <a:srgbClr val="8EB4E3"/>
              </a:solidFill>
              <a:ln w="10831">
                <a:solidFill>
                  <a:schemeClr val="tx1"/>
                </a:solidFill>
                <a:prstDash val="solid"/>
              </a:ln>
            </c:spPr>
          </c:dPt>
          <c:dPt>
            <c:idx val="25"/>
            <c:invertIfNegative val="0"/>
            <c:bubble3D val="0"/>
            <c:spPr>
              <a:solidFill>
                <a:sysClr val="window" lastClr="FFFFFF"/>
              </a:solidFill>
              <a:ln w="10831">
                <a:solidFill>
                  <a:schemeClr val="tx1"/>
                </a:solidFill>
                <a:prstDash val="solid"/>
              </a:ln>
            </c:spPr>
          </c:dPt>
          <c:dPt>
            <c:idx val="26"/>
            <c:invertIfNegative val="0"/>
            <c:bubble3D val="0"/>
            <c:spPr>
              <a:solidFill>
                <a:sysClr val="window" lastClr="FFFFFF"/>
              </a:solidFill>
              <a:ln w="10831">
                <a:solidFill>
                  <a:schemeClr val="tx1"/>
                </a:solidFill>
                <a:prstDash val="solid"/>
              </a:ln>
            </c:spPr>
          </c:dPt>
          <c:dPt>
            <c:idx val="27"/>
            <c:invertIfNegative val="0"/>
            <c:bubble3D val="0"/>
            <c:spPr>
              <a:solidFill>
                <a:srgbClr val="8EB4E3"/>
              </a:solidFill>
              <a:ln w="10831">
                <a:solidFill>
                  <a:schemeClr val="tx1"/>
                </a:solidFill>
                <a:prstDash val="solid"/>
              </a:ln>
            </c:spPr>
          </c:dPt>
          <c:dPt>
            <c:idx val="28"/>
            <c:invertIfNegative val="0"/>
            <c:bubble3D val="0"/>
            <c:spPr>
              <a:solidFill>
                <a:srgbClr val="8EB4E3"/>
              </a:solidFill>
              <a:ln w="10831">
                <a:solidFill>
                  <a:schemeClr val="tx1"/>
                </a:solidFill>
                <a:prstDash val="solid"/>
              </a:ln>
            </c:spPr>
          </c:dPt>
          <c:dPt>
            <c:idx val="29"/>
            <c:invertIfNegative val="0"/>
            <c:bubble3D val="0"/>
            <c:spPr>
              <a:solidFill>
                <a:srgbClr val="8EB4E3"/>
              </a:solidFill>
              <a:ln w="10831">
                <a:solidFill>
                  <a:schemeClr val="tx1"/>
                </a:solidFill>
                <a:prstDash val="solid"/>
              </a:ln>
            </c:spPr>
          </c:dPt>
          <c:dPt>
            <c:idx val="30"/>
            <c:invertIfNegative val="0"/>
            <c:bubble3D val="0"/>
            <c:spPr>
              <a:solidFill>
                <a:srgbClr val="8EB4E3"/>
              </a:solidFill>
              <a:ln w="10831">
                <a:solidFill>
                  <a:schemeClr val="tx1"/>
                </a:solidFill>
                <a:prstDash val="solid"/>
              </a:ln>
            </c:spPr>
          </c:dPt>
          <c:dPt>
            <c:idx val="31"/>
            <c:invertIfNegative val="0"/>
            <c:bubble3D val="0"/>
            <c:spPr>
              <a:solidFill>
                <a:srgbClr val="8EB4E3"/>
              </a:solidFill>
              <a:ln w="10831">
                <a:solidFill>
                  <a:schemeClr val="tx1"/>
                </a:solidFill>
                <a:prstDash val="solid"/>
              </a:ln>
            </c:spPr>
          </c:dPt>
          <c:dPt>
            <c:idx val="32"/>
            <c:invertIfNegative val="0"/>
            <c:bubble3D val="0"/>
            <c:spPr>
              <a:solidFill>
                <a:srgbClr val="8EB4E3"/>
              </a:solidFill>
              <a:ln w="10831">
                <a:solidFill>
                  <a:schemeClr val="tx1"/>
                </a:solidFill>
                <a:prstDash val="solid"/>
              </a:ln>
            </c:spPr>
          </c:dPt>
          <c:dPt>
            <c:idx val="33"/>
            <c:invertIfNegative val="0"/>
            <c:bubble3D val="0"/>
            <c:spPr>
              <a:solidFill>
                <a:srgbClr val="8EB4E3"/>
              </a:solidFill>
              <a:ln w="10831">
                <a:solidFill>
                  <a:schemeClr val="tx1"/>
                </a:solidFill>
                <a:prstDash val="solid"/>
              </a:ln>
            </c:spPr>
          </c:dPt>
          <c:dPt>
            <c:idx val="34"/>
            <c:invertIfNegative val="0"/>
            <c:bubble3D val="0"/>
            <c:spPr>
              <a:solidFill>
                <a:srgbClr val="8EB4E3"/>
              </a:solidFill>
              <a:ln w="10831">
                <a:solidFill>
                  <a:schemeClr val="tx1"/>
                </a:solidFill>
                <a:prstDash val="solid"/>
              </a:ln>
            </c:spPr>
          </c:dPt>
          <c:cat>
            <c:strRef>
              <c:f>Sheet1!$A$2:$A$36</c:f>
              <c:strCache>
                <c:ptCount val="35"/>
                <c:pt idx="0">
                  <c:v>Japan</c:v>
                </c:pt>
                <c:pt idx="1">
                  <c:v>Korea</c:v>
                </c:pt>
                <c:pt idx="2">
                  <c:v>Finland</c:v>
                </c:pt>
                <c:pt idx="3">
                  <c:v>Ireland</c:v>
                </c:pt>
                <c:pt idx="4">
                  <c:v>Canada</c:v>
                </c:pt>
                <c:pt idx="5">
                  <c:v>Poland</c:v>
                </c:pt>
                <c:pt idx="6">
                  <c:v>Estonia</c:v>
                </c:pt>
                <c:pt idx="7">
                  <c:v>New Zealand</c:v>
                </c:pt>
                <c:pt idx="8">
                  <c:v>Australia</c:v>
                </c:pt>
                <c:pt idx="9">
                  <c:v>Netherlands</c:v>
                </c:pt>
                <c:pt idx="10">
                  <c:v>Belgium</c:v>
                </c:pt>
                <c:pt idx="11">
                  <c:v>Switzerland</c:v>
                </c:pt>
                <c:pt idx="12">
                  <c:v>Germany</c:v>
                </c:pt>
                <c:pt idx="13">
                  <c:v>France</c:v>
                </c:pt>
                <c:pt idx="14">
                  <c:v>Norway</c:v>
                </c:pt>
                <c:pt idx="15">
                  <c:v>United Kingdom</c:v>
                </c:pt>
                <c:pt idx="16">
                  <c:v>United States</c:v>
                </c:pt>
                <c:pt idx="17">
                  <c:v>OECD average</c:v>
                </c:pt>
                <c:pt idx="18">
                  <c:v>Denmark</c:v>
                </c:pt>
                <c:pt idx="19">
                  <c:v>Czech Republic</c:v>
                </c:pt>
                <c:pt idx="20">
                  <c:v>Italy</c:v>
                </c:pt>
                <c:pt idx="21">
                  <c:v>Austria</c:v>
                </c:pt>
                <c:pt idx="22">
                  <c:v>Hungary</c:v>
                </c:pt>
                <c:pt idx="23">
                  <c:v>Spain</c:v>
                </c:pt>
                <c:pt idx="24">
                  <c:v>Luxembourg</c:v>
                </c:pt>
                <c:pt idx="25">
                  <c:v>Portugal</c:v>
                </c:pt>
                <c:pt idx="26">
                  <c:v>Israel</c:v>
                </c:pt>
                <c:pt idx="27">
                  <c:v>Sweden</c:v>
                </c:pt>
                <c:pt idx="28">
                  <c:v>Iceland</c:v>
                </c:pt>
                <c:pt idx="29">
                  <c:v>Slovenia</c:v>
                </c:pt>
                <c:pt idx="30">
                  <c:v>Greece</c:v>
                </c:pt>
                <c:pt idx="31">
                  <c:v>Turkey</c:v>
                </c:pt>
                <c:pt idx="32">
                  <c:v>Slovak Republic</c:v>
                </c:pt>
                <c:pt idx="33">
                  <c:v>Chile</c:v>
                </c:pt>
                <c:pt idx="34">
                  <c:v>Mexico</c:v>
                </c:pt>
              </c:strCache>
            </c:strRef>
          </c:cat>
          <c:val>
            <c:numRef>
              <c:f>Sheet1!$B$2:$B$36</c:f>
              <c:numCache>
                <c:formatCode>0</c:formatCode>
                <c:ptCount val="35"/>
                <c:pt idx="0">
                  <c:v>538.05148482952848</c:v>
                </c:pt>
                <c:pt idx="1">
                  <c:v>535.79049035633432</c:v>
                </c:pt>
                <c:pt idx="2">
                  <c:v>524.02166969350731</c:v>
                </c:pt>
                <c:pt idx="3">
                  <c:v>523.17321024092973</c:v>
                </c:pt>
                <c:pt idx="4">
                  <c:v>523.1167184215542</c:v>
                </c:pt>
                <c:pt idx="5">
                  <c:v>518.18688054864322</c:v>
                </c:pt>
                <c:pt idx="6">
                  <c:v>516.29418431306851</c:v>
                </c:pt>
                <c:pt idx="7">
                  <c:v>512.18679332333852</c:v>
                </c:pt>
                <c:pt idx="8">
                  <c:v>511.80399766650061</c:v>
                </c:pt>
                <c:pt idx="9">
                  <c:v>511.22996524541833</c:v>
                </c:pt>
                <c:pt idx="10">
                  <c:v>509.10804852892511</c:v>
                </c:pt>
                <c:pt idx="11">
                  <c:v>509.04024971251886</c:v>
                </c:pt>
                <c:pt idx="12">
                  <c:v>507.67652976553325</c:v>
                </c:pt>
                <c:pt idx="13">
                  <c:v>505.48148337802195</c:v>
                </c:pt>
                <c:pt idx="14">
                  <c:v>503.93668599626665</c:v>
                </c:pt>
                <c:pt idx="15">
                  <c:v>499.32311513035637</c:v>
                </c:pt>
                <c:pt idx="16">
                  <c:v>497.58171811695343</c:v>
                </c:pt>
                <c:pt idx="17">
                  <c:v>496.4628638552507</c:v>
                </c:pt>
                <c:pt idx="18">
                  <c:v>496.13088138357045</c:v>
                </c:pt>
                <c:pt idx="19">
                  <c:v>492.88973821148193</c:v>
                </c:pt>
                <c:pt idx="20">
                  <c:v>489.75440328484348</c:v>
                </c:pt>
                <c:pt idx="21">
                  <c:v>489.60933538438502</c:v>
                </c:pt>
                <c:pt idx="22">
                  <c:v>488.46133395845231</c:v>
                </c:pt>
                <c:pt idx="23">
                  <c:v>487.93918159779895</c:v>
                </c:pt>
                <c:pt idx="24">
                  <c:v>487.80704283399103</c:v>
                </c:pt>
                <c:pt idx="25">
                  <c:v>487.7576872225834</c:v>
                </c:pt>
                <c:pt idx="26">
                  <c:v>485.80321244404399</c:v>
                </c:pt>
                <c:pt idx="27">
                  <c:v>483.33500557419399</c:v>
                </c:pt>
                <c:pt idx="28">
                  <c:v>482.52243992825214</c:v>
                </c:pt>
                <c:pt idx="29">
                  <c:v>481.31628349168199</c:v>
                </c:pt>
                <c:pt idx="30">
                  <c:v>477.19717651791763</c:v>
                </c:pt>
                <c:pt idx="31">
                  <c:v>475.49146608075091</c:v>
                </c:pt>
                <c:pt idx="32">
                  <c:v>462.76703277016156</c:v>
                </c:pt>
                <c:pt idx="33">
                  <c:v>441.39816334535647</c:v>
                </c:pt>
                <c:pt idx="34">
                  <c:v>423.55376178166028</c:v>
                </c:pt>
              </c:numCache>
            </c:numRef>
          </c:val>
        </c:ser>
        <c:dLbls>
          <c:showLegendKey val="0"/>
          <c:showVal val="0"/>
          <c:showCatName val="0"/>
          <c:showSerName val="0"/>
          <c:showPercent val="0"/>
          <c:showBubbleSize val="0"/>
        </c:dLbls>
        <c:gapWidth val="150"/>
        <c:axId val="222265448"/>
        <c:axId val="222265840"/>
      </c:barChart>
      <c:catAx>
        <c:axId val="22226544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22265840"/>
        <c:crossesAt val="350"/>
        <c:auto val="1"/>
        <c:lblAlgn val="ctr"/>
        <c:lblOffset val="100"/>
        <c:tickLblSkip val="1"/>
        <c:tickMarkSkip val="1"/>
        <c:noMultiLvlLbl val="0"/>
      </c:catAx>
      <c:valAx>
        <c:axId val="222265840"/>
        <c:scaling>
          <c:orientation val="minMax"/>
          <c:max val="600"/>
          <c:min val="35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43"/>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22265448"/>
        <c:crosses val="autoZero"/>
        <c:crossBetween val="between"/>
        <c:majorUnit val="5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solidFill>
                  <a:schemeClr val="tx1"/>
                </a:solidFill>
              </a:rPr>
              <a:t>2012</a:t>
            </a:r>
            <a:r>
              <a:rPr lang="en-US" baseline="0" dirty="0" smtClean="0">
                <a:solidFill>
                  <a:schemeClr val="tx1"/>
                </a:solidFill>
              </a:rPr>
              <a:t> </a:t>
            </a:r>
            <a:r>
              <a:rPr lang="en-US" dirty="0" smtClean="0">
                <a:solidFill>
                  <a:schemeClr val="tx1"/>
                </a:solidFill>
              </a:rPr>
              <a:t>PISA - Science</a:t>
            </a:r>
            <a:endParaRPr lang="en-US" dirty="0">
              <a:solidFill>
                <a:schemeClr val="tx1"/>
              </a:solidFill>
            </a:endParaRPr>
          </a:p>
        </c:rich>
      </c:tx>
      <c:layout>
        <c:manualLayout>
          <c:xMode val="edge"/>
          <c:yMode val="edge"/>
          <c:x val="0.37981870321765748"/>
          <c:y val="6.25E-2"/>
        </c:manualLayout>
      </c:layout>
      <c:overlay val="0"/>
    </c:title>
    <c:autoTitleDeleted val="0"/>
    <c:plotArea>
      <c:layout>
        <c:manualLayout>
          <c:layoutTarget val="inner"/>
          <c:xMode val="edge"/>
          <c:yMode val="edge"/>
          <c:x val="0.10321864594894579"/>
          <c:y val="0.12531926673228391"/>
          <c:w val="0.87772334013803865"/>
          <c:h val="0.58650877624671849"/>
        </c:manualLayout>
      </c:layout>
      <c:barChart>
        <c:barDir val="col"/>
        <c:grouping val="clustered"/>
        <c:varyColors val="0"/>
        <c:ser>
          <c:idx val="0"/>
          <c:order val="0"/>
          <c:tx>
            <c:strRef>
              <c:f>Sheet1!$B$1</c:f>
              <c:strCache>
                <c:ptCount val="1"/>
                <c:pt idx="0">
                  <c:v>Score</c:v>
                </c:pt>
              </c:strCache>
            </c:strRef>
          </c:tx>
          <c:spPr>
            <a:solidFill>
              <a:srgbClr val="17375E"/>
            </a:solidFill>
            <a:ln w="10831">
              <a:solidFill>
                <a:schemeClr val="tx1"/>
              </a:solidFill>
              <a:prstDash val="solid"/>
            </a:ln>
          </c:spPr>
          <c:invertIfNegative val="0"/>
          <c:dPt>
            <c:idx val="15"/>
            <c:invertIfNegative val="0"/>
            <c:bubble3D val="0"/>
            <c:spPr>
              <a:solidFill>
                <a:sysClr val="window" lastClr="FFFFFF"/>
              </a:solidFill>
              <a:ln w="10831">
                <a:solidFill>
                  <a:schemeClr val="tx1"/>
                </a:solidFill>
                <a:prstDash val="solid"/>
              </a:ln>
            </c:spPr>
          </c:dPt>
          <c:dPt>
            <c:idx val="16"/>
            <c:invertIfNegative val="0"/>
            <c:bubble3D val="0"/>
            <c:spPr>
              <a:solidFill>
                <a:sysClr val="window" lastClr="FFFFFF"/>
              </a:solidFill>
              <a:ln w="10831">
                <a:solidFill>
                  <a:schemeClr val="tx1"/>
                </a:solidFill>
                <a:prstDash val="solid"/>
              </a:ln>
            </c:spPr>
          </c:dPt>
          <c:dPt>
            <c:idx val="17"/>
            <c:invertIfNegative val="0"/>
            <c:bubble3D val="0"/>
            <c:spPr>
              <a:solidFill>
                <a:sysClr val="window" lastClr="FFFFFF">
                  <a:lumMod val="95000"/>
                </a:sysClr>
              </a:solidFill>
              <a:ln w="10831">
                <a:solidFill>
                  <a:schemeClr val="tx1"/>
                </a:solidFill>
                <a:prstDash val="solid"/>
              </a:ln>
            </c:spPr>
          </c:dPt>
          <c:dPt>
            <c:idx val="18"/>
            <c:invertIfNegative val="0"/>
            <c:bubble3D val="0"/>
            <c:spPr>
              <a:solidFill>
                <a:sysClr val="window" lastClr="FFFFFF"/>
              </a:solidFill>
              <a:ln w="10831">
                <a:solidFill>
                  <a:schemeClr val="tx1"/>
                </a:solidFill>
                <a:prstDash val="solid"/>
              </a:ln>
            </c:spPr>
          </c:dPt>
          <c:dPt>
            <c:idx val="19"/>
            <c:invertIfNegative val="0"/>
            <c:bubble3D val="0"/>
            <c:spPr>
              <a:solidFill>
                <a:sysClr val="window" lastClr="FFFFFF"/>
              </a:solidFill>
              <a:ln w="10831">
                <a:solidFill>
                  <a:schemeClr val="tx1"/>
                </a:solidFill>
                <a:prstDash val="solid"/>
              </a:ln>
            </c:spPr>
          </c:dPt>
          <c:dPt>
            <c:idx val="20"/>
            <c:invertIfNegative val="0"/>
            <c:bubble3D val="0"/>
            <c:spPr>
              <a:solidFill>
                <a:sysClr val="windowText" lastClr="000000"/>
              </a:solidFill>
              <a:ln w="10831">
                <a:solidFill>
                  <a:schemeClr val="tx1"/>
                </a:solidFill>
                <a:prstDash val="solid"/>
              </a:ln>
            </c:spPr>
          </c:dPt>
          <c:dPt>
            <c:idx val="21"/>
            <c:invertIfNegative val="0"/>
            <c:bubble3D val="0"/>
            <c:spPr>
              <a:solidFill>
                <a:sysClr val="window" lastClr="FFFFFF"/>
              </a:solidFill>
              <a:ln w="10831">
                <a:solidFill>
                  <a:schemeClr val="tx1"/>
                </a:solidFill>
                <a:prstDash val="solid"/>
              </a:ln>
            </c:spPr>
          </c:dPt>
          <c:dPt>
            <c:idx val="22"/>
            <c:invertIfNegative val="0"/>
            <c:bubble3D val="0"/>
            <c:spPr>
              <a:solidFill>
                <a:sysClr val="window" lastClr="FFFFFF"/>
              </a:solidFill>
              <a:ln w="10831">
                <a:solidFill>
                  <a:schemeClr val="tx1"/>
                </a:solidFill>
                <a:prstDash val="solid"/>
              </a:ln>
            </c:spPr>
          </c:dPt>
          <c:dPt>
            <c:idx val="23"/>
            <c:invertIfNegative val="0"/>
            <c:bubble3D val="0"/>
            <c:spPr>
              <a:solidFill>
                <a:sysClr val="window" lastClr="FFFFFF"/>
              </a:solidFill>
              <a:ln w="10831">
                <a:solidFill>
                  <a:schemeClr val="tx1"/>
                </a:solidFill>
                <a:prstDash val="solid"/>
              </a:ln>
            </c:spPr>
          </c:dPt>
          <c:dPt>
            <c:idx val="24"/>
            <c:invertIfNegative val="0"/>
            <c:bubble3D val="0"/>
            <c:spPr>
              <a:solidFill>
                <a:sysClr val="window" lastClr="FFFFFF"/>
              </a:solidFill>
              <a:ln w="10831">
                <a:solidFill>
                  <a:schemeClr val="tx1"/>
                </a:solidFill>
                <a:prstDash val="solid"/>
              </a:ln>
            </c:spPr>
          </c:dPt>
          <c:dPt>
            <c:idx val="25"/>
            <c:invertIfNegative val="0"/>
            <c:bubble3D val="0"/>
            <c:spPr>
              <a:solidFill>
                <a:sysClr val="window" lastClr="FFFFFF"/>
              </a:solidFill>
              <a:ln w="10831">
                <a:solidFill>
                  <a:schemeClr val="tx1"/>
                </a:solidFill>
                <a:prstDash val="solid"/>
              </a:ln>
            </c:spPr>
          </c:dPt>
          <c:dPt>
            <c:idx val="26"/>
            <c:invertIfNegative val="0"/>
            <c:bubble3D val="0"/>
            <c:spPr>
              <a:solidFill>
                <a:sysClr val="window" lastClr="FFFFFF"/>
              </a:solidFill>
              <a:ln w="10831">
                <a:solidFill>
                  <a:schemeClr val="tx1"/>
                </a:solidFill>
                <a:prstDash val="solid"/>
              </a:ln>
            </c:spPr>
          </c:dPt>
          <c:dPt>
            <c:idx val="27"/>
            <c:invertIfNegative val="0"/>
            <c:bubble3D val="0"/>
            <c:spPr>
              <a:solidFill>
                <a:srgbClr val="8EB4E3"/>
              </a:solidFill>
              <a:ln w="10831">
                <a:solidFill>
                  <a:schemeClr val="tx1"/>
                </a:solidFill>
                <a:prstDash val="solid"/>
              </a:ln>
            </c:spPr>
          </c:dPt>
          <c:dPt>
            <c:idx val="28"/>
            <c:invertIfNegative val="0"/>
            <c:bubble3D val="0"/>
            <c:spPr>
              <a:solidFill>
                <a:srgbClr val="8EB4E3"/>
              </a:solidFill>
              <a:ln w="10831">
                <a:solidFill>
                  <a:schemeClr val="tx1"/>
                </a:solidFill>
                <a:prstDash val="solid"/>
              </a:ln>
            </c:spPr>
          </c:dPt>
          <c:dPt>
            <c:idx val="29"/>
            <c:invertIfNegative val="0"/>
            <c:bubble3D val="0"/>
            <c:spPr>
              <a:solidFill>
                <a:srgbClr val="8EB4E3"/>
              </a:solidFill>
              <a:ln w="10831">
                <a:solidFill>
                  <a:schemeClr val="tx1"/>
                </a:solidFill>
                <a:prstDash val="solid"/>
              </a:ln>
            </c:spPr>
          </c:dPt>
          <c:dPt>
            <c:idx val="30"/>
            <c:invertIfNegative val="0"/>
            <c:bubble3D val="0"/>
            <c:spPr>
              <a:solidFill>
                <a:srgbClr val="8EB4E3"/>
              </a:solidFill>
              <a:ln w="10831">
                <a:solidFill>
                  <a:schemeClr val="tx1"/>
                </a:solidFill>
                <a:prstDash val="solid"/>
              </a:ln>
            </c:spPr>
          </c:dPt>
          <c:dPt>
            <c:idx val="31"/>
            <c:invertIfNegative val="0"/>
            <c:bubble3D val="0"/>
            <c:spPr>
              <a:solidFill>
                <a:srgbClr val="8EB4E3"/>
              </a:solidFill>
              <a:ln w="10831">
                <a:solidFill>
                  <a:schemeClr val="tx1"/>
                </a:solidFill>
                <a:prstDash val="solid"/>
              </a:ln>
            </c:spPr>
          </c:dPt>
          <c:dPt>
            <c:idx val="32"/>
            <c:invertIfNegative val="0"/>
            <c:bubble3D val="0"/>
            <c:spPr>
              <a:solidFill>
                <a:srgbClr val="8EB4E3"/>
              </a:solidFill>
              <a:ln w="10831">
                <a:solidFill>
                  <a:schemeClr val="tx1"/>
                </a:solidFill>
                <a:prstDash val="solid"/>
              </a:ln>
            </c:spPr>
          </c:dPt>
          <c:dPt>
            <c:idx val="33"/>
            <c:invertIfNegative val="0"/>
            <c:bubble3D val="0"/>
            <c:spPr>
              <a:solidFill>
                <a:srgbClr val="8EB4E3"/>
              </a:solidFill>
              <a:ln w="10831">
                <a:solidFill>
                  <a:schemeClr val="tx1"/>
                </a:solidFill>
                <a:prstDash val="solid"/>
              </a:ln>
            </c:spPr>
          </c:dPt>
          <c:dPt>
            <c:idx val="34"/>
            <c:invertIfNegative val="0"/>
            <c:bubble3D val="0"/>
            <c:spPr>
              <a:solidFill>
                <a:srgbClr val="8EB4E3"/>
              </a:solidFill>
              <a:ln w="10831">
                <a:solidFill>
                  <a:schemeClr val="tx1"/>
                </a:solidFill>
                <a:prstDash val="solid"/>
              </a:ln>
            </c:spPr>
          </c:dPt>
          <c:cat>
            <c:strRef>
              <c:f>Sheet1!$A$2:$A$36</c:f>
              <c:strCache>
                <c:ptCount val="35"/>
                <c:pt idx="0">
                  <c:v>Japan</c:v>
                </c:pt>
                <c:pt idx="1">
                  <c:v>Finland</c:v>
                </c:pt>
                <c:pt idx="2">
                  <c:v>Estonia</c:v>
                </c:pt>
                <c:pt idx="3">
                  <c:v>Korea</c:v>
                </c:pt>
                <c:pt idx="4">
                  <c:v>Poland</c:v>
                </c:pt>
                <c:pt idx="5">
                  <c:v>Canada</c:v>
                </c:pt>
                <c:pt idx="6">
                  <c:v>Germany</c:v>
                </c:pt>
                <c:pt idx="7">
                  <c:v>Netherlands</c:v>
                </c:pt>
                <c:pt idx="8">
                  <c:v>Ireland</c:v>
                </c:pt>
                <c:pt idx="9">
                  <c:v>Australia</c:v>
                </c:pt>
                <c:pt idx="10">
                  <c:v>New Zealand</c:v>
                </c:pt>
                <c:pt idx="11">
                  <c:v>Switzerland</c:v>
                </c:pt>
                <c:pt idx="12">
                  <c:v>Slovenia</c:v>
                </c:pt>
                <c:pt idx="13">
                  <c:v>United Kingdom</c:v>
                </c:pt>
                <c:pt idx="14">
                  <c:v>Czech Republic</c:v>
                </c:pt>
                <c:pt idx="15">
                  <c:v>Austria</c:v>
                </c:pt>
                <c:pt idx="16">
                  <c:v>Belgium</c:v>
                </c:pt>
                <c:pt idx="17">
                  <c:v>OECD average</c:v>
                </c:pt>
                <c:pt idx="18">
                  <c:v>France</c:v>
                </c:pt>
                <c:pt idx="19">
                  <c:v>Denmark</c:v>
                </c:pt>
                <c:pt idx="20">
                  <c:v>United States</c:v>
                </c:pt>
                <c:pt idx="21">
                  <c:v>Spain</c:v>
                </c:pt>
                <c:pt idx="22">
                  <c:v>Norway</c:v>
                </c:pt>
                <c:pt idx="23">
                  <c:v>Hungary</c:v>
                </c:pt>
                <c:pt idx="24">
                  <c:v>Italy</c:v>
                </c:pt>
                <c:pt idx="25">
                  <c:v>Luxembourg</c:v>
                </c:pt>
                <c:pt idx="26">
                  <c:v>Portugal</c:v>
                </c:pt>
                <c:pt idx="27">
                  <c:v>Sweden</c:v>
                </c:pt>
                <c:pt idx="28">
                  <c:v>Iceland</c:v>
                </c:pt>
                <c:pt idx="29">
                  <c:v>Slovak Republic</c:v>
                </c:pt>
                <c:pt idx="30">
                  <c:v>Israel</c:v>
                </c:pt>
                <c:pt idx="31">
                  <c:v>Greece</c:v>
                </c:pt>
                <c:pt idx="32">
                  <c:v>Turkey</c:v>
                </c:pt>
                <c:pt idx="33">
                  <c:v>Chile</c:v>
                </c:pt>
                <c:pt idx="34">
                  <c:v>Mexico</c:v>
                </c:pt>
              </c:strCache>
            </c:strRef>
          </c:cat>
          <c:val>
            <c:numRef>
              <c:f>Sheet1!$B$2:$B$36</c:f>
              <c:numCache>
                <c:formatCode>0</c:formatCode>
                <c:ptCount val="35"/>
                <c:pt idx="0">
                  <c:v>546.73559977509558</c:v>
                </c:pt>
                <c:pt idx="1">
                  <c:v>545.44193998788057</c:v>
                </c:pt>
                <c:pt idx="2">
                  <c:v>541.40475616408685</c:v>
                </c:pt>
                <c:pt idx="3">
                  <c:v>537.78762153518653</c:v>
                </c:pt>
                <c:pt idx="4">
                  <c:v>525.81644543816856</c:v>
                </c:pt>
                <c:pt idx="5">
                  <c:v>525.46096975170849</c:v>
                </c:pt>
                <c:pt idx="6">
                  <c:v>524.12079925700789</c:v>
                </c:pt>
                <c:pt idx="7">
                  <c:v>522.05582172580239</c:v>
                </c:pt>
                <c:pt idx="8">
                  <c:v>522.00395919666255</c:v>
                </c:pt>
                <c:pt idx="9">
                  <c:v>521.49474631530825</c:v>
                </c:pt>
                <c:pt idx="10">
                  <c:v>515.63631870057191</c:v>
                </c:pt>
                <c:pt idx="11">
                  <c:v>515.29752346375847</c:v>
                </c:pt>
                <c:pt idx="12">
                  <c:v>514.14255496614805</c:v>
                </c:pt>
                <c:pt idx="13">
                  <c:v>514.12932105489062</c:v>
                </c:pt>
                <c:pt idx="14">
                  <c:v>508.29907935426894</c:v>
                </c:pt>
                <c:pt idx="15">
                  <c:v>505.78124706763447</c:v>
                </c:pt>
                <c:pt idx="16">
                  <c:v>505.45745884265369</c:v>
                </c:pt>
                <c:pt idx="17">
                  <c:v>501.15979338145758</c:v>
                </c:pt>
                <c:pt idx="18">
                  <c:v>498.97089415148059</c:v>
                </c:pt>
                <c:pt idx="19">
                  <c:v>498.47420142946902</c:v>
                </c:pt>
                <c:pt idx="20">
                  <c:v>497.40981148308668</c:v>
                </c:pt>
                <c:pt idx="21">
                  <c:v>496.44582282447402</c:v>
                </c:pt>
                <c:pt idx="22">
                  <c:v>494.52393474130679</c:v>
                </c:pt>
                <c:pt idx="23">
                  <c:v>494.30235122168153</c:v>
                </c:pt>
                <c:pt idx="24">
                  <c:v>493.54148180495486</c:v>
                </c:pt>
                <c:pt idx="25">
                  <c:v>491.21517567046817</c:v>
                </c:pt>
                <c:pt idx="26">
                  <c:v>489.27473198151864</c:v>
                </c:pt>
                <c:pt idx="27">
                  <c:v>484.79896580901135</c:v>
                </c:pt>
                <c:pt idx="28">
                  <c:v>478.15459619459153</c:v>
                </c:pt>
                <c:pt idx="29">
                  <c:v>471.19317726605397</c:v>
                </c:pt>
                <c:pt idx="30">
                  <c:v>470.07266182272838</c:v>
                </c:pt>
                <c:pt idx="31">
                  <c:v>466.72202948882193</c:v>
                </c:pt>
                <c:pt idx="32">
                  <c:v>463.41290907273265</c:v>
                </c:pt>
                <c:pt idx="33">
                  <c:v>444.93391969494695</c:v>
                </c:pt>
                <c:pt idx="34">
                  <c:v>414.92014771534724</c:v>
                </c:pt>
              </c:numCache>
            </c:numRef>
          </c:val>
        </c:ser>
        <c:dLbls>
          <c:showLegendKey val="0"/>
          <c:showVal val="0"/>
          <c:showCatName val="0"/>
          <c:showSerName val="0"/>
          <c:showPercent val="0"/>
          <c:showBubbleSize val="0"/>
        </c:dLbls>
        <c:gapWidth val="150"/>
        <c:axId val="222266624"/>
        <c:axId val="222806056"/>
      </c:barChart>
      <c:catAx>
        <c:axId val="222266624"/>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22806056"/>
        <c:crossesAt val="350"/>
        <c:auto val="1"/>
        <c:lblAlgn val="ctr"/>
        <c:lblOffset val="100"/>
        <c:tickLblSkip val="1"/>
        <c:tickMarkSkip val="1"/>
        <c:noMultiLvlLbl val="0"/>
      </c:catAx>
      <c:valAx>
        <c:axId val="222806056"/>
        <c:scaling>
          <c:orientation val="minMax"/>
          <c:max val="600"/>
          <c:min val="35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463"/>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22266624"/>
        <c:crosses val="autoZero"/>
        <c:crossBetween val="between"/>
        <c:majorUnit val="5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mn-lt"/>
              </a:defRPr>
            </a:pPr>
            <a:r>
              <a:rPr lang="en-US" sz="1600" dirty="0" smtClean="0">
                <a:solidFill>
                  <a:schemeClr val="tx1"/>
                </a:solidFill>
                <a:latin typeface="+mn-lt"/>
              </a:rPr>
              <a:t>2012</a:t>
            </a:r>
            <a:r>
              <a:rPr lang="en-US" sz="1600" baseline="0" dirty="0" smtClean="0">
                <a:solidFill>
                  <a:schemeClr val="tx1"/>
                </a:solidFill>
                <a:latin typeface="+mn-lt"/>
              </a:rPr>
              <a:t> PISA - Math</a:t>
            </a:r>
            <a:endParaRPr lang="en-US" sz="1600" dirty="0">
              <a:solidFill>
                <a:schemeClr val="tx1"/>
              </a:solidFill>
              <a:latin typeface="+mn-lt"/>
            </a:endParaRPr>
          </a:p>
        </c:rich>
      </c:tx>
      <c:layout>
        <c:manualLayout>
          <c:xMode val="edge"/>
          <c:yMode val="edge"/>
          <c:x val="0.36860839895013131"/>
          <c:y val="0"/>
        </c:manualLayout>
      </c:layout>
      <c:overlay val="0"/>
    </c:title>
    <c:autoTitleDeleted val="0"/>
    <c:plotArea>
      <c:layout>
        <c:manualLayout>
          <c:layoutTarget val="inner"/>
          <c:xMode val="edge"/>
          <c:yMode val="edge"/>
          <c:x val="0.10155196850393701"/>
          <c:y val="8.3047793781377027E-2"/>
          <c:w val="0.88235294117647056"/>
          <c:h val="0.65161290322581589"/>
        </c:manualLayout>
      </c:layout>
      <c:barChart>
        <c:barDir val="col"/>
        <c:grouping val="clustered"/>
        <c:varyColors val="0"/>
        <c:ser>
          <c:idx val="0"/>
          <c:order val="0"/>
          <c:tx>
            <c:strRef>
              <c:f>Sheet1!$B$1</c:f>
              <c:strCache>
                <c:ptCount val="1"/>
                <c:pt idx="0">
                  <c:v>Score</c:v>
                </c:pt>
              </c:strCache>
            </c:strRef>
          </c:tx>
          <c:spPr>
            <a:solidFill>
              <a:srgbClr val="17375E"/>
            </a:solidFill>
            <a:ln w="10831">
              <a:solidFill>
                <a:schemeClr val="tx1"/>
              </a:solidFill>
              <a:prstDash val="solid"/>
            </a:ln>
          </c:spPr>
          <c:invertIfNegative val="0"/>
          <c:dPt>
            <c:idx val="18"/>
            <c:invertIfNegative val="0"/>
            <c:bubble3D val="0"/>
            <c:spPr>
              <a:solidFill>
                <a:sysClr val="window" lastClr="FFFFFF">
                  <a:lumMod val="95000"/>
                </a:sysClr>
              </a:solidFill>
              <a:ln w="10831">
                <a:solidFill>
                  <a:schemeClr val="tx1"/>
                </a:solidFill>
                <a:prstDash val="solid"/>
              </a:ln>
            </c:spPr>
          </c:dPt>
          <c:dPt>
            <c:idx val="22"/>
            <c:invertIfNegative val="0"/>
            <c:bubble3D val="0"/>
            <c:spPr>
              <a:solidFill>
                <a:sysClr val="window" lastClr="FFFFFF"/>
              </a:solidFill>
              <a:ln w="10831">
                <a:solidFill>
                  <a:schemeClr val="tx1"/>
                </a:solidFill>
                <a:prstDash val="solid"/>
              </a:ln>
            </c:spPr>
          </c:dPt>
          <c:dPt>
            <c:idx val="23"/>
            <c:invertIfNegative val="0"/>
            <c:bubble3D val="0"/>
            <c:spPr>
              <a:solidFill>
                <a:sysClr val="window" lastClr="FFFFFF"/>
              </a:solidFill>
              <a:ln w="10831">
                <a:solidFill>
                  <a:schemeClr val="tx1"/>
                </a:solidFill>
                <a:prstDash val="solid"/>
              </a:ln>
            </c:spPr>
          </c:dPt>
          <c:dPt>
            <c:idx val="24"/>
            <c:invertIfNegative val="0"/>
            <c:bubble3D val="0"/>
            <c:spPr>
              <a:solidFill>
                <a:sysClr val="window" lastClr="FFFFFF"/>
              </a:solidFill>
              <a:ln w="10831">
                <a:solidFill>
                  <a:sysClr val="windowText" lastClr="000000"/>
                </a:solidFill>
                <a:prstDash val="solid"/>
              </a:ln>
            </c:spPr>
          </c:dPt>
          <c:dPt>
            <c:idx val="25"/>
            <c:invertIfNegative val="0"/>
            <c:bubble3D val="0"/>
            <c:spPr>
              <a:solidFill>
                <a:sysClr val="window" lastClr="FFFFFF"/>
              </a:solidFill>
              <a:ln w="10831">
                <a:solidFill>
                  <a:schemeClr val="tx1"/>
                </a:solidFill>
                <a:prstDash val="solid"/>
              </a:ln>
            </c:spPr>
          </c:dPt>
          <c:dPt>
            <c:idx val="26"/>
            <c:invertIfNegative val="0"/>
            <c:bubble3D val="0"/>
            <c:spPr>
              <a:solidFill>
                <a:sysClr val="window" lastClr="FFFFFF"/>
              </a:solidFill>
              <a:ln w="10831">
                <a:solidFill>
                  <a:schemeClr val="tx1"/>
                </a:solidFill>
                <a:prstDash val="solid"/>
              </a:ln>
            </c:spPr>
          </c:dPt>
          <c:dPt>
            <c:idx val="27"/>
            <c:invertIfNegative val="0"/>
            <c:bubble3D val="0"/>
            <c:spPr>
              <a:solidFill>
                <a:sysClr val="windowText" lastClr="000000"/>
              </a:solidFill>
              <a:ln w="10831">
                <a:solidFill>
                  <a:schemeClr val="tx1"/>
                </a:solidFill>
                <a:prstDash val="solid"/>
              </a:ln>
            </c:spPr>
          </c:dPt>
          <c:dPt>
            <c:idx val="28"/>
            <c:invertIfNegative val="0"/>
            <c:bubble3D val="0"/>
            <c:spPr>
              <a:solidFill>
                <a:sysClr val="window" lastClr="FFFFFF"/>
              </a:solidFill>
              <a:ln w="10831">
                <a:solidFill>
                  <a:schemeClr val="tx1"/>
                </a:solidFill>
                <a:prstDash val="solid"/>
              </a:ln>
            </c:spPr>
          </c:dPt>
          <c:dPt>
            <c:idx val="29"/>
            <c:invertIfNegative val="0"/>
            <c:bubble3D val="0"/>
            <c:spPr>
              <a:solidFill>
                <a:sysClr val="window" lastClr="FFFFFF"/>
              </a:solidFill>
              <a:ln w="10831">
                <a:solidFill>
                  <a:schemeClr val="tx1"/>
                </a:solidFill>
                <a:prstDash val="solid"/>
              </a:ln>
            </c:spPr>
          </c:dPt>
          <c:dPt>
            <c:idx val="30"/>
            <c:invertIfNegative val="0"/>
            <c:bubble3D val="0"/>
            <c:spPr>
              <a:solidFill>
                <a:srgbClr val="8EB4E3"/>
              </a:solidFill>
              <a:ln w="10831">
                <a:solidFill>
                  <a:schemeClr val="tx1"/>
                </a:solidFill>
                <a:prstDash val="solid"/>
              </a:ln>
            </c:spPr>
          </c:dPt>
          <c:dPt>
            <c:idx val="31"/>
            <c:invertIfNegative val="0"/>
            <c:bubble3D val="0"/>
            <c:spPr>
              <a:solidFill>
                <a:srgbClr val="8EB4E3"/>
              </a:solidFill>
              <a:ln w="10831">
                <a:solidFill>
                  <a:schemeClr val="tx1"/>
                </a:solidFill>
                <a:prstDash val="solid"/>
              </a:ln>
            </c:spPr>
          </c:dPt>
          <c:dPt>
            <c:idx val="32"/>
            <c:invertIfNegative val="0"/>
            <c:bubble3D val="0"/>
            <c:spPr>
              <a:solidFill>
                <a:srgbClr val="8EB4E3"/>
              </a:solidFill>
              <a:ln w="10831">
                <a:solidFill>
                  <a:schemeClr val="tx1"/>
                </a:solidFill>
                <a:prstDash val="solid"/>
              </a:ln>
            </c:spPr>
          </c:dPt>
          <c:dPt>
            <c:idx val="33"/>
            <c:invertIfNegative val="0"/>
            <c:bubble3D val="0"/>
            <c:spPr>
              <a:solidFill>
                <a:srgbClr val="8EB4E3"/>
              </a:solidFill>
              <a:ln w="10831">
                <a:solidFill>
                  <a:schemeClr val="tx1"/>
                </a:solidFill>
                <a:prstDash val="solid"/>
              </a:ln>
            </c:spPr>
          </c:dPt>
          <c:dPt>
            <c:idx val="34"/>
            <c:invertIfNegative val="0"/>
            <c:bubble3D val="0"/>
            <c:spPr>
              <a:solidFill>
                <a:srgbClr val="8EB4E3"/>
              </a:solidFill>
              <a:ln w="10831">
                <a:solidFill>
                  <a:schemeClr val="tx1"/>
                </a:solidFill>
                <a:prstDash val="solid"/>
              </a:ln>
            </c:spPr>
          </c:dPt>
          <c:cat>
            <c:strRef>
              <c:f>Sheet1!$A$2:$A$36</c:f>
              <c:strCache>
                <c:ptCount val="35"/>
                <c:pt idx="0">
                  <c:v>Korea</c:v>
                </c:pt>
                <c:pt idx="1">
                  <c:v>Japan</c:v>
                </c:pt>
                <c:pt idx="2">
                  <c:v>Switzerland</c:v>
                </c:pt>
                <c:pt idx="3">
                  <c:v>Netherlands</c:v>
                </c:pt>
                <c:pt idx="4">
                  <c:v>Estonia</c:v>
                </c:pt>
                <c:pt idx="5">
                  <c:v>Finland</c:v>
                </c:pt>
                <c:pt idx="6">
                  <c:v>Canada</c:v>
                </c:pt>
                <c:pt idx="7">
                  <c:v>Poland</c:v>
                </c:pt>
                <c:pt idx="8">
                  <c:v>Belgium</c:v>
                </c:pt>
                <c:pt idx="9">
                  <c:v>Germany</c:v>
                </c:pt>
                <c:pt idx="10">
                  <c:v>Austria</c:v>
                </c:pt>
                <c:pt idx="11">
                  <c:v>Australia</c:v>
                </c:pt>
                <c:pt idx="12">
                  <c:v>Ireland</c:v>
                </c:pt>
                <c:pt idx="13">
                  <c:v>Slovenia</c:v>
                </c:pt>
                <c:pt idx="14">
                  <c:v>Denmark</c:v>
                </c:pt>
                <c:pt idx="15">
                  <c:v>New Zealand</c:v>
                </c:pt>
                <c:pt idx="16">
                  <c:v>Czech Republic</c:v>
                </c:pt>
                <c:pt idx="17">
                  <c:v>France</c:v>
                </c:pt>
                <c:pt idx="18">
                  <c:v>OECD average</c:v>
                </c:pt>
                <c:pt idx="19">
                  <c:v>United Kingdom</c:v>
                </c:pt>
                <c:pt idx="20">
                  <c:v>Iceland</c:v>
                </c:pt>
                <c:pt idx="21">
                  <c:v>Luxembourg</c:v>
                </c:pt>
                <c:pt idx="22">
                  <c:v>Norway</c:v>
                </c:pt>
                <c:pt idx="23">
                  <c:v>Portugal</c:v>
                </c:pt>
                <c:pt idx="24">
                  <c:v>Italy</c:v>
                </c:pt>
                <c:pt idx="25">
                  <c:v>Spain</c:v>
                </c:pt>
                <c:pt idx="26">
                  <c:v>Slovak Republic</c:v>
                </c:pt>
                <c:pt idx="27">
                  <c:v>United States</c:v>
                </c:pt>
                <c:pt idx="28">
                  <c:v>Sweden</c:v>
                </c:pt>
                <c:pt idx="29">
                  <c:v>Hungary</c:v>
                </c:pt>
                <c:pt idx="30">
                  <c:v>Israel</c:v>
                </c:pt>
                <c:pt idx="31">
                  <c:v>Greece</c:v>
                </c:pt>
                <c:pt idx="32">
                  <c:v>Turkey</c:v>
                </c:pt>
                <c:pt idx="33">
                  <c:v>Chile</c:v>
                </c:pt>
                <c:pt idx="34">
                  <c:v>Mexico</c:v>
                </c:pt>
              </c:strCache>
            </c:strRef>
          </c:cat>
          <c:val>
            <c:numRef>
              <c:f>Sheet1!$B$2:$B$36</c:f>
              <c:numCache>
                <c:formatCode>0</c:formatCode>
                <c:ptCount val="35"/>
                <c:pt idx="0">
                  <c:v>553.76665914361297</c:v>
                </c:pt>
                <c:pt idx="1">
                  <c:v>536.40691823420798</c:v>
                </c:pt>
                <c:pt idx="2">
                  <c:v>530.93100395039653</c:v>
                </c:pt>
                <c:pt idx="3">
                  <c:v>522.97175819268159</c:v>
                </c:pt>
                <c:pt idx="4">
                  <c:v>520.54552167678582</c:v>
                </c:pt>
                <c:pt idx="5">
                  <c:v>518.75033528297922</c:v>
                </c:pt>
                <c:pt idx="6">
                  <c:v>518.07851943335379</c:v>
                </c:pt>
                <c:pt idx="7">
                  <c:v>517.50109681795527</c:v>
                </c:pt>
                <c:pt idx="8">
                  <c:v>514.74523858290047</c:v>
                </c:pt>
                <c:pt idx="9">
                  <c:v>513.52505581992796</c:v>
                </c:pt>
                <c:pt idx="10">
                  <c:v>505.54074324980058</c:v>
                </c:pt>
                <c:pt idx="11">
                  <c:v>504.15076631112402</c:v>
                </c:pt>
                <c:pt idx="12">
                  <c:v>501.497460196644</c:v>
                </c:pt>
                <c:pt idx="13">
                  <c:v>501.12742239095365</c:v>
                </c:pt>
                <c:pt idx="14">
                  <c:v>500.02675662541355</c:v>
                </c:pt>
                <c:pt idx="15">
                  <c:v>499.74990282758671</c:v>
                </c:pt>
                <c:pt idx="16">
                  <c:v>498.95788231767966</c:v>
                </c:pt>
                <c:pt idx="17">
                  <c:v>494.98467432064041</c:v>
                </c:pt>
                <c:pt idx="18">
                  <c:v>494.04644668586258</c:v>
                </c:pt>
                <c:pt idx="19">
                  <c:v>493.93423089631631</c:v>
                </c:pt>
                <c:pt idx="20">
                  <c:v>492.79569723949174</c:v>
                </c:pt>
                <c:pt idx="21">
                  <c:v>489.84509803720812</c:v>
                </c:pt>
                <c:pt idx="22">
                  <c:v>489.37307034875533</c:v>
                </c:pt>
                <c:pt idx="23">
                  <c:v>487.06318134390341</c:v>
                </c:pt>
                <c:pt idx="24">
                  <c:v>485.32118101255327</c:v>
                </c:pt>
                <c:pt idx="25">
                  <c:v>484.319297801971</c:v>
                </c:pt>
                <c:pt idx="26">
                  <c:v>481.64474400632696</c:v>
                </c:pt>
                <c:pt idx="27">
                  <c:v>481.36678627921174</c:v>
                </c:pt>
                <c:pt idx="28">
                  <c:v>478.26063590301106</c:v>
                </c:pt>
                <c:pt idx="29">
                  <c:v>477.0444550154877</c:v>
                </c:pt>
                <c:pt idx="30">
                  <c:v>466.48143014930969</c:v>
                </c:pt>
                <c:pt idx="31">
                  <c:v>452.97342685890681</c:v>
                </c:pt>
                <c:pt idx="32">
                  <c:v>447.98441497895413</c:v>
                </c:pt>
                <c:pt idx="33">
                  <c:v>422.63235540551869</c:v>
                </c:pt>
                <c:pt idx="34">
                  <c:v>413.28146666770834</c:v>
                </c:pt>
              </c:numCache>
            </c:numRef>
          </c:val>
        </c:ser>
        <c:dLbls>
          <c:showLegendKey val="0"/>
          <c:showVal val="0"/>
          <c:showCatName val="0"/>
          <c:showSerName val="0"/>
          <c:showPercent val="0"/>
          <c:showBubbleSize val="0"/>
        </c:dLbls>
        <c:gapWidth val="150"/>
        <c:axId val="222806840"/>
        <c:axId val="222807232"/>
      </c:barChart>
      <c:catAx>
        <c:axId val="222806840"/>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22807232"/>
        <c:crossesAt val="180"/>
        <c:auto val="1"/>
        <c:lblAlgn val="ctr"/>
        <c:lblOffset val="100"/>
        <c:tickLblSkip val="1"/>
        <c:tickMarkSkip val="1"/>
        <c:noMultiLvlLbl val="0"/>
      </c:catAx>
      <c:valAx>
        <c:axId val="222807232"/>
        <c:scaling>
          <c:orientation val="minMax"/>
          <c:max val="550"/>
          <c:min val="30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88"/>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22806840"/>
        <c:crosses val="autoZero"/>
        <c:crossBetween val="between"/>
        <c:majorUnit val="5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mn-lt"/>
              </a:defRPr>
            </a:pPr>
            <a:r>
              <a:rPr lang="en-US" sz="1600" dirty="0" smtClean="0">
                <a:latin typeface="+mn-lt"/>
              </a:rPr>
              <a:t>2006 PISA</a:t>
            </a:r>
            <a:r>
              <a:rPr lang="en-US" sz="1600" baseline="0" dirty="0" smtClean="0">
                <a:latin typeface="+mn-lt"/>
              </a:rPr>
              <a:t> - Science</a:t>
            </a:r>
            <a:endParaRPr lang="en-US" sz="1600" dirty="0">
              <a:latin typeface="+mn-lt"/>
            </a:endParaRPr>
          </a:p>
        </c:rich>
      </c:tx>
      <c:layout>
        <c:manualLayout>
          <c:xMode val="edge"/>
          <c:yMode val="edge"/>
          <c:x val="0.38865826771653988"/>
          <c:y val="0"/>
        </c:manualLayout>
      </c:layout>
      <c:overlay val="0"/>
    </c:title>
    <c:autoTitleDeleted val="0"/>
    <c:plotArea>
      <c:layout>
        <c:manualLayout>
          <c:layoutTarget val="inner"/>
          <c:xMode val="edge"/>
          <c:yMode val="edge"/>
          <c:x val="0.10155196850393701"/>
          <c:y val="8.3047793781376708E-2"/>
          <c:w val="0.88235294117647056"/>
          <c:h val="0.65161290322582044"/>
        </c:manualLayout>
      </c:layout>
      <c:barChart>
        <c:barDir val="col"/>
        <c:grouping val="stacked"/>
        <c:varyColors val="0"/>
        <c:ser>
          <c:idx val="0"/>
          <c:order val="0"/>
          <c:tx>
            <c:strRef>
              <c:f>Sheet1!$B$1</c:f>
              <c:strCache>
                <c:ptCount val="1"/>
                <c:pt idx="0">
                  <c:v>Score</c:v>
                </c:pt>
              </c:strCache>
            </c:strRef>
          </c:tx>
          <c:spPr>
            <a:noFill/>
            <a:ln w="10831">
              <a:noFill/>
              <a:prstDash val="solid"/>
            </a:ln>
          </c:spPr>
          <c:invertIfNegative val="0"/>
          <c:cat>
            <c:strRef>
              <c:f>Sheet1!$A$2:$A$32</c:f>
              <c:strCache>
                <c:ptCount val="31"/>
                <c:pt idx="0">
                  <c:v>France</c:v>
                </c:pt>
                <c:pt idx="1">
                  <c:v>Luxembourg</c:v>
                </c:pt>
                <c:pt idx="2">
                  <c:v>Belgium</c:v>
                </c:pt>
                <c:pt idx="3">
                  <c:v>United States</c:v>
                </c:pt>
                <c:pt idx="4">
                  <c:v>United Kingdom</c:v>
                </c:pt>
                <c:pt idx="5">
                  <c:v>Switzerland</c:v>
                </c:pt>
                <c:pt idx="6">
                  <c:v>Czech Repub</c:v>
                </c:pt>
                <c:pt idx="7">
                  <c:v>Netherlands</c:v>
                </c:pt>
                <c:pt idx="8">
                  <c:v>Germany</c:v>
                </c:pt>
                <c:pt idx="9">
                  <c:v>Slovak Repub</c:v>
                </c:pt>
                <c:pt idx="10">
                  <c:v>New Zealand</c:v>
                </c:pt>
                <c:pt idx="11">
                  <c:v>Austria</c:v>
                </c:pt>
                <c:pt idx="12">
                  <c:v>Greece</c:v>
                </c:pt>
                <c:pt idx="13">
                  <c:v>Hungary</c:v>
                </c:pt>
                <c:pt idx="14">
                  <c:v>Portugal</c:v>
                </c:pt>
                <c:pt idx="15">
                  <c:v>Sweden</c:v>
                </c:pt>
                <c:pt idx="16">
                  <c:v>OECD Average</c:v>
                </c:pt>
                <c:pt idx="17">
                  <c:v>Australia</c:v>
                </c:pt>
                <c:pt idx="18">
                  <c:v>Spain</c:v>
                </c:pt>
                <c:pt idx="19">
                  <c:v>Denmark</c:v>
                </c:pt>
                <c:pt idx="20">
                  <c:v>Ireland</c:v>
                </c:pt>
                <c:pt idx="21">
                  <c:v>Norway</c:v>
                </c:pt>
                <c:pt idx="22">
                  <c:v>Mexico</c:v>
                </c:pt>
                <c:pt idx="23">
                  <c:v>Italy</c:v>
                </c:pt>
                <c:pt idx="24">
                  <c:v>Poland</c:v>
                </c:pt>
                <c:pt idx="25">
                  <c:v>Canada</c:v>
                </c:pt>
                <c:pt idx="26">
                  <c:v>Turkey</c:v>
                </c:pt>
                <c:pt idx="27">
                  <c:v>Iceland</c:v>
                </c:pt>
                <c:pt idx="28">
                  <c:v>Japan</c:v>
                </c:pt>
                <c:pt idx="29">
                  <c:v>Finland</c:v>
                </c:pt>
                <c:pt idx="30">
                  <c:v>Korea</c:v>
                </c:pt>
              </c:strCache>
            </c:strRef>
          </c:cat>
          <c:val>
            <c:numRef>
              <c:f>Sheet1!$B$2:$B$32</c:f>
              <c:numCache>
                <c:formatCode>0</c:formatCode>
                <c:ptCount val="31"/>
                <c:pt idx="0">
                  <c:v>448</c:v>
                </c:pt>
                <c:pt idx="1">
                  <c:v>429</c:v>
                </c:pt>
                <c:pt idx="2">
                  <c:v>464</c:v>
                </c:pt>
                <c:pt idx="3">
                  <c:v>445</c:v>
                </c:pt>
                <c:pt idx="4">
                  <c:v>472</c:v>
                </c:pt>
                <c:pt idx="5">
                  <c:v>463</c:v>
                </c:pt>
                <c:pt idx="6">
                  <c:v>469</c:v>
                </c:pt>
                <c:pt idx="7">
                  <c:v>478</c:v>
                </c:pt>
                <c:pt idx="8">
                  <c:v>474</c:v>
                </c:pt>
                <c:pt idx="9">
                  <c:v>446</c:v>
                </c:pt>
                <c:pt idx="10">
                  <c:v>487</c:v>
                </c:pt>
                <c:pt idx="11">
                  <c:v>466</c:v>
                </c:pt>
                <c:pt idx="12">
                  <c:v>436</c:v>
                </c:pt>
                <c:pt idx="13">
                  <c:v>469</c:v>
                </c:pt>
                <c:pt idx="14">
                  <c:v>440</c:v>
                </c:pt>
                <c:pt idx="15">
                  <c:v>467</c:v>
                </c:pt>
                <c:pt idx="16">
                  <c:v>464</c:v>
                </c:pt>
                <c:pt idx="17">
                  <c:v>490</c:v>
                </c:pt>
                <c:pt idx="18">
                  <c:v>455</c:v>
                </c:pt>
                <c:pt idx="19">
                  <c:v>463</c:v>
                </c:pt>
                <c:pt idx="20">
                  <c:v>476</c:v>
                </c:pt>
                <c:pt idx="21">
                  <c:v>457</c:v>
                </c:pt>
                <c:pt idx="22">
                  <c:v>377</c:v>
                </c:pt>
                <c:pt idx="23">
                  <c:v>442</c:v>
                </c:pt>
                <c:pt idx="24">
                  <c:v>469</c:v>
                </c:pt>
                <c:pt idx="25">
                  <c:v>502</c:v>
                </c:pt>
                <c:pt idx="26">
                  <c:v>404</c:v>
                </c:pt>
                <c:pt idx="27">
                  <c:v>468</c:v>
                </c:pt>
                <c:pt idx="28">
                  <c:v>506</c:v>
                </c:pt>
                <c:pt idx="29">
                  <c:v>545</c:v>
                </c:pt>
                <c:pt idx="30">
                  <c:v>506</c:v>
                </c:pt>
              </c:numCache>
            </c:numRef>
          </c:val>
        </c:ser>
        <c:ser>
          <c:idx val="1"/>
          <c:order val="1"/>
          <c:tx>
            <c:strRef>
              <c:f>Sheet1!$C$1</c:f>
              <c:strCache>
                <c:ptCount val="1"/>
                <c:pt idx="0">
                  <c:v>Column1</c:v>
                </c:pt>
              </c:strCache>
            </c:strRef>
          </c:tx>
          <c:spPr>
            <a:solidFill>
              <a:srgbClr val="1F497D"/>
            </a:solidFill>
            <a:ln>
              <a:solidFill>
                <a:sysClr val="windowText" lastClr="000000"/>
              </a:solidFill>
            </a:ln>
          </c:spPr>
          <c:invertIfNegative val="0"/>
          <c:dPt>
            <c:idx val="3"/>
            <c:invertIfNegative val="0"/>
            <c:bubble3D val="0"/>
            <c:spPr>
              <a:solidFill>
                <a:sysClr val="windowText" lastClr="000000"/>
              </a:solidFill>
              <a:ln>
                <a:solidFill>
                  <a:sysClr val="windowText" lastClr="000000"/>
                </a:solidFill>
              </a:ln>
            </c:spPr>
          </c:dPt>
          <c:dPt>
            <c:idx val="16"/>
            <c:invertIfNegative val="0"/>
            <c:bubble3D val="0"/>
            <c:spPr>
              <a:solidFill>
                <a:srgbClr val="667B7A">
                  <a:lumMod val="20000"/>
                  <a:lumOff val="80000"/>
                </a:srgbClr>
              </a:solidFill>
              <a:ln>
                <a:solidFill>
                  <a:sysClr val="windowText" lastClr="000000"/>
                </a:solidFill>
              </a:ln>
            </c:spPr>
          </c:dPt>
          <c:cat>
            <c:strRef>
              <c:f>Sheet1!$A$2:$A$32</c:f>
              <c:strCache>
                <c:ptCount val="31"/>
                <c:pt idx="0">
                  <c:v>France</c:v>
                </c:pt>
                <c:pt idx="1">
                  <c:v>Luxembourg</c:v>
                </c:pt>
                <c:pt idx="2">
                  <c:v>Belgium</c:v>
                </c:pt>
                <c:pt idx="3">
                  <c:v>United States</c:v>
                </c:pt>
                <c:pt idx="4">
                  <c:v>United Kingdom</c:v>
                </c:pt>
                <c:pt idx="5">
                  <c:v>Switzerland</c:v>
                </c:pt>
                <c:pt idx="6">
                  <c:v>Czech Repub</c:v>
                </c:pt>
                <c:pt idx="7">
                  <c:v>Netherlands</c:v>
                </c:pt>
                <c:pt idx="8">
                  <c:v>Germany</c:v>
                </c:pt>
                <c:pt idx="9">
                  <c:v>Slovak Repub</c:v>
                </c:pt>
                <c:pt idx="10">
                  <c:v>New Zealand</c:v>
                </c:pt>
                <c:pt idx="11">
                  <c:v>Austria</c:v>
                </c:pt>
                <c:pt idx="12">
                  <c:v>Greece</c:v>
                </c:pt>
                <c:pt idx="13">
                  <c:v>Hungary</c:v>
                </c:pt>
                <c:pt idx="14">
                  <c:v>Portugal</c:v>
                </c:pt>
                <c:pt idx="15">
                  <c:v>Sweden</c:v>
                </c:pt>
                <c:pt idx="16">
                  <c:v>OECD Average</c:v>
                </c:pt>
                <c:pt idx="17">
                  <c:v>Australia</c:v>
                </c:pt>
                <c:pt idx="18">
                  <c:v>Spain</c:v>
                </c:pt>
                <c:pt idx="19">
                  <c:v>Denmark</c:v>
                </c:pt>
                <c:pt idx="20">
                  <c:v>Ireland</c:v>
                </c:pt>
                <c:pt idx="21">
                  <c:v>Norway</c:v>
                </c:pt>
                <c:pt idx="22">
                  <c:v>Mexico</c:v>
                </c:pt>
                <c:pt idx="23">
                  <c:v>Italy</c:v>
                </c:pt>
                <c:pt idx="24">
                  <c:v>Poland</c:v>
                </c:pt>
                <c:pt idx="25">
                  <c:v>Canada</c:v>
                </c:pt>
                <c:pt idx="26">
                  <c:v>Turkey</c:v>
                </c:pt>
                <c:pt idx="27">
                  <c:v>Iceland</c:v>
                </c:pt>
                <c:pt idx="28">
                  <c:v>Japan</c:v>
                </c:pt>
                <c:pt idx="29">
                  <c:v>Finland</c:v>
                </c:pt>
                <c:pt idx="30">
                  <c:v>Korea</c:v>
                </c:pt>
              </c:strCache>
            </c:strRef>
          </c:cat>
          <c:val>
            <c:numRef>
              <c:f>Sheet1!$C$2:$C$32</c:f>
              <c:numCache>
                <c:formatCode>0</c:formatCode>
                <c:ptCount val="31"/>
                <c:pt idx="0">
                  <c:v>111</c:v>
                </c:pt>
                <c:pt idx="1">
                  <c:v>111</c:v>
                </c:pt>
                <c:pt idx="2">
                  <c:v>100</c:v>
                </c:pt>
                <c:pt idx="3">
                  <c:v>97</c:v>
                </c:pt>
                <c:pt idx="4">
                  <c:v>96</c:v>
                </c:pt>
                <c:pt idx="5">
                  <c:v>96</c:v>
                </c:pt>
                <c:pt idx="6">
                  <c:v>95</c:v>
                </c:pt>
                <c:pt idx="7">
                  <c:v>94</c:v>
                </c:pt>
                <c:pt idx="8">
                  <c:v>94</c:v>
                </c:pt>
                <c:pt idx="9">
                  <c:v>92</c:v>
                </c:pt>
                <c:pt idx="10">
                  <c:v>91</c:v>
                </c:pt>
                <c:pt idx="11">
                  <c:v>88</c:v>
                </c:pt>
                <c:pt idx="12">
                  <c:v>83</c:v>
                </c:pt>
                <c:pt idx="13">
                  <c:v>82</c:v>
                </c:pt>
                <c:pt idx="14">
                  <c:v>81</c:v>
                </c:pt>
                <c:pt idx="15">
                  <c:v>80</c:v>
                </c:pt>
                <c:pt idx="16">
                  <c:v>80</c:v>
                </c:pt>
                <c:pt idx="17">
                  <c:v>79</c:v>
                </c:pt>
                <c:pt idx="18">
                  <c:v>74</c:v>
                </c:pt>
                <c:pt idx="19">
                  <c:v>74</c:v>
                </c:pt>
                <c:pt idx="20">
                  <c:v>72</c:v>
                </c:pt>
                <c:pt idx="21">
                  <c:v>72</c:v>
                </c:pt>
                <c:pt idx="22">
                  <c:v>70</c:v>
                </c:pt>
                <c:pt idx="23">
                  <c:v>70</c:v>
                </c:pt>
                <c:pt idx="24">
                  <c:v>70</c:v>
                </c:pt>
                <c:pt idx="25">
                  <c:v>67</c:v>
                </c:pt>
                <c:pt idx="26">
                  <c:v>58</c:v>
                </c:pt>
                <c:pt idx="27">
                  <c:v>57</c:v>
                </c:pt>
                <c:pt idx="28">
                  <c:v>53</c:v>
                </c:pt>
                <c:pt idx="29">
                  <c:v>51</c:v>
                </c:pt>
                <c:pt idx="30">
                  <c:v>39</c:v>
                </c:pt>
              </c:numCache>
            </c:numRef>
          </c:val>
        </c:ser>
        <c:dLbls>
          <c:showLegendKey val="0"/>
          <c:showVal val="0"/>
          <c:showCatName val="0"/>
          <c:showSerName val="0"/>
          <c:showPercent val="0"/>
          <c:showBubbleSize val="0"/>
        </c:dLbls>
        <c:gapWidth val="150"/>
        <c:overlap val="100"/>
        <c:axId val="223366448"/>
        <c:axId val="223366840"/>
      </c:barChart>
      <c:catAx>
        <c:axId val="22336644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23366840"/>
        <c:crosses val="autoZero"/>
        <c:auto val="1"/>
        <c:lblAlgn val="ctr"/>
        <c:lblOffset val="100"/>
        <c:tickLblSkip val="1"/>
        <c:tickMarkSkip val="1"/>
        <c:noMultiLvlLbl val="0"/>
      </c:catAx>
      <c:valAx>
        <c:axId val="223366840"/>
        <c:scaling>
          <c:orientation val="minMax"/>
          <c:max val="600"/>
          <c:min val="350"/>
        </c:scaling>
        <c:delete val="0"/>
        <c:axPos val="l"/>
        <c:majorGridlines>
          <c:spPr>
            <a:ln>
              <a:solidFill>
                <a:schemeClr val="tx1">
                  <a:lumMod val="65000"/>
                  <a:lumOff val="35000"/>
                </a:schemeClr>
              </a:solidFill>
            </a:ln>
          </c:spPr>
        </c:majorGridlines>
        <c:title>
          <c:tx>
            <c:rich>
              <a:bodyPr rot="-5400000" vert="horz"/>
              <a:lstStyle/>
              <a:p>
                <a:pPr>
                  <a:defRPr sz="1200" b="0">
                    <a:latin typeface="+mn-lt"/>
                  </a:defRPr>
                </a:pPr>
                <a:r>
                  <a:rPr lang="en-US" sz="1200" b="0" dirty="0" smtClean="0">
                    <a:latin typeface="+mn-lt"/>
                  </a:rPr>
                  <a:t>Gap in Average</a:t>
                </a:r>
                <a:r>
                  <a:rPr lang="en-US" sz="1200" b="0" baseline="0" dirty="0" smtClean="0">
                    <a:latin typeface="+mn-lt"/>
                  </a:rPr>
                  <a:t> Scale Score</a:t>
                </a:r>
                <a:endParaRPr lang="en-US" sz="1200" b="0" dirty="0">
                  <a:latin typeface="+mn-lt"/>
                </a:endParaRPr>
              </a:p>
            </c:rich>
          </c:tx>
          <c:overlay val="0"/>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23366448"/>
        <c:crosses val="autoZero"/>
        <c:crossBetween val="between"/>
        <c:majorUnit val="50"/>
        <c:minorUnit val="10"/>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mn-lt"/>
              </a:defRPr>
            </a:pPr>
            <a:r>
              <a:rPr lang="en-US" sz="1600" dirty="0" smtClean="0">
                <a:latin typeface="+mn-lt"/>
              </a:rPr>
              <a:t>2009 PISA</a:t>
            </a:r>
            <a:r>
              <a:rPr lang="en-US" sz="1600" baseline="0" dirty="0" smtClean="0">
                <a:latin typeface="+mn-lt"/>
              </a:rPr>
              <a:t> – Reading </a:t>
            </a:r>
            <a:endParaRPr lang="en-US" sz="1600" dirty="0">
              <a:latin typeface="+mn-lt"/>
            </a:endParaRPr>
          </a:p>
        </c:rich>
      </c:tx>
      <c:layout>
        <c:manualLayout>
          <c:xMode val="edge"/>
          <c:yMode val="edge"/>
          <c:x val="0.38865826771653988"/>
          <c:y val="0"/>
        </c:manualLayout>
      </c:layout>
      <c:overlay val="0"/>
    </c:title>
    <c:autoTitleDeleted val="0"/>
    <c:plotArea>
      <c:layout>
        <c:manualLayout>
          <c:layoutTarget val="inner"/>
          <c:xMode val="edge"/>
          <c:yMode val="edge"/>
          <c:x val="0.10155196850393701"/>
          <c:y val="8.3047793781376708E-2"/>
          <c:w val="0.88235294117647056"/>
          <c:h val="0.65161290322582099"/>
        </c:manualLayout>
      </c:layout>
      <c:barChart>
        <c:barDir val="col"/>
        <c:grouping val="stacked"/>
        <c:varyColors val="0"/>
        <c:ser>
          <c:idx val="0"/>
          <c:order val="0"/>
          <c:tx>
            <c:strRef>
              <c:f>Sheet1!$B$1</c:f>
              <c:strCache>
                <c:ptCount val="1"/>
                <c:pt idx="0">
                  <c:v>Low score</c:v>
                </c:pt>
              </c:strCache>
            </c:strRef>
          </c:tx>
          <c:spPr>
            <a:noFill/>
            <a:ln w="10831">
              <a:noFill/>
              <a:prstDash val="solid"/>
            </a:ln>
          </c:spPr>
          <c:invertIfNegative val="0"/>
          <c:cat>
            <c:strRef>
              <c:f>Sheet1!$A$2:$A$36</c:f>
              <c:strCache>
                <c:ptCount val="35"/>
                <c:pt idx="0">
                  <c:v>Hungary</c:v>
                </c:pt>
                <c:pt idx="1">
                  <c:v>Belgium</c:v>
                </c:pt>
                <c:pt idx="2">
                  <c:v>Luxembourg</c:v>
                </c:pt>
                <c:pt idx="3">
                  <c:v>France</c:v>
                </c:pt>
                <c:pt idx="4">
                  <c:v>United States</c:v>
                </c:pt>
                <c:pt idx="5">
                  <c:v>Austria</c:v>
                </c:pt>
                <c:pt idx="6">
                  <c:v>Germany</c:v>
                </c:pt>
                <c:pt idx="7">
                  <c:v>New Zealand</c:v>
                </c:pt>
                <c:pt idx="8">
                  <c:v>Israel</c:v>
                </c:pt>
                <c:pt idx="9">
                  <c:v>Switzerland</c:v>
                </c:pt>
                <c:pt idx="10">
                  <c:v>United Kingdom</c:v>
                </c:pt>
                <c:pt idx="11">
                  <c:v>Turkey</c:v>
                </c:pt>
                <c:pt idx="12">
                  <c:v>Chile</c:v>
                </c:pt>
                <c:pt idx="13">
                  <c:v>Greece</c:v>
                </c:pt>
                <c:pt idx="14">
                  <c:v>Sweden</c:v>
                </c:pt>
                <c:pt idx="15">
                  <c:v>Australia</c:v>
                </c:pt>
                <c:pt idx="16">
                  <c:v>OECD average</c:v>
                </c:pt>
                <c:pt idx="17">
                  <c:v>Slovenia</c:v>
                </c:pt>
                <c:pt idx="18">
                  <c:v>Poland</c:v>
                </c:pt>
                <c:pt idx="19">
                  <c:v>Portugal</c:v>
                </c:pt>
                <c:pt idx="20">
                  <c:v>Slovak Republic</c:v>
                </c:pt>
                <c:pt idx="21">
                  <c:v>Ireland</c:v>
                </c:pt>
                <c:pt idx="22">
                  <c:v>Italy</c:v>
                </c:pt>
                <c:pt idx="23">
                  <c:v>Czech Republic</c:v>
                </c:pt>
                <c:pt idx="24">
                  <c:v>Mexico</c:v>
                </c:pt>
                <c:pt idx="25">
                  <c:v>Spain</c:v>
                </c:pt>
                <c:pt idx="26">
                  <c:v>Denmark</c:v>
                </c:pt>
                <c:pt idx="27">
                  <c:v>Netherlands</c:v>
                </c:pt>
                <c:pt idx="28">
                  <c:v>Japan</c:v>
                </c:pt>
                <c:pt idx="29">
                  <c:v>Korea</c:v>
                </c:pt>
                <c:pt idx="30">
                  <c:v>Norway</c:v>
                </c:pt>
                <c:pt idx="31">
                  <c:v>Canada</c:v>
                </c:pt>
                <c:pt idx="32">
                  <c:v>Finland</c:v>
                </c:pt>
                <c:pt idx="33">
                  <c:v>Iceland</c:v>
                </c:pt>
                <c:pt idx="34">
                  <c:v>Estonia</c:v>
                </c:pt>
              </c:strCache>
            </c:strRef>
          </c:cat>
          <c:val>
            <c:numRef>
              <c:f>Sheet1!$B$2:$B$36</c:f>
              <c:numCache>
                <c:formatCode>General</c:formatCode>
                <c:ptCount val="35"/>
                <c:pt idx="0">
                  <c:v>435.01604343293394</c:v>
                </c:pt>
                <c:pt idx="1">
                  <c:v>452.42050926819104</c:v>
                </c:pt>
                <c:pt idx="2">
                  <c:v>411.16742799337032</c:v>
                </c:pt>
                <c:pt idx="3">
                  <c:v>442.65640769000208</c:v>
                </c:pt>
                <c:pt idx="4">
                  <c:v>451.44909880580872</c:v>
                </c:pt>
                <c:pt idx="5">
                  <c:v>420.7827483380309</c:v>
                </c:pt>
                <c:pt idx="6">
                  <c:v>445.29763539293504</c:v>
                </c:pt>
                <c:pt idx="7">
                  <c:v>474.69825945366892</c:v>
                </c:pt>
                <c:pt idx="8">
                  <c:v>422.59664027712853</c:v>
                </c:pt>
                <c:pt idx="9">
                  <c:v>456.78767427746425</c:v>
                </c:pt>
                <c:pt idx="10">
                  <c:v>451.20211239069329</c:v>
                </c:pt>
                <c:pt idx="11">
                  <c:v>421.65952924895862</c:v>
                </c:pt>
                <c:pt idx="12">
                  <c:v>409.25498564714917</c:v>
                </c:pt>
                <c:pt idx="13">
                  <c:v>436.92378053810694</c:v>
                </c:pt>
                <c:pt idx="14">
                  <c:v>452.01140971509653</c:v>
                </c:pt>
                <c:pt idx="15">
                  <c:v>471.17465271131232</c:v>
                </c:pt>
                <c:pt idx="16">
                  <c:v>451.01396267057567</c:v>
                </c:pt>
                <c:pt idx="17">
                  <c:v>443.87204851262379</c:v>
                </c:pt>
                <c:pt idx="18">
                  <c:v>461.44013610189069</c:v>
                </c:pt>
                <c:pt idx="19">
                  <c:v>450.81147129725713</c:v>
                </c:pt>
                <c:pt idx="20">
                  <c:v>435.03278931561556</c:v>
                </c:pt>
                <c:pt idx="21">
                  <c:v>454.1921101849523</c:v>
                </c:pt>
                <c:pt idx="22">
                  <c:v>441.59131858419653</c:v>
                </c:pt>
                <c:pt idx="23">
                  <c:v>437.4404981645103</c:v>
                </c:pt>
                <c:pt idx="24">
                  <c:v>385.67732976049859</c:v>
                </c:pt>
                <c:pt idx="25">
                  <c:v>442.78744491407713</c:v>
                </c:pt>
                <c:pt idx="26">
                  <c:v>454.70652882005959</c:v>
                </c:pt>
                <c:pt idx="27">
                  <c:v>473.5430618476617</c:v>
                </c:pt>
                <c:pt idx="28">
                  <c:v>482.89477351229669</c:v>
                </c:pt>
                <c:pt idx="29">
                  <c:v>503.45331340698345</c:v>
                </c:pt>
                <c:pt idx="30">
                  <c:v>467.62630766152029</c:v>
                </c:pt>
                <c:pt idx="31">
                  <c:v>494.50006836540052</c:v>
                </c:pt>
                <c:pt idx="32">
                  <c:v>504.08885204851163</c:v>
                </c:pt>
                <c:pt idx="33">
                  <c:v>470.17855699809724</c:v>
                </c:pt>
                <c:pt idx="34">
                  <c:v>475.5392061225337</c:v>
                </c:pt>
              </c:numCache>
            </c:numRef>
          </c:val>
        </c:ser>
        <c:ser>
          <c:idx val="1"/>
          <c:order val="1"/>
          <c:tx>
            <c:strRef>
              <c:f>Sheet1!$C$1</c:f>
              <c:strCache>
                <c:ptCount val="1"/>
                <c:pt idx="0">
                  <c:v>Difference b/t high and low scores</c:v>
                </c:pt>
              </c:strCache>
            </c:strRef>
          </c:tx>
          <c:spPr>
            <a:solidFill>
              <a:srgbClr val="1F497D"/>
            </a:solidFill>
            <a:ln>
              <a:solidFill>
                <a:sysClr val="windowText" lastClr="000000"/>
              </a:solidFill>
            </a:ln>
          </c:spPr>
          <c:invertIfNegative val="0"/>
          <c:dPt>
            <c:idx val="4"/>
            <c:invertIfNegative val="0"/>
            <c:bubble3D val="0"/>
            <c:spPr>
              <a:solidFill>
                <a:sysClr val="windowText" lastClr="000000"/>
              </a:solidFill>
              <a:ln>
                <a:solidFill>
                  <a:sysClr val="windowText" lastClr="000000"/>
                </a:solidFill>
              </a:ln>
            </c:spPr>
          </c:dPt>
          <c:dPt>
            <c:idx val="16"/>
            <c:invertIfNegative val="0"/>
            <c:bubble3D val="0"/>
            <c:spPr>
              <a:solidFill>
                <a:srgbClr val="667B7A">
                  <a:lumMod val="20000"/>
                  <a:lumOff val="80000"/>
                </a:srgbClr>
              </a:solidFill>
              <a:ln>
                <a:solidFill>
                  <a:sysClr val="windowText" lastClr="000000"/>
                </a:solidFill>
              </a:ln>
            </c:spPr>
          </c:dPt>
          <c:cat>
            <c:strRef>
              <c:f>Sheet1!$A$2:$A$36</c:f>
              <c:strCache>
                <c:ptCount val="35"/>
                <c:pt idx="0">
                  <c:v>Hungary</c:v>
                </c:pt>
                <c:pt idx="1">
                  <c:v>Belgium</c:v>
                </c:pt>
                <c:pt idx="2">
                  <c:v>Luxembourg</c:v>
                </c:pt>
                <c:pt idx="3">
                  <c:v>France</c:v>
                </c:pt>
                <c:pt idx="4">
                  <c:v>United States</c:v>
                </c:pt>
                <c:pt idx="5">
                  <c:v>Austria</c:v>
                </c:pt>
                <c:pt idx="6">
                  <c:v>Germany</c:v>
                </c:pt>
                <c:pt idx="7">
                  <c:v>New Zealand</c:v>
                </c:pt>
                <c:pt idx="8">
                  <c:v>Israel</c:v>
                </c:pt>
                <c:pt idx="9">
                  <c:v>Switzerland</c:v>
                </c:pt>
                <c:pt idx="10">
                  <c:v>United Kingdom</c:v>
                </c:pt>
                <c:pt idx="11">
                  <c:v>Turkey</c:v>
                </c:pt>
                <c:pt idx="12">
                  <c:v>Chile</c:v>
                </c:pt>
                <c:pt idx="13">
                  <c:v>Greece</c:v>
                </c:pt>
                <c:pt idx="14">
                  <c:v>Sweden</c:v>
                </c:pt>
                <c:pt idx="15">
                  <c:v>Australia</c:v>
                </c:pt>
                <c:pt idx="16">
                  <c:v>OECD average</c:v>
                </c:pt>
                <c:pt idx="17">
                  <c:v>Slovenia</c:v>
                </c:pt>
                <c:pt idx="18">
                  <c:v>Poland</c:v>
                </c:pt>
                <c:pt idx="19">
                  <c:v>Portugal</c:v>
                </c:pt>
                <c:pt idx="20">
                  <c:v>Slovak Republic</c:v>
                </c:pt>
                <c:pt idx="21">
                  <c:v>Ireland</c:v>
                </c:pt>
                <c:pt idx="22">
                  <c:v>Italy</c:v>
                </c:pt>
                <c:pt idx="23">
                  <c:v>Czech Republic</c:v>
                </c:pt>
                <c:pt idx="24">
                  <c:v>Mexico</c:v>
                </c:pt>
                <c:pt idx="25">
                  <c:v>Spain</c:v>
                </c:pt>
                <c:pt idx="26">
                  <c:v>Denmark</c:v>
                </c:pt>
                <c:pt idx="27">
                  <c:v>Netherlands</c:v>
                </c:pt>
                <c:pt idx="28">
                  <c:v>Japan</c:v>
                </c:pt>
                <c:pt idx="29">
                  <c:v>Korea</c:v>
                </c:pt>
                <c:pt idx="30">
                  <c:v>Norway</c:v>
                </c:pt>
                <c:pt idx="31">
                  <c:v>Canada</c:v>
                </c:pt>
                <c:pt idx="32">
                  <c:v>Finland</c:v>
                </c:pt>
                <c:pt idx="33">
                  <c:v>Iceland</c:v>
                </c:pt>
                <c:pt idx="34">
                  <c:v>Estonia</c:v>
                </c:pt>
              </c:strCache>
            </c:strRef>
          </c:cat>
          <c:val>
            <c:numRef>
              <c:f>Sheet1!$C$2:$C$36</c:f>
              <c:numCache>
                <c:formatCode>0</c:formatCode>
                <c:ptCount val="35"/>
                <c:pt idx="0">
                  <c:v>118.09718432445948</c:v>
                </c:pt>
                <c:pt idx="1">
                  <c:v>114.94969166544334</c:v>
                </c:pt>
                <c:pt idx="2">
                  <c:v>114.60243671059825</c:v>
                </c:pt>
                <c:pt idx="3">
                  <c:v>109.90228650778265</c:v>
                </c:pt>
                <c:pt idx="4">
                  <c:v>106.82303075295214</c:v>
                </c:pt>
                <c:pt idx="5">
                  <c:v>104.64318277004911</c:v>
                </c:pt>
                <c:pt idx="6">
                  <c:v>104.31517018352621</c:v>
                </c:pt>
                <c:pt idx="7">
                  <c:v>103.54818071556701</c:v>
                </c:pt>
                <c:pt idx="8">
                  <c:v>103.17299112271488</c:v>
                </c:pt>
                <c:pt idx="9">
                  <c:v>93.067573782547427</c:v>
                </c:pt>
                <c:pt idx="10">
                  <c:v>92.471400333255858</c:v>
                </c:pt>
                <c:pt idx="11">
                  <c:v>92.000024195553351</c:v>
                </c:pt>
                <c:pt idx="12">
                  <c:v>91.933569098889336</c:v>
                </c:pt>
                <c:pt idx="13">
                  <c:v>90.782996349270377</c:v>
                </c:pt>
                <c:pt idx="14">
                  <c:v>90.6086419199886</c:v>
                </c:pt>
                <c:pt idx="15">
                  <c:v>90.57585092295264</c:v>
                </c:pt>
                <c:pt idx="16">
                  <c:v>88.486086578302547</c:v>
                </c:pt>
                <c:pt idx="17">
                  <c:v>88.136000416300448</c:v>
                </c:pt>
                <c:pt idx="18">
                  <c:v>88.070916585699678</c:v>
                </c:pt>
                <c:pt idx="19">
                  <c:v>86.660045903035481</c:v>
                </c:pt>
                <c:pt idx="20">
                  <c:v>86.213767299771916</c:v>
                </c:pt>
                <c:pt idx="21">
                  <c:v>85.261202433426149</c:v>
                </c:pt>
                <c:pt idx="22">
                  <c:v>84.562634631502434</c:v>
                </c:pt>
                <c:pt idx="23">
                  <c:v>83.898145736352419</c:v>
                </c:pt>
                <c:pt idx="24">
                  <c:v>83.653054848706518</c:v>
                </c:pt>
                <c:pt idx="25">
                  <c:v>82.373782805147897</c:v>
                </c:pt>
                <c:pt idx="26">
                  <c:v>81.172895713564941</c:v>
                </c:pt>
                <c:pt idx="27">
                  <c:v>79.272304409555659</c:v>
                </c:pt>
                <c:pt idx="28">
                  <c:v>74.641331245783249</c:v>
                </c:pt>
                <c:pt idx="29">
                  <c:v>68.431959789873559</c:v>
                </c:pt>
                <c:pt idx="30">
                  <c:v>68.103967341765269</c:v>
                </c:pt>
                <c:pt idx="31">
                  <c:v>67.177157003811459</c:v>
                </c:pt>
                <c:pt idx="32">
                  <c:v>61.290594429647044</c:v>
                </c:pt>
                <c:pt idx="33">
                  <c:v>59.523463626164471</c:v>
                </c:pt>
                <c:pt idx="34">
                  <c:v>58.589508086615396</c:v>
                </c:pt>
              </c:numCache>
            </c:numRef>
          </c:val>
        </c:ser>
        <c:dLbls>
          <c:showLegendKey val="0"/>
          <c:showVal val="0"/>
          <c:showCatName val="0"/>
          <c:showSerName val="0"/>
          <c:showPercent val="0"/>
          <c:showBubbleSize val="0"/>
        </c:dLbls>
        <c:gapWidth val="150"/>
        <c:overlap val="100"/>
        <c:axId val="223365664"/>
        <c:axId val="223367232"/>
      </c:barChart>
      <c:catAx>
        <c:axId val="223365664"/>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23367232"/>
        <c:crosses val="autoZero"/>
        <c:auto val="1"/>
        <c:lblAlgn val="ctr"/>
        <c:lblOffset val="100"/>
        <c:tickLblSkip val="1"/>
        <c:tickMarkSkip val="1"/>
        <c:noMultiLvlLbl val="0"/>
      </c:catAx>
      <c:valAx>
        <c:axId val="223367232"/>
        <c:scaling>
          <c:orientation val="minMax"/>
          <c:max val="600"/>
          <c:min val="350"/>
        </c:scaling>
        <c:delete val="0"/>
        <c:axPos val="l"/>
        <c:majorGridlines>
          <c:spPr>
            <a:ln>
              <a:solidFill>
                <a:schemeClr val="tx1">
                  <a:lumMod val="65000"/>
                  <a:lumOff val="35000"/>
                </a:schemeClr>
              </a:solidFill>
            </a:ln>
          </c:spPr>
        </c:majorGridlines>
        <c:title>
          <c:tx>
            <c:rich>
              <a:bodyPr rot="-5400000" vert="horz"/>
              <a:lstStyle/>
              <a:p>
                <a:pPr>
                  <a:defRPr sz="1200" b="0">
                    <a:latin typeface="+mn-lt"/>
                  </a:defRPr>
                </a:pPr>
                <a:r>
                  <a:rPr lang="en-US" sz="1200" b="0" dirty="0" smtClean="0">
                    <a:latin typeface="+mn-lt"/>
                  </a:rPr>
                  <a:t>Gap in Average</a:t>
                </a:r>
                <a:r>
                  <a:rPr lang="en-US" sz="1200" b="0" baseline="0" dirty="0" smtClean="0">
                    <a:latin typeface="+mn-lt"/>
                  </a:rPr>
                  <a:t> Scale Score</a:t>
                </a:r>
                <a:endParaRPr lang="en-US" sz="1200" b="0" dirty="0">
                  <a:latin typeface="+mn-lt"/>
                </a:endParaRPr>
              </a:p>
            </c:rich>
          </c:tx>
          <c:overlay val="0"/>
        </c:title>
        <c:numFmt formatCode="General"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23365664"/>
        <c:crosses val="autoZero"/>
        <c:crossBetween val="between"/>
        <c:majorUnit val="50"/>
        <c:minorUnit val="10"/>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5379640045"/>
          <c:y val="0.25292357112077901"/>
          <c:w val="0.81219687382827765"/>
          <c:h val="0.64664512085243075"/>
        </c:manualLayout>
      </c:layout>
      <c:barChart>
        <c:barDir val="col"/>
        <c:grouping val="clustered"/>
        <c:varyColors val="0"/>
        <c:ser>
          <c:idx val="0"/>
          <c:order val="0"/>
          <c:tx>
            <c:strRef>
              <c:f>Sheet1!$B$1</c:f>
              <c:strCache>
                <c:ptCount val="1"/>
                <c:pt idx="0">
                  <c:v>Series 1</c:v>
                </c:pt>
              </c:strCache>
            </c:strRef>
          </c:tx>
          <c:spPr>
            <a:ln>
              <a:solidFill>
                <a:sysClr val="windowText" lastClr="000000"/>
              </a:solidFill>
            </a:ln>
          </c:spPr>
          <c:invertIfNegative val="0"/>
          <c:dPt>
            <c:idx val="0"/>
            <c:invertIfNegative val="0"/>
            <c:bubble3D val="0"/>
            <c:spPr>
              <a:solidFill>
                <a:srgbClr val="BF311A"/>
              </a:solidFill>
              <a:ln>
                <a:solidFill>
                  <a:sysClr val="windowText" lastClr="000000"/>
                </a:solidFill>
              </a:ln>
            </c:spPr>
          </c:dPt>
          <c:dPt>
            <c:idx val="1"/>
            <c:invertIfNegative val="0"/>
            <c:bubble3D val="0"/>
            <c:spPr>
              <a:solidFill>
                <a:srgbClr val="FBB04A"/>
              </a:solidFill>
              <a:ln>
                <a:solidFill>
                  <a:sysClr val="windowText" lastClr="000000"/>
                </a:solidFill>
              </a:ln>
            </c:spPr>
          </c:dPt>
          <c:dPt>
            <c:idx val="2"/>
            <c:invertIfNegative val="0"/>
            <c:bubble3D val="0"/>
            <c:spPr>
              <a:solidFill>
                <a:srgbClr val="67BAC1"/>
              </a:solidFill>
              <a:ln>
                <a:solidFill>
                  <a:sysClr val="windowText" lastClr="000000"/>
                </a:solidFill>
              </a:ln>
            </c:spPr>
          </c:dPt>
          <c:dPt>
            <c:idx val="3"/>
            <c:invertIfNegative val="0"/>
            <c:bubble3D val="0"/>
            <c:spPr>
              <a:solidFill>
                <a:srgbClr val="EEDC89"/>
              </a:solidFill>
              <a:ln>
                <a:solidFill>
                  <a:sysClr val="windowText" lastClr="000000"/>
                </a:solidFill>
              </a:ln>
            </c:spPr>
          </c:dPt>
          <c:dLbls>
            <c:dLbl>
              <c:idx val="3"/>
              <c:layout>
                <c:manualLayout>
                  <c:x val="0"/>
                  <c:y val="2.487562189054727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African American</c:v>
                </c:pt>
                <c:pt idx="1">
                  <c:v>Latino</c:v>
                </c:pt>
                <c:pt idx="2">
                  <c:v>White</c:v>
                </c:pt>
                <c:pt idx="3">
                  <c:v>Asian</c:v>
                </c:pt>
              </c:strCache>
            </c:strRef>
          </c:cat>
          <c:val>
            <c:numRef>
              <c:f>Sheet1!$B$2:$B$5</c:f>
              <c:numCache>
                <c:formatCode>0%</c:formatCode>
                <c:ptCount val="4"/>
                <c:pt idx="0">
                  <c:v>0.35000000000000031</c:v>
                </c:pt>
                <c:pt idx="1">
                  <c:v>0.68</c:v>
                </c:pt>
                <c:pt idx="2">
                  <c:v>0.630000000000009</c:v>
                </c:pt>
                <c:pt idx="3">
                  <c:v>0.94000000000000061</c:v>
                </c:pt>
              </c:numCache>
            </c:numRef>
          </c:val>
        </c:ser>
        <c:dLbls>
          <c:showLegendKey val="0"/>
          <c:showVal val="1"/>
          <c:showCatName val="0"/>
          <c:showSerName val="0"/>
          <c:showPercent val="0"/>
          <c:showBubbleSize val="0"/>
        </c:dLbls>
        <c:gapWidth val="150"/>
        <c:axId val="223368408"/>
        <c:axId val="223368800"/>
      </c:barChart>
      <c:catAx>
        <c:axId val="223368408"/>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223368800"/>
        <c:crosses val="autoZero"/>
        <c:auto val="1"/>
        <c:lblAlgn val="ctr"/>
        <c:lblOffset val="100"/>
        <c:tickLblSkip val="1"/>
        <c:tickMarkSkip val="1"/>
        <c:noMultiLvlLbl val="0"/>
      </c:catAx>
      <c:valAx>
        <c:axId val="223368800"/>
        <c:scaling>
          <c:orientation val="minMax"/>
          <c:max val="1"/>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Percentage of students who</a:t>
                </a:r>
                <a:r>
                  <a:rPr lang="en-US" baseline="0" dirty="0" smtClean="0"/>
                  <a:t> were in the top two quintiles of math performance in fifth grade and in algebra in eighth grade</a:t>
                </a:r>
              </a:p>
            </c:rich>
          </c:tx>
          <c:layout>
            <c:manualLayout>
              <c:xMode val="edge"/>
              <c:yMode val="edge"/>
              <c:x val="4.931805399325191E-3"/>
              <c:y val="0.21654757707525371"/>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223368408"/>
        <c:crosses val="autoZero"/>
        <c:crossBetween val="between"/>
        <c:majorUnit val="0.2"/>
        <c:minorUnit val="0.1"/>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manualLayout>
          <c:layoutTarget val="inner"/>
          <c:xMode val="edge"/>
          <c:yMode val="edge"/>
          <c:x val="0.18339529120198494"/>
          <c:y val="0.16331096196867967"/>
          <c:w val="0.73482032218091764"/>
          <c:h val="0.70246085011185677"/>
        </c:manualLayout>
      </c:layout>
      <c:barChart>
        <c:barDir val="col"/>
        <c:grouping val="clustered"/>
        <c:varyColors val="0"/>
        <c:ser>
          <c:idx val="0"/>
          <c:order val="0"/>
          <c:tx>
            <c:strRef>
              <c:f>Sheet1!$A$2</c:f>
              <c:strCache>
                <c:ptCount val="1"/>
                <c:pt idx="0">
                  <c:v>High</c:v>
                </c:pt>
              </c:strCache>
            </c:strRef>
          </c:tx>
          <c:spPr>
            <a:solidFill>
              <a:srgbClr val="FFC000"/>
            </a:solidFill>
          </c:spPr>
          <c:invertIfNegative val="0"/>
          <c:dLbls>
            <c:dLbl>
              <c:idx val="1"/>
              <c:layout>
                <c:manualLayout>
                  <c:x val="3.3847694743385642E-3"/>
                  <c:y val="9.2621250014650227E-4"/>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Poverty</c:v>
                </c:pt>
                <c:pt idx="1">
                  <c:v>Minority</c:v>
                </c:pt>
              </c:strCache>
            </c:strRef>
          </c:cat>
          <c:val>
            <c:numRef>
              <c:f>Sheet1!$B$2:$D$2</c:f>
              <c:numCache>
                <c:formatCode>0%</c:formatCode>
                <c:ptCount val="2"/>
                <c:pt idx="0">
                  <c:v>0.25</c:v>
                </c:pt>
                <c:pt idx="1">
                  <c:v>0.22</c:v>
                </c:pt>
              </c:numCache>
            </c:numRef>
          </c:val>
        </c:ser>
        <c:ser>
          <c:idx val="1"/>
          <c:order val="1"/>
          <c:tx>
            <c:strRef>
              <c:f>Sheet1!$A$3</c:f>
              <c:strCache>
                <c:ptCount val="1"/>
                <c:pt idx="0">
                  <c:v>Low</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Poverty</c:v>
                </c:pt>
                <c:pt idx="1">
                  <c:v>Minority</c:v>
                </c:pt>
              </c:strCache>
            </c:strRef>
          </c:cat>
          <c:val>
            <c:numRef>
              <c:f>Sheet1!$B$3:$D$3</c:f>
              <c:numCache>
                <c:formatCode>0%</c:formatCode>
                <c:ptCount val="2"/>
                <c:pt idx="0">
                  <c:v>0.11</c:v>
                </c:pt>
                <c:pt idx="1">
                  <c:v>0.13</c:v>
                </c:pt>
              </c:numCache>
            </c:numRef>
          </c:val>
        </c:ser>
        <c:dLbls>
          <c:showLegendKey val="0"/>
          <c:showVal val="1"/>
          <c:showCatName val="0"/>
          <c:showSerName val="0"/>
          <c:showPercent val="0"/>
          <c:showBubbleSize val="0"/>
        </c:dLbls>
        <c:gapWidth val="150"/>
        <c:axId val="220635872"/>
        <c:axId val="220636264"/>
      </c:barChart>
      <c:catAx>
        <c:axId val="220635872"/>
        <c:scaling>
          <c:orientation val="minMax"/>
        </c:scaling>
        <c:delete val="0"/>
        <c:axPos val="b"/>
        <c:numFmt formatCode="General" sourceLinked="1"/>
        <c:majorTickMark val="out"/>
        <c:minorTickMark val="none"/>
        <c:tickLblPos val="nextTo"/>
        <c:txPr>
          <a:bodyPr rot="0" vert="horz"/>
          <a:lstStyle/>
          <a:p>
            <a:pPr>
              <a:defRPr/>
            </a:pPr>
            <a:endParaRPr lang="en-US"/>
          </a:p>
        </c:txPr>
        <c:crossAx val="220636264"/>
        <c:crosses val="autoZero"/>
        <c:auto val="1"/>
        <c:lblAlgn val="ctr"/>
        <c:lblOffset val="100"/>
        <c:tickLblSkip val="1"/>
        <c:tickMarkSkip val="1"/>
        <c:noMultiLvlLbl val="0"/>
      </c:catAx>
      <c:valAx>
        <c:axId val="220636264"/>
        <c:scaling>
          <c:orientation val="minMax"/>
        </c:scaling>
        <c:delete val="0"/>
        <c:axPos val="l"/>
        <c:title>
          <c:tx>
            <c:rich>
              <a:bodyPr/>
              <a:lstStyle/>
              <a:p>
                <a:pPr>
                  <a:defRPr sz="1751" b="1" i="0" u="none" strike="noStrike" baseline="0">
                    <a:solidFill>
                      <a:srgbClr val="000000"/>
                    </a:solidFill>
                    <a:latin typeface="Calibri"/>
                    <a:ea typeface="Calibri"/>
                    <a:cs typeface="Calibri"/>
                  </a:defRPr>
                </a:pPr>
                <a:r>
                  <a:rPr lang="en-US"/>
                  <a:t>Percent of Class Taught by Teachers With Neither Certification nor Major</a:t>
                </a:r>
              </a:p>
            </c:rich>
          </c:tx>
          <c:layout>
            <c:manualLayout>
              <c:xMode val="edge"/>
              <c:yMode val="edge"/>
              <c:x val="3.6367677444575426E-2"/>
              <c:y val="0.13374081364829396"/>
            </c:manualLayout>
          </c:layout>
          <c:overlay val="0"/>
        </c:title>
        <c:numFmt formatCode="0%" sourceLinked="1"/>
        <c:majorTickMark val="out"/>
        <c:minorTickMark val="none"/>
        <c:tickLblPos val="nextTo"/>
        <c:txPr>
          <a:bodyPr rot="0" vert="horz"/>
          <a:lstStyle/>
          <a:p>
            <a:pPr>
              <a:defRPr/>
            </a:pPr>
            <a:endParaRPr lang="en-US"/>
          </a:p>
        </c:txPr>
        <c:crossAx val="220635872"/>
        <c:crosses val="autoZero"/>
        <c:crossBetween val="between"/>
        <c:majorUnit val="0.30000000000000032"/>
        <c:minorUnit val="1.0000000000000005E-2"/>
      </c:valAx>
    </c:plotArea>
    <c:legend>
      <c:legendPos val="r"/>
      <c:layout>
        <c:manualLayout>
          <c:xMode val="edge"/>
          <c:yMode val="edge"/>
          <c:x val="0.81784385994303965"/>
          <c:y val="0.20357939632545941"/>
          <c:w val="9.9132629697883265E-2"/>
          <c:h val="0.12527974628171468"/>
        </c:manualLayout>
      </c:layout>
      <c:overlay val="0"/>
    </c:legend>
    <c:plotVisOnly val="1"/>
    <c:dispBlanksAs val="gap"/>
    <c:showDLblsOverMax val="0"/>
  </c:chart>
  <c:txPr>
    <a:bodyPr/>
    <a:lstStyle/>
    <a:p>
      <a:pPr>
        <a:defRPr sz="1762"/>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b="1"/>
            </a:pPr>
            <a:r>
              <a:rPr lang="en-US" sz="2000" b="1" baseline="0" dirty="0" smtClean="0"/>
              <a:t>Class of 2013</a:t>
            </a:r>
            <a:endParaRPr lang="en-US" sz="2000" b="1" dirty="0"/>
          </a:p>
        </c:rich>
      </c:tx>
      <c:layout>
        <c:manualLayout>
          <c:xMode val="edge"/>
          <c:yMode val="edge"/>
          <c:x val="0.40130584192440616"/>
          <c:y val="0.12242360329958762"/>
        </c:manualLayout>
      </c:layout>
      <c:overlay val="0"/>
    </c:title>
    <c:autoTitleDeleted val="0"/>
    <c:plotArea>
      <c:layout>
        <c:manualLayout>
          <c:layoutTarget val="inner"/>
          <c:xMode val="edge"/>
          <c:yMode val="edge"/>
          <c:x val="0.11575228772079166"/>
          <c:y val="0.23551063579739781"/>
          <c:w val="0.83898258811398552"/>
          <c:h val="0.66405805617584113"/>
        </c:manualLayout>
      </c:layout>
      <c:barChart>
        <c:barDir val="col"/>
        <c:grouping val="clustered"/>
        <c:varyColors val="0"/>
        <c:ser>
          <c:idx val="0"/>
          <c:order val="0"/>
          <c:tx>
            <c:strRef>
              <c:f>Sheet1!$B$1</c:f>
              <c:strCache>
                <c:ptCount val="1"/>
                <c:pt idx="0">
                  <c:v>Series 1</c:v>
                </c:pt>
              </c:strCache>
            </c:strRef>
          </c:tx>
          <c:spPr>
            <a:ln>
              <a:solidFill>
                <a:sysClr val="windowText" lastClr="000000"/>
              </a:solidFill>
            </a:ln>
          </c:spPr>
          <c:invertIfNegative val="0"/>
          <c:dPt>
            <c:idx val="0"/>
            <c:invertIfNegative val="0"/>
            <c:bubble3D val="0"/>
            <c:spPr>
              <a:solidFill>
                <a:srgbClr val="BF311A"/>
              </a:solidFill>
              <a:ln>
                <a:solidFill>
                  <a:sysClr val="windowText" lastClr="000000"/>
                </a:solidFill>
              </a:ln>
            </c:spPr>
          </c:dPt>
          <c:dPt>
            <c:idx val="1"/>
            <c:invertIfNegative val="0"/>
            <c:bubble3D val="0"/>
            <c:spPr>
              <a:solidFill>
                <a:srgbClr val="FBB04A"/>
              </a:solidFill>
              <a:ln>
                <a:solidFill>
                  <a:sysClr val="windowText" lastClr="000000"/>
                </a:solidFill>
              </a:ln>
            </c:spPr>
          </c:dPt>
          <c:dPt>
            <c:idx val="2"/>
            <c:invertIfNegative val="0"/>
            <c:bubble3D val="0"/>
            <c:spPr>
              <a:solidFill>
                <a:srgbClr val="67BAC1"/>
              </a:solidFill>
              <a:ln>
                <a:solidFill>
                  <a:sysClr val="windowText" lastClr="000000"/>
                </a:solidFill>
              </a:ln>
            </c:spPr>
          </c:dPt>
          <c:dPt>
            <c:idx val="3"/>
            <c:invertIfNegative val="0"/>
            <c:bubble3D val="0"/>
            <c:spPr>
              <a:solidFill>
                <a:srgbClr val="EEDC89"/>
              </a:solidFill>
              <a:ln>
                <a:solidFill>
                  <a:sysClr val="windowText" lastClr="000000"/>
                </a:solidFill>
              </a:ln>
            </c:spPr>
          </c:dPt>
          <c:dPt>
            <c:idx val="4"/>
            <c:invertIfNegative val="0"/>
            <c:bubble3D val="0"/>
            <c:spPr>
              <a:solidFill>
                <a:srgbClr val="989184"/>
              </a:solidFill>
              <a:ln>
                <a:solidFill>
                  <a:sysClr val="windowText" lastClr="000000"/>
                </a:solidFill>
              </a:ln>
            </c:spPr>
          </c:dPt>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African American</c:v>
                </c:pt>
                <c:pt idx="1">
                  <c:v>Latino</c:v>
                </c:pt>
                <c:pt idx="2">
                  <c:v>White</c:v>
                </c:pt>
                <c:pt idx="3">
                  <c:v>Asian</c:v>
                </c:pt>
                <c:pt idx="4">
                  <c:v>Native American</c:v>
                </c:pt>
              </c:strCache>
            </c:strRef>
          </c:cat>
          <c:val>
            <c:numRef>
              <c:f>Sheet1!$B$2:$B$6</c:f>
              <c:numCache>
                <c:formatCode>0%</c:formatCode>
                <c:ptCount val="5"/>
                <c:pt idx="0">
                  <c:v>0.71</c:v>
                </c:pt>
                <c:pt idx="1">
                  <c:v>0.75</c:v>
                </c:pt>
                <c:pt idx="2">
                  <c:v>0.87</c:v>
                </c:pt>
                <c:pt idx="3">
                  <c:v>0.89</c:v>
                </c:pt>
                <c:pt idx="4">
                  <c:v>0.7</c:v>
                </c:pt>
              </c:numCache>
            </c:numRef>
          </c:val>
        </c:ser>
        <c:dLbls>
          <c:showLegendKey val="0"/>
          <c:showVal val="1"/>
          <c:showCatName val="0"/>
          <c:showSerName val="0"/>
          <c:showPercent val="0"/>
          <c:showBubbleSize val="0"/>
        </c:dLbls>
        <c:gapWidth val="150"/>
        <c:axId val="220637048"/>
        <c:axId val="220352800"/>
      </c:barChart>
      <c:catAx>
        <c:axId val="220637048"/>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220352800"/>
        <c:crosses val="autoZero"/>
        <c:auto val="1"/>
        <c:lblAlgn val="ctr"/>
        <c:lblOffset val="100"/>
        <c:tickLblSkip val="1"/>
        <c:tickMarkSkip val="1"/>
        <c:noMultiLvlLbl val="0"/>
      </c:catAx>
      <c:valAx>
        <c:axId val="220352800"/>
        <c:scaling>
          <c:orientation val="minMax"/>
          <c:max val="1"/>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Averaged Freshman Graduation</a:t>
                </a:r>
                <a:r>
                  <a:rPr lang="en-US" baseline="0" dirty="0" smtClean="0"/>
                  <a:t> Rate</a:t>
                </a:r>
                <a:endParaRPr lang="en-US" dirty="0"/>
              </a:p>
            </c:rich>
          </c:tx>
          <c:layout>
            <c:manualLayout>
              <c:xMode val="edge"/>
              <c:yMode val="edge"/>
              <c:x val="1.4953865302919775E-3"/>
              <c:y val="0.24852666854143496"/>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220637048"/>
        <c:crosses val="autoZero"/>
        <c:crossBetween val="between"/>
        <c:majorUnit val="0.2"/>
        <c:minorUnit val="0.1"/>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3457053805774277"/>
          <c:y val="0.19871907405017344"/>
          <c:w val="0.85154057305336861"/>
          <c:h val="0.66280010796108635"/>
        </c:manualLayout>
      </c:layout>
      <c:barChart>
        <c:barDir val="col"/>
        <c:grouping val="clustered"/>
        <c:varyColors val="0"/>
        <c:ser>
          <c:idx val="0"/>
          <c:order val="0"/>
          <c:tx>
            <c:strRef>
              <c:f>Sheet1!$B$1</c:f>
              <c:strCache>
                <c:ptCount val="1"/>
                <c:pt idx="0">
                  <c:v>Earnings Elasticity</c:v>
                </c:pt>
              </c:strCache>
            </c:strRef>
          </c:tx>
          <c:invertIfNegative val="0"/>
          <c:dLbls>
            <c:numFmt formatCode="General"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1950</c:v>
                </c:pt>
                <c:pt idx="1">
                  <c:v>1960</c:v>
                </c:pt>
                <c:pt idx="2">
                  <c:v>1970</c:v>
                </c:pt>
                <c:pt idx="3">
                  <c:v>1980</c:v>
                </c:pt>
                <c:pt idx="4">
                  <c:v>1990</c:v>
                </c:pt>
                <c:pt idx="5">
                  <c:v>2000</c:v>
                </c:pt>
              </c:numCache>
            </c:numRef>
          </c:cat>
          <c:val>
            <c:numRef>
              <c:f>Sheet1!$B$2:$B$7</c:f>
              <c:numCache>
                <c:formatCode>General</c:formatCode>
                <c:ptCount val="6"/>
                <c:pt idx="0">
                  <c:v>0.4</c:v>
                </c:pt>
                <c:pt idx="1">
                  <c:v>0.35000000000000031</c:v>
                </c:pt>
                <c:pt idx="2">
                  <c:v>0.34000000000000036</c:v>
                </c:pt>
                <c:pt idx="3">
                  <c:v>0.33000000000000673</c:v>
                </c:pt>
                <c:pt idx="4">
                  <c:v>0.46</c:v>
                </c:pt>
                <c:pt idx="5">
                  <c:v>0.58000000000000052</c:v>
                </c:pt>
              </c:numCache>
            </c:numRef>
          </c:val>
        </c:ser>
        <c:dLbls>
          <c:showLegendKey val="0"/>
          <c:showVal val="0"/>
          <c:showCatName val="0"/>
          <c:showSerName val="0"/>
          <c:showPercent val="0"/>
          <c:showBubbleSize val="0"/>
        </c:dLbls>
        <c:gapWidth val="100"/>
        <c:axId val="221142048"/>
        <c:axId val="221142440"/>
      </c:barChart>
      <c:catAx>
        <c:axId val="221142048"/>
        <c:scaling>
          <c:orientation val="minMax"/>
        </c:scaling>
        <c:delete val="0"/>
        <c:axPos val="b"/>
        <c:numFmt formatCode="General" sourceLinked="1"/>
        <c:majorTickMark val="out"/>
        <c:minorTickMark val="none"/>
        <c:tickLblPos val="nextTo"/>
        <c:crossAx val="221142440"/>
        <c:crosses val="autoZero"/>
        <c:auto val="1"/>
        <c:lblAlgn val="ctr"/>
        <c:lblOffset val="100"/>
        <c:noMultiLvlLbl val="0"/>
      </c:catAx>
      <c:valAx>
        <c:axId val="221142440"/>
        <c:scaling>
          <c:orientation val="minMax"/>
          <c:max val="0.60000000000000064"/>
          <c:min val="0"/>
        </c:scaling>
        <c:delete val="0"/>
        <c:axPos val="l"/>
        <c:title>
          <c:tx>
            <c:rich>
              <a:bodyPr rot="-5400000" vert="horz"/>
              <a:lstStyle/>
              <a:p>
                <a:pPr>
                  <a:defRPr/>
                </a:pPr>
                <a:r>
                  <a:rPr lang="en-US"/>
                  <a:t>Earnings Elasticity</a:t>
                </a:r>
              </a:p>
            </c:rich>
          </c:tx>
          <c:overlay val="0"/>
        </c:title>
        <c:numFmt formatCode="General" sourceLinked="0"/>
        <c:majorTickMark val="out"/>
        <c:minorTickMark val="none"/>
        <c:tickLblPos val="nextTo"/>
        <c:crossAx val="2211420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2000"/>
            </a:pPr>
            <a:r>
              <a:rPr lang="en-US" sz="1700" b="1" dirty="0" smtClean="0">
                <a:latin typeface="+mj-lt"/>
                <a:cs typeface="Univers 57 Condensed"/>
              </a:rPr>
              <a:t>Bachelor’s Degree Attainment of</a:t>
            </a:r>
            <a:r>
              <a:rPr lang="en-US" sz="1700" b="1" baseline="0" dirty="0" smtClean="0">
                <a:latin typeface="+mj-lt"/>
                <a:cs typeface="Univers 57 Condensed"/>
              </a:rPr>
              <a:t> Young Adults </a:t>
            </a:r>
          </a:p>
          <a:p>
            <a:pPr>
              <a:defRPr sz="2000"/>
            </a:pPr>
            <a:r>
              <a:rPr lang="en-US" sz="1700" b="1" baseline="0" dirty="0" smtClean="0">
                <a:latin typeface="+mj-lt"/>
                <a:cs typeface="Univers 57 Condensed"/>
              </a:rPr>
              <a:t>(25-29-year-olds), 2011</a:t>
            </a:r>
            <a:endParaRPr lang="en-US" sz="1700" b="1" dirty="0">
              <a:latin typeface="+mj-lt"/>
              <a:cs typeface="Univers 57 Condensed"/>
            </a:endParaRPr>
          </a:p>
        </c:rich>
      </c:tx>
      <c:layout>
        <c:manualLayout>
          <c:xMode val="edge"/>
          <c:yMode val="edge"/>
          <c:x val="0.22453533002498929"/>
          <c:y val="2.6282400042548514E-2"/>
        </c:manualLayout>
      </c:layout>
      <c:overlay val="0"/>
    </c:title>
    <c:autoTitleDeleted val="0"/>
    <c:plotArea>
      <c:layout/>
      <c:barChart>
        <c:barDir val="col"/>
        <c:grouping val="clustered"/>
        <c:varyColors val="0"/>
        <c:ser>
          <c:idx val="1"/>
          <c:order val="0"/>
          <c:tx>
            <c:strRef>
              <c:f>Sheet1!$C$1</c:f>
              <c:strCache>
                <c:ptCount val="1"/>
                <c:pt idx="0">
                  <c:v>2011</c:v>
                </c:pt>
              </c:strCache>
            </c:strRef>
          </c:tx>
          <c:spPr>
            <a:solidFill>
              <a:srgbClr val="689CDA"/>
            </a:solidFill>
            <a:ln>
              <a:solidFill>
                <a:prstClr val="white">
                  <a:lumMod val="50000"/>
                </a:prstClr>
              </a:solidFill>
            </a:ln>
          </c:spPr>
          <c:invertIfNegative val="0"/>
          <c:dPt>
            <c:idx val="0"/>
            <c:invertIfNegative val="0"/>
            <c:bubble3D val="0"/>
            <c:spPr>
              <a:solidFill>
                <a:srgbClr val="67BAC1"/>
              </a:solidFill>
              <a:ln>
                <a:solidFill>
                  <a:prstClr val="white">
                    <a:lumMod val="50000"/>
                  </a:prstClr>
                </a:solidFill>
              </a:ln>
            </c:spPr>
          </c:dPt>
          <c:dPt>
            <c:idx val="1"/>
            <c:invertIfNegative val="0"/>
            <c:bubble3D val="0"/>
            <c:spPr>
              <a:solidFill>
                <a:srgbClr val="BF311A"/>
              </a:solidFill>
              <a:ln>
                <a:solidFill>
                  <a:prstClr val="white">
                    <a:lumMod val="50000"/>
                  </a:prstClr>
                </a:solidFill>
              </a:ln>
            </c:spPr>
          </c:dPt>
          <c:dPt>
            <c:idx val="2"/>
            <c:invertIfNegative val="0"/>
            <c:bubble3D val="0"/>
            <c:spPr>
              <a:solidFill>
                <a:srgbClr val="FBB040"/>
              </a:solidFill>
              <a:ln>
                <a:solidFill>
                  <a:prstClr val="white">
                    <a:lumMod val="50000"/>
                  </a:prstClr>
                </a:solidFill>
              </a:ln>
            </c:spPr>
          </c:dPt>
          <c:dLbls>
            <c:numFmt formatCode="0%"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White</c:v>
                </c:pt>
                <c:pt idx="1">
                  <c:v>African American</c:v>
                </c:pt>
                <c:pt idx="2">
                  <c:v>Latino</c:v>
                </c:pt>
              </c:strCache>
            </c:strRef>
          </c:cat>
          <c:val>
            <c:numRef>
              <c:f>Sheet1!$C$2:$C$4</c:f>
              <c:numCache>
                <c:formatCode>General</c:formatCode>
                <c:ptCount val="3"/>
                <c:pt idx="0">
                  <c:v>0.39200000000000446</c:v>
                </c:pt>
                <c:pt idx="1">
                  <c:v>0.19600000000000001</c:v>
                </c:pt>
                <c:pt idx="2">
                  <c:v>0.128</c:v>
                </c:pt>
              </c:numCache>
            </c:numRef>
          </c:val>
        </c:ser>
        <c:dLbls>
          <c:showLegendKey val="0"/>
          <c:showVal val="0"/>
          <c:showCatName val="0"/>
          <c:showSerName val="0"/>
          <c:showPercent val="0"/>
          <c:showBubbleSize val="0"/>
        </c:dLbls>
        <c:gapWidth val="150"/>
        <c:axId val="223418256"/>
        <c:axId val="223418648"/>
      </c:barChart>
      <c:catAx>
        <c:axId val="223418256"/>
        <c:scaling>
          <c:orientation val="minMax"/>
        </c:scaling>
        <c:delete val="0"/>
        <c:axPos val="b"/>
        <c:numFmt formatCode="General" sourceLinked="1"/>
        <c:majorTickMark val="out"/>
        <c:minorTickMark val="none"/>
        <c:tickLblPos val="nextTo"/>
        <c:txPr>
          <a:bodyPr/>
          <a:lstStyle/>
          <a:p>
            <a:pPr>
              <a:defRPr sz="1600" baseline="0"/>
            </a:pPr>
            <a:endParaRPr lang="en-US"/>
          </a:p>
        </c:txPr>
        <c:crossAx val="223418648"/>
        <c:crosses val="autoZero"/>
        <c:auto val="1"/>
        <c:lblAlgn val="ctr"/>
        <c:lblOffset val="100"/>
        <c:noMultiLvlLbl val="0"/>
      </c:catAx>
      <c:valAx>
        <c:axId val="223418648"/>
        <c:scaling>
          <c:orientation val="minMax"/>
        </c:scaling>
        <c:delete val="1"/>
        <c:axPos val="l"/>
        <c:numFmt formatCode="General" sourceLinked="1"/>
        <c:majorTickMark val="out"/>
        <c:minorTickMark val="none"/>
        <c:tickLblPos val="none"/>
        <c:crossAx val="22341825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74242626451524E-2"/>
          <c:y val="4.9960846240373814E-2"/>
          <c:w val="0.87246207571511158"/>
          <c:h val="0.76745595472441064"/>
        </c:manualLayout>
      </c:layout>
      <c:barChart>
        <c:barDir val="col"/>
        <c:grouping val="clustered"/>
        <c:varyColors val="0"/>
        <c:ser>
          <c:idx val="0"/>
          <c:order val="0"/>
          <c:tx>
            <c:strRef>
              <c:f>Sheet1!$B$1</c:f>
              <c:strCache>
                <c:ptCount val="1"/>
                <c:pt idx="0">
                  <c:v>Lowest Income Quartile</c:v>
                </c:pt>
              </c:strCache>
            </c:strRef>
          </c:tx>
          <c:spPr>
            <a:ln>
              <a:solidFill>
                <a:srgbClr val="762123"/>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2010</c:v>
                </c:pt>
              </c:numCache>
            </c:numRef>
          </c:cat>
          <c:val>
            <c:numRef>
              <c:f>Sheet1!$B$2</c:f>
              <c:numCache>
                <c:formatCode>0.00%</c:formatCode>
                <c:ptCount val="1"/>
                <c:pt idx="0">
                  <c:v>0.10660000000000019</c:v>
                </c:pt>
              </c:numCache>
            </c:numRef>
          </c:val>
        </c:ser>
        <c:ser>
          <c:idx val="1"/>
          <c:order val="1"/>
          <c:tx>
            <c:strRef>
              <c:f>Sheet1!$C$1</c:f>
              <c:strCache>
                <c:ptCount val="1"/>
                <c:pt idx="0">
                  <c:v>Column1</c:v>
                </c:pt>
              </c:strCache>
            </c:strRef>
          </c:tx>
          <c:spPr>
            <a:ln>
              <a:solidFill>
                <a:srgbClr val="F47B20"/>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2010</c:v>
                </c:pt>
              </c:numCache>
            </c:numRef>
          </c:cat>
          <c:val>
            <c:numRef>
              <c:f>Sheet1!$C$2</c:f>
              <c:numCache>
                <c:formatCode>General</c:formatCode>
                <c:ptCount val="1"/>
              </c:numCache>
            </c:numRef>
          </c:val>
        </c:ser>
        <c:ser>
          <c:idx val="2"/>
          <c:order val="2"/>
          <c:tx>
            <c:strRef>
              <c:f>Sheet1!$D$1</c:f>
              <c:strCache>
                <c:ptCount val="1"/>
                <c:pt idx="0">
                  <c:v>Highest Income Quartile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2010</c:v>
                </c:pt>
              </c:numCache>
            </c:numRef>
          </c:cat>
          <c:val>
            <c:numRef>
              <c:f>Sheet1!$D$2</c:f>
              <c:numCache>
                <c:formatCode>0%</c:formatCode>
                <c:ptCount val="1"/>
                <c:pt idx="0">
                  <c:v>0.79070000000000062</c:v>
                </c:pt>
              </c:numCache>
            </c:numRef>
          </c:val>
        </c:ser>
        <c:dLbls>
          <c:showLegendKey val="0"/>
          <c:showVal val="1"/>
          <c:showCatName val="0"/>
          <c:showSerName val="0"/>
          <c:showPercent val="0"/>
          <c:showBubbleSize val="0"/>
        </c:dLbls>
        <c:gapWidth val="150"/>
        <c:axId val="223419432"/>
        <c:axId val="224067064"/>
      </c:barChart>
      <c:catAx>
        <c:axId val="223419432"/>
        <c:scaling>
          <c:orientation val="minMax"/>
        </c:scaling>
        <c:delete val="0"/>
        <c:axPos val="b"/>
        <c:numFmt formatCode="General" sourceLinked="1"/>
        <c:majorTickMark val="out"/>
        <c:minorTickMark val="none"/>
        <c:tickLblPos val="nextTo"/>
        <c:txPr>
          <a:bodyPr/>
          <a:lstStyle/>
          <a:p>
            <a:pPr>
              <a:defRPr sz="1400"/>
            </a:pPr>
            <a:endParaRPr lang="en-US"/>
          </a:p>
        </c:txPr>
        <c:crossAx val="224067064"/>
        <c:crosses val="autoZero"/>
        <c:auto val="1"/>
        <c:lblAlgn val="ctr"/>
        <c:lblOffset val="100"/>
        <c:noMultiLvlLbl val="0"/>
      </c:catAx>
      <c:valAx>
        <c:axId val="224067064"/>
        <c:scaling>
          <c:orientation val="minMax"/>
        </c:scaling>
        <c:delete val="0"/>
        <c:axPos val="l"/>
        <c:title>
          <c:tx>
            <c:rich>
              <a:bodyPr rot="-5400000" vert="horz"/>
              <a:lstStyle/>
              <a:p>
                <a:pPr>
                  <a:defRPr sz="1400"/>
                </a:pPr>
                <a:r>
                  <a:rPr lang="en-US" sz="1400" b="0" i="0" baseline="0" dirty="0" smtClean="0"/>
                  <a:t>Bachelor’s Degree attainment by Age 24</a:t>
                </a:r>
                <a:endParaRPr lang="en-US" sz="1400" dirty="0"/>
              </a:p>
            </c:rich>
          </c:tx>
          <c:layout>
            <c:manualLayout>
              <c:xMode val="edge"/>
              <c:yMode val="edge"/>
              <c:x val="2.0077628008363909E-3"/>
              <c:y val="6.8050099506792389E-2"/>
            </c:manualLayout>
          </c:layout>
          <c:overlay val="0"/>
        </c:title>
        <c:numFmt formatCode="0%" sourceLinked="0"/>
        <c:majorTickMark val="out"/>
        <c:minorTickMark val="none"/>
        <c:tickLblPos val="nextTo"/>
        <c:txPr>
          <a:bodyPr/>
          <a:lstStyle/>
          <a:p>
            <a:pPr>
              <a:defRPr sz="1200"/>
            </a:pPr>
            <a:endParaRPr lang="en-US"/>
          </a:p>
        </c:txPr>
        <c:crossAx val="223419432"/>
        <c:crosses val="autoZero"/>
        <c:crossBetween val="between"/>
      </c:valAx>
    </c:plotArea>
    <c:legend>
      <c:legendPos val="b"/>
      <c:legendEntry>
        <c:idx val="0"/>
        <c:txPr>
          <a:bodyPr/>
          <a:lstStyle/>
          <a:p>
            <a:pPr>
              <a:defRPr sz="1800"/>
            </a:pPr>
            <a:endParaRPr lang="en-US"/>
          </a:p>
        </c:txPr>
      </c:legendEntry>
      <c:legendEntry>
        <c:idx val="1"/>
        <c:delete val="1"/>
      </c:legendEntry>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Low-Income Students – Grade 4 Reading</a:t>
            </a:r>
            <a:endParaRPr lang="en-US" sz="1800" dirty="0"/>
          </a:p>
        </c:rich>
      </c:tx>
      <c:layout>
        <c:manualLayout>
          <c:xMode val="edge"/>
          <c:yMode val="edge"/>
          <c:x val="0.24152086614173229"/>
          <c:y val="0"/>
        </c:manualLayout>
      </c:layout>
      <c:overlay val="0"/>
    </c:title>
    <c:autoTitleDeleted val="0"/>
    <c:plotArea>
      <c:layout/>
      <c:barChart>
        <c:barDir val="col"/>
        <c:grouping val="clustered"/>
        <c:varyColors val="0"/>
        <c:ser>
          <c:idx val="0"/>
          <c:order val="0"/>
          <c:tx>
            <c:strRef>
              <c:f>Sheet1!$B$1</c:f>
              <c:strCache>
                <c:ptCount val="1"/>
                <c:pt idx="0">
                  <c:v>George Hall</c:v>
                </c:pt>
              </c:strCache>
            </c:strRef>
          </c:tx>
          <c:spPr>
            <a:solidFill>
              <a:schemeClr val="tx2"/>
            </a:solidFill>
            <a:ln>
              <a:solidFill>
                <a:schemeClr val="tx1"/>
              </a:solidFill>
            </a:ln>
          </c:spPr>
          <c:invertIfNegative val="0"/>
          <c:dLbls>
            <c:dLbl>
              <c:idx val="0"/>
              <c:layout>
                <c:manualLayout>
                  <c:x val="1.6666666666667015E-3"/>
                  <c:y val="1.712450752995160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8.5622537649757968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2004</c:v>
                </c:pt>
                <c:pt idx="1">
                  <c:v>2012</c:v>
                </c:pt>
              </c:numCache>
            </c:numRef>
          </c:cat>
          <c:val>
            <c:numRef>
              <c:f>Sheet1!$B$2:$B$3</c:f>
              <c:numCache>
                <c:formatCode>0%</c:formatCode>
                <c:ptCount val="2"/>
                <c:pt idx="0">
                  <c:v>0.48</c:v>
                </c:pt>
                <c:pt idx="1">
                  <c:v>0.94</c:v>
                </c:pt>
              </c:numCache>
            </c:numRef>
          </c:val>
        </c:ser>
        <c:ser>
          <c:idx val="1"/>
          <c:order val="1"/>
          <c:tx>
            <c:strRef>
              <c:f>Sheet1!$C$1</c:f>
              <c:strCache>
                <c:ptCount val="1"/>
                <c:pt idx="0">
                  <c:v>Alabama</c:v>
                </c:pt>
              </c:strCache>
            </c:strRef>
          </c:tx>
          <c:spPr>
            <a:solidFill>
              <a:srgbClr val="689CDA"/>
            </a:solidFill>
            <a:ln>
              <a:solidFill>
                <a:schemeClr val="tx1"/>
              </a:solidFill>
            </a:ln>
          </c:spPr>
          <c:invertIfNegative val="0"/>
          <c:dLbls>
            <c:dLbl>
              <c:idx val="0"/>
              <c:layout>
                <c:manualLayout>
                  <c:x val="-3.3333333333333401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2004</c:v>
                </c:pt>
                <c:pt idx="1">
                  <c:v>2012</c:v>
                </c:pt>
              </c:numCache>
            </c:numRef>
          </c:cat>
          <c:val>
            <c:numRef>
              <c:f>Sheet1!$C$2:$C$3</c:f>
              <c:numCache>
                <c:formatCode>0%</c:formatCode>
                <c:ptCount val="2"/>
                <c:pt idx="0">
                  <c:v>0.73</c:v>
                </c:pt>
                <c:pt idx="1">
                  <c:v>0.89</c:v>
                </c:pt>
              </c:numCache>
            </c:numRef>
          </c:val>
        </c:ser>
        <c:dLbls>
          <c:showLegendKey val="0"/>
          <c:showVal val="0"/>
          <c:showCatName val="0"/>
          <c:showSerName val="0"/>
          <c:showPercent val="0"/>
          <c:showBubbleSize val="0"/>
        </c:dLbls>
        <c:gapWidth val="150"/>
        <c:axId val="224067848"/>
        <c:axId val="224068240"/>
      </c:barChart>
      <c:catAx>
        <c:axId val="224067848"/>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a:lstStyle/>
          <a:p>
            <a:pPr>
              <a:defRPr sz="1600" baseline="0">
                <a:latin typeface="+mn-lt"/>
              </a:defRPr>
            </a:pPr>
            <a:endParaRPr lang="en-US"/>
          </a:p>
        </c:txPr>
        <c:crossAx val="224068240"/>
        <c:crosses val="autoZero"/>
        <c:auto val="1"/>
        <c:lblAlgn val="ctr"/>
        <c:lblOffset val="100"/>
        <c:noMultiLvlLbl val="0"/>
      </c:catAx>
      <c:valAx>
        <c:axId val="224068240"/>
        <c:scaling>
          <c:orientation val="minMax"/>
          <c:max val="1"/>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Calibri"/>
                    <a:ea typeface="Calibri"/>
                    <a:cs typeface="Calibri"/>
                  </a:defRPr>
                </a:pPr>
                <a:r>
                  <a:rPr lang="en-US" dirty="0" smtClean="0"/>
                  <a:t>Percentage Meeting or Exceeding Standards</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224067848"/>
        <c:crosses val="autoZero"/>
        <c:crossBetween val="between"/>
      </c:valAx>
    </c:plotArea>
    <c:legend>
      <c:legendPos val="r"/>
      <c:overlay val="0"/>
      <c:spPr>
        <a:solidFill>
          <a:schemeClr val="bg1"/>
        </a:solidFill>
        <a:ln>
          <a:solidFill>
            <a:srgbClr val="919CA3"/>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Grade 5 </a:t>
            </a:r>
            <a:r>
              <a:rPr lang="en-US" sz="1800" dirty="0"/>
              <a:t>Math </a:t>
            </a:r>
            <a:r>
              <a:rPr lang="en-US" sz="1800" dirty="0" smtClean="0"/>
              <a:t>(2011)</a:t>
            </a:r>
            <a:endParaRPr lang="en-US" sz="1800" dirty="0"/>
          </a:p>
        </c:rich>
      </c:tx>
      <c:overlay val="0"/>
    </c:title>
    <c:autoTitleDeleted val="0"/>
    <c:plotArea>
      <c:layout/>
      <c:barChart>
        <c:barDir val="col"/>
        <c:grouping val="percentStacked"/>
        <c:varyColors val="0"/>
        <c:ser>
          <c:idx val="0"/>
          <c:order val="0"/>
          <c:tx>
            <c:strRef>
              <c:f>Sheet1!$B$1</c:f>
              <c:strCache>
                <c:ptCount val="1"/>
                <c:pt idx="0">
                  <c:v>Does Not Meet Standards</c:v>
                </c:pt>
              </c:strCache>
            </c:strRef>
          </c:tx>
          <c:spPr>
            <a:solidFill>
              <a:srgbClr val="F15D22"/>
            </a:solidFill>
            <a:ln>
              <a:solidFill>
                <a:sysClr val="windowText" lastClr="000000"/>
              </a:solidFill>
            </a:ln>
          </c:spPr>
          <c:invertIfNegative val="0"/>
          <c:dLbls>
            <c:delete val="1"/>
          </c:dLbls>
          <c:cat>
            <c:strRef>
              <c:f>Sheet1!$A$2:$A$3</c:f>
              <c:strCache>
                <c:ptCount val="2"/>
                <c:pt idx="0">
                  <c:v>African-American Students - George Hall</c:v>
                </c:pt>
                <c:pt idx="1">
                  <c:v>White Students - Alabama</c:v>
                </c:pt>
              </c:strCache>
            </c:strRef>
          </c:cat>
          <c:val>
            <c:numRef>
              <c:f>Sheet1!$B$2:$B$3</c:f>
              <c:numCache>
                <c:formatCode>0%</c:formatCode>
                <c:ptCount val="2"/>
                <c:pt idx="0">
                  <c:v>0</c:v>
                </c:pt>
                <c:pt idx="1">
                  <c:v>0</c:v>
                </c:pt>
              </c:numCache>
            </c:numRef>
          </c:val>
        </c:ser>
        <c:ser>
          <c:idx val="1"/>
          <c:order val="1"/>
          <c:tx>
            <c:strRef>
              <c:f>Sheet1!$C$1</c:f>
              <c:strCache>
                <c:ptCount val="1"/>
                <c:pt idx="0">
                  <c:v>Partially Meets Standards</c:v>
                </c:pt>
              </c:strCache>
            </c:strRef>
          </c:tx>
          <c:spPr>
            <a:solidFill>
              <a:srgbClr val="FFD457"/>
            </a:solidFill>
            <a:ln>
              <a:solidFill>
                <a:sysClr val="windowText" lastClr="000000"/>
              </a:solidFill>
            </a:ln>
          </c:spPr>
          <c:invertIfNegative val="0"/>
          <c:dLbls>
            <c:dLbl>
              <c:idx val="0"/>
              <c:delete val="1"/>
              <c:extLst>
                <c:ext xmlns:c15="http://schemas.microsoft.com/office/drawing/2012/chart" uri="{CE6537A1-D6FC-4f65-9D91-7224C49458BB}"/>
              </c:extLst>
            </c:dLbl>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African-American Students - George Hall</c:v>
                </c:pt>
                <c:pt idx="1">
                  <c:v>White Students - Alabama</c:v>
                </c:pt>
              </c:strCache>
            </c:strRef>
          </c:cat>
          <c:val>
            <c:numRef>
              <c:f>Sheet1!$C$2:$C$3</c:f>
              <c:numCache>
                <c:formatCode>0%</c:formatCode>
                <c:ptCount val="2"/>
                <c:pt idx="0">
                  <c:v>2.0000000000000011E-2</c:v>
                </c:pt>
                <c:pt idx="1">
                  <c:v>7.0000000000000021E-2</c:v>
                </c:pt>
              </c:numCache>
            </c:numRef>
          </c:val>
        </c:ser>
        <c:ser>
          <c:idx val="2"/>
          <c:order val="2"/>
          <c:tx>
            <c:strRef>
              <c:f>Sheet1!$D$1</c:f>
              <c:strCache>
                <c:ptCount val="1"/>
                <c:pt idx="0">
                  <c:v>Meets Standards</c:v>
                </c:pt>
              </c:strCache>
            </c:strRef>
          </c:tx>
          <c:spPr>
            <a:solidFill>
              <a:srgbClr val="AFBD22"/>
            </a:solidFill>
            <a:ln>
              <a:solidFill>
                <a:sysClr val="windowText" lastClr="000000"/>
              </a:solidFill>
            </a:ln>
          </c:spPr>
          <c:invertIfNegative val="0"/>
          <c:dLbls>
            <c:dLbl>
              <c:idx val="0"/>
              <c:delete val="1"/>
              <c:extLst>
                <c:ext xmlns:c15="http://schemas.microsoft.com/office/drawing/2012/chart" uri="{CE6537A1-D6FC-4f65-9D91-7224C49458BB}"/>
              </c:extLst>
            </c:dLbl>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African-American Students - George Hall</c:v>
                </c:pt>
                <c:pt idx="1">
                  <c:v>White Students - Alabama</c:v>
                </c:pt>
              </c:strCache>
            </c:strRef>
          </c:cat>
          <c:val>
            <c:numRef>
              <c:f>Sheet1!$D$2:$D$3</c:f>
              <c:numCache>
                <c:formatCode>0%</c:formatCode>
                <c:ptCount val="2"/>
                <c:pt idx="0">
                  <c:v>2.0000000000000011E-2</c:v>
                </c:pt>
                <c:pt idx="1">
                  <c:v>0.24000000000000021</c:v>
                </c:pt>
              </c:numCache>
            </c:numRef>
          </c:val>
        </c:ser>
        <c:ser>
          <c:idx val="3"/>
          <c:order val="3"/>
          <c:tx>
            <c:strRef>
              <c:f>Sheet1!$E$1</c:f>
              <c:strCache>
                <c:ptCount val="1"/>
                <c:pt idx="0">
                  <c:v>Exceeds Standards</c:v>
                </c:pt>
              </c:strCache>
            </c:strRef>
          </c:tx>
          <c:spPr>
            <a:solidFill>
              <a:srgbClr val="5C8727"/>
            </a:solidFill>
            <a:ln>
              <a:solidFill>
                <a:sysClr val="windowText" lastClr="000000"/>
              </a:solidFill>
            </a:ln>
          </c:spPr>
          <c:invertIfNegative val="0"/>
          <c:dLbls>
            <c:spPr>
              <a:noFill/>
              <a:ln>
                <a:noFill/>
              </a:ln>
              <a:effectLst/>
            </c:spPr>
            <c:txPr>
              <a:bodyPr/>
              <a:lstStyle/>
              <a:p>
                <a:pPr>
                  <a:defRPr sz="1398">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African-American Students - George Hall</c:v>
                </c:pt>
                <c:pt idx="1">
                  <c:v>White Students - Alabama</c:v>
                </c:pt>
              </c:strCache>
            </c:strRef>
          </c:cat>
          <c:val>
            <c:numRef>
              <c:f>Sheet1!$E$2:$E$3</c:f>
              <c:numCache>
                <c:formatCode>0%</c:formatCode>
                <c:ptCount val="2"/>
                <c:pt idx="0">
                  <c:v>0.97000000000000064</c:v>
                </c:pt>
                <c:pt idx="1">
                  <c:v>0.69000000000000061</c:v>
                </c:pt>
              </c:numCache>
            </c:numRef>
          </c:val>
        </c:ser>
        <c:dLbls>
          <c:showLegendKey val="0"/>
          <c:showVal val="1"/>
          <c:showCatName val="0"/>
          <c:showSerName val="0"/>
          <c:showPercent val="0"/>
          <c:showBubbleSize val="0"/>
        </c:dLbls>
        <c:gapWidth val="75"/>
        <c:overlap val="100"/>
        <c:axId val="224069024"/>
        <c:axId val="224069416"/>
      </c:barChart>
      <c:catAx>
        <c:axId val="224069024"/>
        <c:scaling>
          <c:orientation val="minMax"/>
        </c:scaling>
        <c:delete val="0"/>
        <c:axPos val="b"/>
        <c:numFmt formatCode="General" sourceLinked="1"/>
        <c:majorTickMark val="none"/>
        <c:minorTickMark val="none"/>
        <c:tickLblPos val="nextTo"/>
        <c:spPr>
          <a:ln w="31702">
            <a:solidFill>
              <a:schemeClr val="tx1">
                <a:lumMod val="65000"/>
                <a:lumOff val="35000"/>
              </a:schemeClr>
            </a:solidFill>
          </a:ln>
        </c:spPr>
        <c:txPr>
          <a:bodyPr/>
          <a:lstStyle/>
          <a:p>
            <a:pPr>
              <a:defRPr sz="1600" baseline="0">
                <a:latin typeface="+mn-lt"/>
              </a:defRPr>
            </a:pPr>
            <a:endParaRPr lang="en-US"/>
          </a:p>
        </c:txPr>
        <c:crossAx val="224069416"/>
        <c:crosses val="autoZero"/>
        <c:auto val="1"/>
        <c:lblAlgn val="ctr"/>
        <c:lblOffset val="100"/>
        <c:noMultiLvlLbl val="0"/>
      </c:catAx>
      <c:valAx>
        <c:axId val="224069416"/>
        <c:scaling>
          <c:orientation val="minMax"/>
        </c:scaling>
        <c:delete val="0"/>
        <c:axPos val="l"/>
        <c:majorGridlines>
          <c:spPr>
            <a:ln>
              <a:solidFill>
                <a:schemeClr val="tx1">
                  <a:lumMod val="65000"/>
                  <a:lumOff val="35000"/>
                </a:schemeClr>
              </a:solidFill>
            </a:ln>
          </c:spPr>
        </c:majorGridlines>
        <c:title>
          <c:tx>
            <c:rich>
              <a:bodyPr/>
              <a:lstStyle/>
              <a:p>
                <a:pPr>
                  <a:defRPr sz="1389" b="0" i="0" u="none" strike="noStrike" baseline="0">
                    <a:solidFill>
                      <a:srgbClr val="000000"/>
                    </a:solidFill>
                    <a:latin typeface="Calibri"/>
                    <a:ea typeface="Calibri"/>
                    <a:cs typeface="Calibri"/>
                  </a:defRPr>
                </a:pPr>
                <a:r>
                  <a:rPr lang="en-US" dirty="0" smtClean="0"/>
                  <a:t>Percentage of Students</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224069024"/>
        <c:crosses val="autoZero"/>
        <c:crossBetween val="between"/>
      </c:valAx>
    </c:plotArea>
    <c:legend>
      <c:legendPos val="r"/>
      <c:overlay val="0"/>
      <c:spPr>
        <a:solidFill>
          <a:schemeClr val="bg1"/>
        </a:solidFill>
        <a:ln>
          <a:solidFill>
            <a:schemeClr val="tx1">
              <a:lumMod val="65000"/>
              <a:lumOff val="35000"/>
            </a:schemeClr>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Latino Students – Grade 3 Reading</a:t>
            </a:r>
            <a:endParaRPr lang="en-US" sz="1800" dirty="0"/>
          </a:p>
        </c:rich>
      </c:tx>
      <c:overlay val="0"/>
    </c:title>
    <c:autoTitleDeleted val="0"/>
    <c:plotArea>
      <c:layout/>
      <c:barChart>
        <c:barDir val="col"/>
        <c:grouping val="clustered"/>
        <c:varyColors val="0"/>
        <c:ser>
          <c:idx val="0"/>
          <c:order val="0"/>
          <c:tx>
            <c:strRef>
              <c:f>Sheet1!$B$1</c:f>
              <c:strCache>
                <c:ptCount val="1"/>
                <c:pt idx="0">
                  <c:v>Hewetson</c:v>
                </c:pt>
              </c:strCache>
            </c:strRef>
          </c:tx>
          <c:spPr>
            <a:solidFill>
              <a:schemeClr val="tx2"/>
            </a:solidFill>
            <a:ln>
              <a:solidFill>
                <a:schemeClr val="tx1"/>
              </a:solidFill>
            </a:ln>
          </c:spPr>
          <c:invertIfNegative val="0"/>
          <c:dLbls>
            <c:dLbl>
              <c:idx val="3"/>
              <c:layout>
                <c:manualLayout>
                  <c:x val="3.3333333333333392E-3"/>
                  <c:y val="5.708169176650593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3.3333333333333392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2004</c:v>
                </c:pt>
                <c:pt idx="1">
                  <c:v>2010</c:v>
                </c:pt>
              </c:numCache>
            </c:numRef>
          </c:cat>
          <c:val>
            <c:numRef>
              <c:f>Sheet1!$B$2:$B$3</c:f>
              <c:numCache>
                <c:formatCode>0%</c:formatCode>
                <c:ptCount val="2"/>
                <c:pt idx="0">
                  <c:v>7.0000000000000021E-2</c:v>
                </c:pt>
                <c:pt idx="1">
                  <c:v>0.78</c:v>
                </c:pt>
              </c:numCache>
            </c:numRef>
          </c:val>
        </c:ser>
        <c:ser>
          <c:idx val="1"/>
          <c:order val="1"/>
          <c:tx>
            <c:strRef>
              <c:f>Sheet1!$C$1</c:f>
              <c:strCache>
                <c:ptCount val="1"/>
                <c:pt idx="0">
                  <c:v>Nevada</c:v>
                </c:pt>
              </c:strCache>
            </c:strRef>
          </c:tx>
          <c:spPr>
            <a:solidFill>
              <a:srgbClr val="689CDA"/>
            </a:solidFill>
            <a:ln>
              <a:solidFill>
                <a:schemeClr val="tx1"/>
              </a:solidFill>
            </a:ln>
          </c:spPr>
          <c:invertIfNegative val="0"/>
          <c:dLbls>
            <c:dLbl>
              <c:idx val="0"/>
              <c:layout>
                <c:manualLayout>
                  <c:x val="1.666666666666695E-3"/>
                  <c:y val="1.712450752995160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0000000000000114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0000000000000114E-3"/>
                  <c:y val="1.141633835330111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0000000000000114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6.6666666666666714E-3"/>
                  <c:y val="1.141611362223106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6.6666666666666784E-3"/>
                  <c:y val="1.99785921182768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1666666666666783E-2"/>
                  <c:y val="1.7124507529951635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2004</c:v>
                </c:pt>
                <c:pt idx="1">
                  <c:v>2010</c:v>
                </c:pt>
              </c:numCache>
            </c:numRef>
          </c:cat>
          <c:val>
            <c:numRef>
              <c:f>Sheet1!$C$2:$C$3</c:f>
              <c:numCache>
                <c:formatCode>0%</c:formatCode>
                <c:ptCount val="2"/>
                <c:pt idx="0">
                  <c:v>0.26</c:v>
                </c:pt>
                <c:pt idx="1">
                  <c:v>0.5</c:v>
                </c:pt>
              </c:numCache>
            </c:numRef>
          </c:val>
        </c:ser>
        <c:dLbls>
          <c:showLegendKey val="0"/>
          <c:showVal val="0"/>
          <c:showCatName val="0"/>
          <c:showSerName val="0"/>
          <c:showPercent val="0"/>
          <c:showBubbleSize val="0"/>
        </c:dLbls>
        <c:gapWidth val="150"/>
        <c:axId val="224070200"/>
        <c:axId val="224070592"/>
      </c:barChart>
      <c:catAx>
        <c:axId val="224070200"/>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a:lstStyle/>
          <a:p>
            <a:pPr>
              <a:defRPr sz="1600" baseline="0">
                <a:latin typeface="+mn-lt"/>
              </a:defRPr>
            </a:pPr>
            <a:endParaRPr lang="en-US"/>
          </a:p>
        </c:txPr>
        <c:crossAx val="224070592"/>
        <c:crosses val="autoZero"/>
        <c:auto val="1"/>
        <c:lblAlgn val="ctr"/>
        <c:lblOffset val="100"/>
        <c:noMultiLvlLbl val="0"/>
      </c:catAx>
      <c:valAx>
        <c:axId val="224070592"/>
        <c:scaling>
          <c:orientation val="minMax"/>
          <c:max val="1"/>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Calibri"/>
                    <a:ea typeface="Calibri"/>
                    <a:cs typeface="Calibri"/>
                  </a:defRPr>
                </a:pPr>
                <a:r>
                  <a:rPr lang="en-US" dirty="0" smtClean="0"/>
                  <a:t>Percentage Meets Standards and</a:t>
                </a:r>
                <a:r>
                  <a:rPr lang="en-US" baseline="0" dirty="0" smtClean="0"/>
                  <a:t> Above</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224070200"/>
        <c:crosses val="autoZero"/>
        <c:crossBetween val="between"/>
        <c:majorUnit val="0.2"/>
      </c:valAx>
    </c:plotArea>
    <c:legend>
      <c:legendPos val="r"/>
      <c:overlay val="0"/>
      <c:spPr>
        <a:solidFill>
          <a:schemeClr val="bg1"/>
        </a:solidFill>
        <a:ln>
          <a:solidFill>
            <a:sysClr val="windowText" lastClr="000000"/>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Grade 3 Math (2011)</a:t>
            </a:r>
            <a:endParaRPr lang="en-US" sz="1800" dirty="0"/>
          </a:p>
        </c:rich>
      </c:tx>
      <c:overlay val="0"/>
    </c:title>
    <c:autoTitleDeleted val="0"/>
    <c:plotArea>
      <c:layout/>
      <c:barChart>
        <c:barDir val="col"/>
        <c:grouping val="clustered"/>
        <c:varyColors val="0"/>
        <c:ser>
          <c:idx val="0"/>
          <c:order val="0"/>
          <c:tx>
            <c:strRef>
              <c:f>Sheet1!$B$1</c:f>
              <c:strCache>
                <c:ptCount val="1"/>
                <c:pt idx="0">
                  <c:v>Halle Hewetson</c:v>
                </c:pt>
              </c:strCache>
            </c:strRef>
          </c:tx>
          <c:spPr>
            <a:solidFill>
              <a:schemeClr val="tx2"/>
            </a:solidFill>
            <a:ln>
              <a:solidFill>
                <a:schemeClr val="tx1"/>
              </a:solidFill>
            </a:ln>
          </c:spPr>
          <c:invertIfNegative val="0"/>
          <c:dLbls>
            <c:dLbl>
              <c:idx val="3"/>
              <c:layout>
                <c:manualLayout>
                  <c:x val="3.3333333333333392E-3"/>
                  <c:y val="5.708169176650593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3.3333333333333392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Latino</c:v>
                </c:pt>
                <c:pt idx="2">
                  <c:v>Low Income</c:v>
                </c:pt>
                <c:pt idx="3">
                  <c:v>Limited English Proficient</c:v>
                </c:pt>
              </c:strCache>
            </c:strRef>
          </c:cat>
          <c:val>
            <c:numRef>
              <c:f>Sheet1!$B$2:$B$5</c:f>
              <c:numCache>
                <c:formatCode>0%</c:formatCode>
                <c:ptCount val="4"/>
                <c:pt idx="0">
                  <c:v>0.91</c:v>
                </c:pt>
                <c:pt idx="1">
                  <c:v>0.95000000000000062</c:v>
                </c:pt>
                <c:pt idx="2">
                  <c:v>0.91</c:v>
                </c:pt>
                <c:pt idx="3">
                  <c:v>0.95000000000000062</c:v>
                </c:pt>
              </c:numCache>
            </c:numRef>
          </c:val>
        </c:ser>
        <c:ser>
          <c:idx val="1"/>
          <c:order val="1"/>
          <c:tx>
            <c:strRef>
              <c:f>Sheet1!$C$1</c:f>
              <c:strCache>
                <c:ptCount val="1"/>
                <c:pt idx="0">
                  <c:v>Nevada</c:v>
                </c:pt>
              </c:strCache>
            </c:strRef>
          </c:tx>
          <c:spPr>
            <a:solidFill>
              <a:srgbClr val="689CDA"/>
            </a:solidFill>
            <a:ln>
              <a:solidFill>
                <a:schemeClr val="tx1"/>
              </a:solidFill>
            </a:ln>
          </c:spPr>
          <c:invertIfNegative val="0"/>
          <c:dLbls>
            <c:dLbl>
              <c:idx val="0"/>
              <c:layout>
                <c:manualLayout>
                  <c:x val="1.6666666666666941E-3"/>
                  <c:y val="1.712450752995160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0000000000000114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0000000000000114E-3"/>
                  <c:y val="1.141633835330111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0000000000000114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6.6666666666666714E-3"/>
                  <c:y val="1.141611362223106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6.6666666666666784E-3"/>
                  <c:y val="1.99785921182768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1666666666666783E-2"/>
                  <c:y val="1.7124507529951635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Latino</c:v>
                </c:pt>
                <c:pt idx="2">
                  <c:v>Low Income</c:v>
                </c:pt>
                <c:pt idx="3">
                  <c:v>Limited English Proficient</c:v>
                </c:pt>
              </c:strCache>
            </c:strRef>
          </c:cat>
          <c:val>
            <c:numRef>
              <c:f>Sheet1!$C$2:$C$5</c:f>
              <c:numCache>
                <c:formatCode>0%</c:formatCode>
                <c:ptCount val="4"/>
                <c:pt idx="0">
                  <c:v>0.69000000000000061</c:v>
                </c:pt>
                <c:pt idx="1">
                  <c:v>0.63000000000000422</c:v>
                </c:pt>
                <c:pt idx="2">
                  <c:v>0.61000000000000065</c:v>
                </c:pt>
                <c:pt idx="3">
                  <c:v>0.61000000000000065</c:v>
                </c:pt>
              </c:numCache>
            </c:numRef>
          </c:val>
        </c:ser>
        <c:dLbls>
          <c:showLegendKey val="0"/>
          <c:showVal val="0"/>
          <c:showCatName val="0"/>
          <c:showSerName val="0"/>
          <c:showPercent val="0"/>
          <c:showBubbleSize val="0"/>
        </c:dLbls>
        <c:gapWidth val="150"/>
        <c:axId val="224071376"/>
        <c:axId val="224071768"/>
      </c:barChart>
      <c:catAx>
        <c:axId val="224071376"/>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a:lstStyle/>
          <a:p>
            <a:pPr>
              <a:defRPr sz="1600" baseline="0">
                <a:latin typeface="+mn-lt"/>
              </a:defRPr>
            </a:pPr>
            <a:endParaRPr lang="en-US"/>
          </a:p>
        </c:txPr>
        <c:crossAx val="224071768"/>
        <c:crosses val="autoZero"/>
        <c:auto val="1"/>
        <c:lblAlgn val="ctr"/>
        <c:lblOffset val="100"/>
        <c:noMultiLvlLbl val="0"/>
      </c:catAx>
      <c:valAx>
        <c:axId val="224071768"/>
        <c:scaling>
          <c:orientation val="minMax"/>
          <c:max val="1"/>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Calibri"/>
                    <a:ea typeface="Calibri"/>
                    <a:cs typeface="Calibri"/>
                  </a:defRPr>
                </a:pPr>
                <a:r>
                  <a:rPr lang="en-US" dirty="0" smtClean="0"/>
                  <a:t>Percentage Meets Standards</a:t>
                </a:r>
                <a:r>
                  <a:rPr lang="en-US" baseline="0" dirty="0" smtClean="0"/>
                  <a:t> </a:t>
                </a:r>
                <a:r>
                  <a:rPr lang="en-US" dirty="0" smtClean="0"/>
                  <a:t>or Advanced</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224071376"/>
        <c:crosses val="autoZero"/>
        <c:crossBetween val="between"/>
        <c:majorUnit val="0.2"/>
      </c:valAx>
    </c:plotArea>
    <c:legend>
      <c:legendPos val="r"/>
      <c:overlay val="0"/>
      <c:spPr>
        <a:solidFill>
          <a:schemeClr val="bg1"/>
        </a:solidFill>
        <a:ln>
          <a:solidFill>
            <a:sysClr val="windowText" lastClr="000000"/>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Low-Income Students</a:t>
            </a:r>
            <a:r>
              <a:rPr lang="en-US" sz="1800" baseline="0" dirty="0" smtClean="0"/>
              <a:t> – Grade 3 Math (2011)</a:t>
            </a:r>
            <a:endParaRPr lang="en-US" sz="1800" dirty="0"/>
          </a:p>
        </c:rich>
      </c:tx>
      <c:overlay val="0"/>
    </c:title>
    <c:autoTitleDeleted val="0"/>
    <c:plotArea>
      <c:layout>
        <c:manualLayout>
          <c:layoutTarget val="inner"/>
          <c:xMode val="edge"/>
          <c:yMode val="edge"/>
          <c:x val="0.10644506607726666"/>
          <c:y val="0.12067069639439185"/>
          <c:w val="0.6836448404475941"/>
          <c:h val="0.76410024533890963"/>
        </c:manualLayout>
      </c:layout>
      <c:barChart>
        <c:barDir val="col"/>
        <c:grouping val="percentStacked"/>
        <c:varyColors val="0"/>
        <c:ser>
          <c:idx val="0"/>
          <c:order val="0"/>
          <c:tx>
            <c:strRef>
              <c:f>Sheet1!$B$1</c:f>
              <c:strCache>
                <c:ptCount val="1"/>
                <c:pt idx="0">
                  <c:v>Emergent/Developing</c:v>
                </c:pt>
              </c:strCache>
            </c:strRef>
          </c:tx>
          <c:spPr>
            <a:solidFill>
              <a:srgbClr val="F15D22"/>
            </a:solidFill>
            <a:ln>
              <a:solidFill>
                <a:sysClr val="windowText" lastClr="000000"/>
              </a:solidFill>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Halle Hewetson</c:v>
                </c:pt>
                <c:pt idx="1">
                  <c:v>Nevada</c:v>
                </c:pt>
              </c:strCache>
            </c:strRef>
          </c:cat>
          <c:val>
            <c:numRef>
              <c:f>Sheet1!$B$2:$B$3</c:f>
              <c:numCache>
                <c:formatCode>0%</c:formatCode>
                <c:ptCount val="2"/>
                <c:pt idx="0">
                  <c:v>4.0000000000000063E-2</c:v>
                </c:pt>
                <c:pt idx="1">
                  <c:v>0.14000000000000001</c:v>
                </c:pt>
              </c:numCache>
            </c:numRef>
          </c:val>
        </c:ser>
        <c:ser>
          <c:idx val="1"/>
          <c:order val="1"/>
          <c:tx>
            <c:strRef>
              <c:f>Sheet1!$C$1</c:f>
              <c:strCache>
                <c:ptCount val="1"/>
                <c:pt idx="0">
                  <c:v>Approaches Standards</c:v>
                </c:pt>
              </c:strCache>
            </c:strRef>
          </c:tx>
          <c:spPr>
            <a:solidFill>
              <a:srgbClr val="FFD457"/>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Halle Hewetson</c:v>
                </c:pt>
                <c:pt idx="1">
                  <c:v>Nevada</c:v>
                </c:pt>
              </c:strCache>
            </c:strRef>
          </c:cat>
          <c:val>
            <c:numRef>
              <c:f>Sheet1!$C$2:$C$3</c:f>
              <c:numCache>
                <c:formatCode>0%</c:formatCode>
                <c:ptCount val="2"/>
                <c:pt idx="0">
                  <c:v>6.0000000000000102E-2</c:v>
                </c:pt>
                <c:pt idx="1">
                  <c:v>0.25</c:v>
                </c:pt>
              </c:numCache>
            </c:numRef>
          </c:val>
        </c:ser>
        <c:ser>
          <c:idx val="2"/>
          <c:order val="2"/>
          <c:tx>
            <c:strRef>
              <c:f>Sheet1!$D$1</c:f>
              <c:strCache>
                <c:ptCount val="1"/>
                <c:pt idx="0">
                  <c:v>Meets Standards</c:v>
                </c:pt>
              </c:strCache>
            </c:strRef>
          </c:tx>
          <c:spPr>
            <a:solidFill>
              <a:srgbClr val="AFBD22"/>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Halle Hewetson</c:v>
                </c:pt>
                <c:pt idx="1">
                  <c:v>Nevada</c:v>
                </c:pt>
              </c:strCache>
            </c:strRef>
          </c:cat>
          <c:val>
            <c:numRef>
              <c:f>Sheet1!$D$2:$D$3</c:f>
              <c:numCache>
                <c:formatCode>0%</c:formatCode>
                <c:ptCount val="2"/>
                <c:pt idx="0">
                  <c:v>0.28000000000000008</c:v>
                </c:pt>
                <c:pt idx="1">
                  <c:v>0.33000000000000385</c:v>
                </c:pt>
              </c:numCache>
            </c:numRef>
          </c:val>
        </c:ser>
        <c:ser>
          <c:idx val="3"/>
          <c:order val="3"/>
          <c:tx>
            <c:strRef>
              <c:f>Sheet1!$E$1</c:f>
              <c:strCache>
                <c:ptCount val="1"/>
                <c:pt idx="0">
                  <c:v>Exceeds Standards</c:v>
                </c:pt>
              </c:strCache>
            </c:strRef>
          </c:tx>
          <c:spPr>
            <a:solidFill>
              <a:srgbClr val="5C8727"/>
            </a:solidFill>
            <a:ln>
              <a:solidFill>
                <a:sysClr val="windowText" lastClr="000000"/>
              </a:solid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Halle Hewetson</c:v>
                </c:pt>
                <c:pt idx="1">
                  <c:v>Nevada</c:v>
                </c:pt>
              </c:strCache>
            </c:strRef>
          </c:cat>
          <c:val>
            <c:numRef>
              <c:f>Sheet1!$E$2:$E$3</c:f>
              <c:numCache>
                <c:formatCode>0%</c:formatCode>
                <c:ptCount val="2"/>
                <c:pt idx="0">
                  <c:v>0.630000000000007</c:v>
                </c:pt>
                <c:pt idx="1">
                  <c:v>0.29000000000000031</c:v>
                </c:pt>
              </c:numCache>
            </c:numRef>
          </c:val>
        </c:ser>
        <c:dLbls>
          <c:showLegendKey val="0"/>
          <c:showVal val="1"/>
          <c:showCatName val="0"/>
          <c:showSerName val="0"/>
          <c:showPercent val="0"/>
          <c:showBubbleSize val="0"/>
        </c:dLbls>
        <c:gapWidth val="75"/>
        <c:overlap val="100"/>
        <c:axId val="224072552"/>
        <c:axId val="224072944"/>
      </c:barChart>
      <c:catAx>
        <c:axId val="224072552"/>
        <c:scaling>
          <c:orientation val="minMax"/>
        </c:scaling>
        <c:delete val="0"/>
        <c:axPos val="b"/>
        <c:numFmt formatCode="General" sourceLinked="1"/>
        <c:majorTickMark val="none"/>
        <c:minorTickMark val="none"/>
        <c:tickLblPos val="nextTo"/>
        <c:spPr>
          <a:ln w="31702">
            <a:solidFill>
              <a:schemeClr val="tx1">
                <a:lumMod val="65000"/>
                <a:lumOff val="35000"/>
              </a:schemeClr>
            </a:solidFill>
          </a:ln>
        </c:spPr>
        <c:txPr>
          <a:bodyPr/>
          <a:lstStyle/>
          <a:p>
            <a:pPr>
              <a:defRPr sz="1600" baseline="0">
                <a:latin typeface="+mn-lt"/>
              </a:defRPr>
            </a:pPr>
            <a:endParaRPr lang="en-US"/>
          </a:p>
        </c:txPr>
        <c:crossAx val="224072944"/>
        <c:crosses val="autoZero"/>
        <c:auto val="1"/>
        <c:lblAlgn val="ctr"/>
        <c:lblOffset val="100"/>
        <c:noMultiLvlLbl val="0"/>
      </c:catAx>
      <c:valAx>
        <c:axId val="224072944"/>
        <c:scaling>
          <c:orientation val="minMax"/>
        </c:scaling>
        <c:delete val="0"/>
        <c:axPos val="l"/>
        <c:majorGridlines>
          <c:spPr>
            <a:ln>
              <a:solidFill>
                <a:schemeClr val="tx1">
                  <a:lumMod val="65000"/>
                  <a:lumOff val="35000"/>
                </a:schemeClr>
              </a:solidFill>
            </a:ln>
          </c:spPr>
        </c:majorGridlines>
        <c:title>
          <c:tx>
            <c:rich>
              <a:bodyPr/>
              <a:lstStyle/>
              <a:p>
                <a:pPr>
                  <a:defRPr sz="1389" b="0" i="0" u="none" strike="noStrike" baseline="0">
                    <a:solidFill>
                      <a:srgbClr val="000000"/>
                    </a:solidFill>
                    <a:latin typeface="Calibri"/>
                    <a:ea typeface="Calibri"/>
                    <a:cs typeface="Calibri"/>
                  </a:defRPr>
                </a:pPr>
                <a:r>
                  <a:rPr lang="en-US" dirty="0" smtClean="0"/>
                  <a:t>Percentage of Students</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224072552"/>
        <c:crosses val="autoZero"/>
        <c:crossBetween val="between"/>
        <c:majorUnit val="0.2"/>
      </c:valAx>
    </c:plotArea>
    <c:legend>
      <c:legendPos val="r"/>
      <c:overlay val="0"/>
      <c:spPr>
        <a:solidFill>
          <a:schemeClr val="bg1"/>
        </a:solidFill>
        <a:ln>
          <a:solidFill>
            <a:sysClr val="windowText" lastClr="000000"/>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Secondary Level Math (2012)</a:t>
            </a:r>
          </a:p>
        </c:rich>
      </c:tx>
      <c:layout>
        <c:manualLayout>
          <c:xMode val="edge"/>
          <c:yMode val="edge"/>
          <c:x val="0.28712585431771531"/>
          <c:y val="0"/>
        </c:manualLayout>
      </c:layout>
      <c:overlay val="0"/>
    </c:title>
    <c:autoTitleDeleted val="0"/>
    <c:plotArea>
      <c:layout/>
      <c:barChart>
        <c:barDir val="col"/>
        <c:grouping val="clustered"/>
        <c:varyColors val="0"/>
        <c:ser>
          <c:idx val="0"/>
          <c:order val="0"/>
          <c:tx>
            <c:strRef>
              <c:f>Sheet1!$B$1</c:f>
              <c:strCache>
                <c:ptCount val="1"/>
                <c:pt idx="0">
                  <c:v>EMHS</c:v>
                </c:pt>
              </c:strCache>
            </c:strRef>
          </c:tx>
          <c:spPr>
            <a:solidFill>
              <a:schemeClr val="tx2"/>
            </a:solidFill>
            <a:ln>
              <a:solidFill>
                <a:schemeClr val="tx1"/>
              </a:solidFill>
            </a:ln>
          </c:spPr>
          <c:invertIfNegative val="0"/>
          <c:dLbls>
            <c:dLbl>
              <c:idx val="0"/>
              <c:layout>
                <c:manualLayout>
                  <c:x val="-1.9665683382497624E-2"/>
                  <c:y val="2.001334222815227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7536168347216537E-3"/>
                  <c:y val="1.272365645827004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668445630420279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0013342228152278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Sheet1!$B$2:$B$5</c:f>
              <c:numCache>
                <c:formatCode>0%</c:formatCode>
                <c:ptCount val="4"/>
                <c:pt idx="0">
                  <c:v>0.94000000000000061</c:v>
                </c:pt>
                <c:pt idx="1">
                  <c:v>0.94000000000000061</c:v>
                </c:pt>
                <c:pt idx="2">
                  <c:v>0.97000000000000064</c:v>
                </c:pt>
                <c:pt idx="3">
                  <c:v>0.96000000000000063</c:v>
                </c:pt>
              </c:numCache>
            </c:numRef>
          </c:val>
        </c:ser>
        <c:ser>
          <c:idx val="1"/>
          <c:order val="1"/>
          <c:tx>
            <c:strRef>
              <c:f>Sheet1!$C$1</c:f>
              <c:strCache>
                <c:ptCount val="1"/>
                <c:pt idx="0">
                  <c:v>New York</c:v>
                </c:pt>
              </c:strCache>
            </c:strRef>
          </c:tx>
          <c:spPr>
            <a:solidFill>
              <a:srgbClr val="689CDA"/>
            </a:solidFill>
            <a:ln>
              <a:solidFill>
                <a:schemeClr val="tx1"/>
              </a:solidFill>
            </a:ln>
          </c:spPr>
          <c:invertIfNegative val="0"/>
          <c:dLbls>
            <c:dLbl>
              <c:idx val="0"/>
              <c:layout>
                <c:manualLayout>
                  <c:x val="7.8662733529989894E-3"/>
                  <c:y val="2.001334222815229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9331366764995294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9331366764995294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7.8662733529990588E-3"/>
                  <c:y val="2.001334222815227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1072153533862377E-2"/>
                  <c:y val="6.2597809076682404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Sheet1!$C$2:$C$5</c:f>
              <c:numCache>
                <c:formatCode>0%</c:formatCode>
                <c:ptCount val="4"/>
                <c:pt idx="0">
                  <c:v>0.82000000000000062</c:v>
                </c:pt>
                <c:pt idx="1">
                  <c:v>0.71000000000000063</c:v>
                </c:pt>
                <c:pt idx="2">
                  <c:v>0.72000000000000064</c:v>
                </c:pt>
                <c:pt idx="3">
                  <c:v>0.76000000000000123</c:v>
                </c:pt>
              </c:numCache>
            </c:numRef>
          </c:val>
        </c:ser>
        <c:dLbls>
          <c:showLegendKey val="0"/>
          <c:showVal val="0"/>
          <c:showCatName val="0"/>
          <c:showSerName val="0"/>
          <c:showPercent val="0"/>
          <c:showBubbleSize val="0"/>
        </c:dLbls>
        <c:gapWidth val="150"/>
        <c:axId val="224073728"/>
        <c:axId val="224074120"/>
      </c:barChart>
      <c:catAx>
        <c:axId val="224073728"/>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crossAx val="224074120"/>
        <c:crosses val="autoZero"/>
        <c:auto val="1"/>
        <c:lblAlgn val="ctr"/>
        <c:lblOffset val="100"/>
        <c:noMultiLvlLbl val="0"/>
      </c:catAx>
      <c:valAx>
        <c:axId val="224074120"/>
        <c:scaling>
          <c:orientation val="minMax"/>
          <c:max val="1"/>
        </c:scaling>
        <c:delete val="0"/>
        <c:axPos val="l"/>
        <c:majorGridlines>
          <c:spPr>
            <a:ln>
              <a:solidFill>
                <a:schemeClr val="tx1">
                  <a:lumMod val="65000"/>
                  <a:lumOff val="35000"/>
                </a:schemeClr>
              </a:solidFill>
            </a:ln>
          </c:spPr>
        </c:majorGridlines>
        <c:title>
          <c:tx>
            <c:rich>
              <a:bodyPr/>
              <a:lstStyle/>
              <a:p>
                <a:pPr>
                  <a:defRPr/>
                </a:pPr>
                <a:r>
                  <a:rPr lang="en-US"/>
                  <a:t>Percentage Proficient and Above</a:t>
                </a:r>
              </a:p>
            </c:rich>
          </c:tx>
          <c:overlay val="0"/>
        </c:title>
        <c:numFmt formatCode="0%" sourceLinked="1"/>
        <c:majorTickMark val="none"/>
        <c:minorTickMark val="none"/>
        <c:tickLblPos val="nextTo"/>
        <c:spPr>
          <a:ln>
            <a:noFill/>
          </a:ln>
        </c:spPr>
        <c:crossAx val="224073728"/>
        <c:crosses val="autoZero"/>
        <c:crossBetween val="between"/>
        <c:majorUnit val="0.2"/>
      </c:valAx>
    </c:plotArea>
    <c:legend>
      <c:legendPos val="r"/>
      <c:overlay val="0"/>
      <c:spPr>
        <a:solidFill>
          <a:schemeClr val="bg1"/>
        </a:solidFill>
        <a:ln>
          <a:solidFill>
            <a:srgbClr val="919CA3"/>
          </a:solidFill>
        </a:ln>
      </c:sp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Secondary Level </a:t>
            </a:r>
            <a:r>
              <a:rPr lang="en-US" dirty="0" smtClean="0"/>
              <a:t>English </a:t>
            </a:r>
            <a:r>
              <a:rPr lang="en-US" dirty="0"/>
              <a:t>(2012)</a:t>
            </a:r>
          </a:p>
        </c:rich>
      </c:tx>
      <c:layout>
        <c:manualLayout>
          <c:xMode val="edge"/>
          <c:yMode val="edge"/>
          <c:x val="0.25742288402068597"/>
          <c:y val="0"/>
        </c:manualLayout>
      </c:layout>
      <c:overlay val="0"/>
    </c:title>
    <c:autoTitleDeleted val="0"/>
    <c:plotArea>
      <c:layout/>
      <c:barChart>
        <c:barDir val="col"/>
        <c:grouping val="clustered"/>
        <c:varyColors val="0"/>
        <c:ser>
          <c:idx val="0"/>
          <c:order val="0"/>
          <c:tx>
            <c:strRef>
              <c:f>Sheet1!$B$1</c:f>
              <c:strCache>
                <c:ptCount val="1"/>
                <c:pt idx="0">
                  <c:v>EMHS</c:v>
                </c:pt>
              </c:strCache>
            </c:strRef>
          </c:tx>
          <c:spPr>
            <a:solidFill>
              <a:schemeClr val="tx2"/>
            </a:solidFill>
            <a:ln>
              <a:solidFill>
                <a:schemeClr val="tx1"/>
              </a:solidFill>
            </a:ln>
          </c:spPr>
          <c:invertIfNegative val="0"/>
          <c:dLbls>
            <c:dLbl>
              <c:idx val="0"/>
              <c:layout>
                <c:manualLayout>
                  <c:x val="-1.9665683382497631E-2"/>
                  <c:y val="2.001334222815229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7536168347216546E-3"/>
                  <c:y val="1.272365645827004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668445630420279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001334222815229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Sheet1!$B$2:$B$5</c:f>
              <c:numCache>
                <c:formatCode>0%</c:formatCode>
                <c:ptCount val="4"/>
                <c:pt idx="0">
                  <c:v>0.96000000000000052</c:v>
                </c:pt>
                <c:pt idx="1">
                  <c:v>0.96000000000000052</c:v>
                </c:pt>
                <c:pt idx="2">
                  <c:v>0.93</c:v>
                </c:pt>
                <c:pt idx="3">
                  <c:v>0.98</c:v>
                </c:pt>
              </c:numCache>
            </c:numRef>
          </c:val>
        </c:ser>
        <c:ser>
          <c:idx val="1"/>
          <c:order val="1"/>
          <c:tx>
            <c:strRef>
              <c:f>Sheet1!$C$1</c:f>
              <c:strCache>
                <c:ptCount val="1"/>
                <c:pt idx="0">
                  <c:v>New York</c:v>
                </c:pt>
              </c:strCache>
            </c:strRef>
          </c:tx>
          <c:spPr>
            <a:solidFill>
              <a:srgbClr val="689CDA"/>
            </a:solidFill>
            <a:ln>
              <a:solidFill>
                <a:schemeClr val="tx1"/>
              </a:solidFill>
            </a:ln>
          </c:spPr>
          <c:invertIfNegative val="0"/>
          <c:dLbls>
            <c:dLbl>
              <c:idx val="0"/>
              <c:layout>
                <c:manualLayout>
                  <c:x val="7.8662733529989894E-3"/>
                  <c:y val="2.0013342228152313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9331366764995311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9331366764995311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7.8662733529990623E-3"/>
                  <c:y val="2.001334222815229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1072153533862383E-2"/>
                  <c:y val="6.2597809076682404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Sheet1!$C$2:$C$5</c:f>
              <c:numCache>
                <c:formatCode>0%</c:formatCode>
                <c:ptCount val="4"/>
                <c:pt idx="0">
                  <c:v>0.82000000000000051</c:v>
                </c:pt>
                <c:pt idx="1">
                  <c:v>0.72000000000000053</c:v>
                </c:pt>
                <c:pt idx="2">
                  <c:v>0.71000000000000052</c:v>
                </c:pt>
                <c:pt idx="3">
                  <c:v>0.75000000000000056</c:v>
                </c:pt>
              </c:numCache>
            </c:numRef>
          </c:val>
        </c:ser>
        <c:dLbls>
          <c:showLegendKey val="0"/>
          <c:showVal val="0"/>
          <c:showCatName val="0"/>
          <c:showSerName val="0"/>
          <c:showPercent val="0"/>
          <c:showBubbleSize val="0"/>
        </c:dLbls>
        <c:gapWidth val="150"/>
        <c:axId val="270130784"/>
        <c:axId val="270131176"/>
      </c:barChart>
      <c:catAx>
        <c:axId val="270130784"/>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crossAx val="270131176"/>
        <c:crosses val="autoZero"/>
        <c:auto val="1"/>
        <c:lblAlgn val="ctr"/>
        <c:lblOffset val="100"/>
        <c:noMultiLvlLbl val="0"/>
      </c:catAx>
      <c:valAx>
        <c:axId val="270131176"/>
        <c:scaling>
          <c:orientation val="minMax"/>
          <c:max val="1"/>
        </c:scaling>
        <c:delete val="0"/>
        <c:axPos val="l"/>
        <c:majorGridlines>
          <c:spPr>
            <a:ln>
              <a:solidFill>
                <a:schemeClr val="tx1">
                  <a:lumMod val="65000"/>
                  <a:lumOff val="35000"/>
                </a:schemeClr>
              </a:solidFill>
            </a:ln>
          </c:spPr>
        </c:majorGridlines>
        <c:title>
          <c:tx>
            <c:rich>
              <a:bodyPr/>
              <a:lstStyle/>
              <a:p>
                <a:pPr>
                  <a:defRPr/>
                </a:pPr>
                <a:r>
                  <a:rPr lang="en-US"/>
                  <a:t>Percentage Proficient and Above</a:t>
                </a:r>
              </a:p>
            </c:rich>
          </c:tx>
          <c:overlay val="0"/>
        </c:title>
        <c:numFmt formatCode="0%" sourceLinked="1"/>
        <c:majorTickMark val="none"/>
        <c:minorTickMark val="none"/>
        <c:tickLblPos val="nextTo"/>
        <c:spPr>
          <a:ln>
            <a:noFill/>
          </a:ln>
        </c:spPr>
        <c:crossAx val="270130784"/>
        <c:crosses val="autoZero"/>
        <c:crossBetween val="between"/>
        <c:majorUnit val="0.2"/>
      </c:valAx>
    </c:plotArea>
    <c:legend>
      <c:legendPos val="r"/>
      <c:overlay val="0"/>
      <c:spPr>
        <a:solidFill>
          <a:schemeClr val="bg1"/>
        </a:solidFill>
        <a:ln>
          <a:solidFill>
            <a:srgbClr val="919CA3"/>
          </a:solidFill>
        </a:ln>
      </c:spPr>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Class of 2011</a:t>
            </a:r>
            <a:endParaRPr lang="en-US" sz="1600" dirty="0"/>
          </a:p>
        </c:rich>
      </c:tx>
      <c:overlay val="0"/>
    </c:title>
    <c:autoTitleDeleted val="0"/>
    <c:plotArea>
      <c:layout/>
      <c:barChart>
        <c:barDir val="col"/>
        <c:grouping val="clustered"/>
        <c:varyColors val="0"/>
        <c:ser>
          <c:idx val="0"/>
          <c:order val="0"/>
          <c:tx>
            <c:strRef>
              <c:f>Sheet1!$B$1</c:f>
              <c:strCache>
                <c:ptCount val="1"/>
                <c:pt idx="0">
                  <c:v>Elmont</c:v>
                </c:pt>
              </c:strCache>
            </c:strRef>
          </c:tx>
          <c:spPr>
            <a:solidFill>
              <a:schemeClr val="tx2"/>
            </a:solidFill>
            <a:ln>
              <a:solidFill>
                <a:schemeClr val="tx1"/>
              </a:solidFill>
            </a:ln>
          </c:spPr>
          <c:invertIfNegative val="0"/>
          <c:dLbls>
            <c:dLbl>
              <c:idx val="0"/>
              <c:layout>
                <c:manualLayout>
                  <c:x val="-1.6666666666666711E-3"/>
                  <c:y val="8.562253764975796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0000000000000114E-3"/>
                  <c:y val="2.854084588325280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African American</c:v>
                </c:pt>
                <c:pt idx="2">
                  <c:v>Latino</c:v>
                </c:pt>
                <c:pt idx="3">
                  <c:v>Economically Disadvantaged</c:v>
                </c:pt>
                <c:pt idx="4">
                  <c:v>Not Economically Disadvantaged</c:v>
                </c:pt>
              </c:strCache>
            </c:strRef>
          </c:cat>
          <c:val>
            <c:numRef>
              <c:f>Sheet1!$B$2:$B$6</c:f>
              <c:numCache>
                <c:formatCode>0%</c:formatCode>
                <c:ptCount val="5"/>
                <c:pt idx="0">
                  <c:v>0.94000000000000061</c:v>
                </c:pt>
                <c:pt idx="1">
                  <c:v>0.95000000000000062</c:v>
                </c:pt>
                <c:pt idx="2">
                  <c:v>0.89</c:v>
                </c:pt>
                <c:pt idx="3">
                  <c:v>0.97000000000000064</c:v>
                </c:pt>
                <c:pt idx="4">
                  <c:v>0.93</c:v>
                </c:pt>
              </c:numCache>
            </c:numRef>
          </c:val>
        </c:ser>
        <c:ser>
          <c:idx val="1"/>
          <c:order val="1"/>
          <c:tx>
            <c:strRef>
              <c:f>Sheet1!$C$1</c:f>
              <c:strCache>
                <c:ptCount val="1"/>
                <c:pt idx="0">
                  <c:v>New York</c:v>
                </c:pt>
              </c:strCache>
            </c:strRef>
          </c:tx>
          <c:spPr>
            <a:solidFill>
              <a:srgbClr val="689CDA"/>
            </a:solidFill>
            <a:ln>
              <a:solidFill>
                <a:schemeClr val="tx1"/>
              </a:solidFill>
            </a:ln>
          </c:spPr>
          <c:invertIfNegative val="0"/>
          <c:dLbls>
            <c:dLbl>
              <c:idx val="0"/>
              <c:layout>
                <c:manualLayout>
                  <c:x val="1.6666666666666787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166666666666675E-2"/>
                  <c:y val="5.7081691766505743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1666666666666691E-2"/>
                  <c:y val="1.99785921182768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166666666666675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0000000000000007E-2"/>
                  <c:y val="1.427042294162632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0000000000000007E-2"/>
                  <c:y val="2.854084588325280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African American</c:v>
                </c:pt>
                <c:pt idx="2">
                  <c:v>Latino</c:v>
                </c:pt>
                <c:pt idx="3">
                  <c:v>Economically Disadvantaged</c:v>
                </c:pt>
                <c:pt idx="4">
                  <c:v>Not Economically Disadvantaged</c:v>
                </c:pt>
              </c:strCache>
            </c:strRef>
          </c:cat>
          <c:val>
            <c:numRef>
              <c:f>Sheet1!$C$2:$C$6</c:f>
              <c:numCache>
                <c:formatCode>0%</c:formatCode>
                <c:ptCount val="5"/>
                <c:pt idx="0">
                  <c:v>0.74000000000000132</c:v>
                </c:pt>
                <c:pt idx="1">
                  <c:v>0.58000000000000007</c:v>
                </c:pt>
                <c:pt idx="2">
                  <c:v>0.58000000000000007</c:v>
                </c:pt>
                <c:pt idx="3">
                  <c:v>0.64000000000000146</c:v>
                </c:pt>
                <c:pt idx="4">
                  <c:v>0.81</c:v>
                </c:pt>
              </c:numCache>
            </c:numRef>
          </c:val>
        </c:ser>
        <c:dLbls>
          <c:showLegendKey val="0"/>
          <c:showVal val="0"/>
          <c:showCatName val="0"/>
          <c:showSerName val="0"/>
          <c:showPercent val="0"/>
          <c:showBubbleSize val="0"/>
        </c:dLbls>
        <c:gapWidth val="150"/>
        <c:axId val="270131960"/>
        <c:axId val="270132352"/>
      </c:barChart>
      <c:catAx>
        <c:axId val="270131960"/>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a:lstStyle/>
          <a:p>
            <a:pPr>
              <a:defRPr sz="1300" baseline="0">
                <a:latin typeface="+mn-lt"/>
              </a:defRPr>
            </a:pPr>
            <a:endParaRPr lang="en-US"/>
          </a:p>
        </c:txPr>
        <c:crossAx val="270132352"/>
        <c:crosses val="autoZero"/>
        <c:auto val="1"/>
        <c:lblAlgn val="ctr"/>
        <c:lblOffset val="100"/>
        <c:noMultiLvlLbl val="0"/>
      </c:catAx>
      <c:valAx>
        <c:axId val="270132352"/>
        <c:scaling>
          <c:orientation val="minMax"/>
          <c:max val="1"/>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Calibri"/>
                    <a:ea typeface="Calibri"/>
                    <a:cs typeface="Calibri"/>
                  </a:defRPr>
                </a:pPr>
                <a:r>
                  <a:rPr lang="en-US" sz="1400" dirty="0" smtClean="0"/>
                  <a:t>Percentage of 2007</a:t>
                </a:r>
                <a:r>
                  <a:rPr lang="en-US" sz="1400" baseline="0" dirty="0" smtClean="0"/>
                  <a:t> Freshmen Graduating in Four  Years</a:t>
                </a:r>
                <a:endParaRPr lang="en-US" sz="1400"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270131960"/>
        <c:crosses val="autoZero"/>
        <c:crossBetween val="between"/>
      </c:valAx>
    </c:plotArea>
    <c:legend>
      <c:legendPos val="r"/>
      <c:overlay val="0"/>
      <c:spPr>
        <a:solidFill>
          <a:schemeClr val="bg1"/>
        </a:solidFill>
        <a:ln>
          <a:solidFill>
            <a:srgbClr val="919CA3"/>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7053805774277"/>
          <c:y val="0.19871907405017264"/>
          <c:w val="0.85154057305336861"/>
          <c:h val="0.66280010796108346"/>
        </c:manualLayout>
      </c:layout>
      <c:barChart>
        <c:barDir val="col"/>
        <c:grouping val="clustered"/>
        <c:varyColors val="0"/>
        <c:ser>
          <c:idx val="0"/>
          <c:order val="0"/>
          <c:tx>
            <c:strRef>
              <c:f>Sheet1!$B$1</c:f>
              <c:strCache>
                <c:ptCount val="1"/>
                <c:pt idx="0">
                  <c:v>Earnings Elasticity</c:v>
                </c:pt>
              </c:strCache>
            </c:strRef>
          </c:tx>
          <c:spPr>
            <a:solidFill>
              <a:srgbClr val="0070C0"/>
            </a:solidFill>
          </c:spPr>
          <c:invertIfNegative val="0"/>
          <c:dPt>
            <c:idx val="2"/>
            <c:invertIfNegative val="0"/>
            <c:bubble3D val="0"/>
            <c:spPr>
              <a:solidFill>
                <a:srgbClr val="FF0000"/>
              </a:solidFill>
            </c:spPr>
          </c:dPt>
          <c:dLbls>
            <c:numFmt formatCode="General" sourceLinked="0"/>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United Kingdom</c:v>
                </c:pt>
                <c:pt idx="1">
                  <c:v>Italy</c:v>
                </c:pt>
                <c:pt idx="2">
                  <c:v>United States</c:v>
                </c:pt>
                <c:pt idx="3">
                  <c:v>France</c:v>
                </c:pt>
                <c:pt idx="4">
                  <c:v>Spain</c:v>
                </c:pt>
                <c:pt idx="5">
                  <c:v>Germany</c:v>
                </c:pt>
                <c:pt idx="6">
                  <c:v>Sweden</c:v>
                </c:pt>
                <c:pt idx="7">
                  <c:v>Australia</c:v>
                </c:pt>
                <c:pt idx="8">
                  <c:v>Canada</c:v>
                </c:pt>
                <c:pt idx="9">
                  <c:v>Finland</c:v>
                </c:pt>
                <c:pt idx="10">
                  <c:v>Norway</c:v>
                </c:pt>
                <c:pt idx="11">
                  <c:v>Denmark</c:v>
                </c:pt>
              </c:strCache>
            </c:strRef>
          </c:cat>
          <c:val>
            <c:numRef>
              <c:f>Sheet1!$B$2:$B$13</c:f>
              <c:numCache>
                <c:formatCode>General</c:formatCode>
                <c:ptCount val="12"/>
                <c:pt idx="0">
                  <c:v>0.5</c:v>
                </c:pt>
                <c:pt idx="1">
                  <c:v>0.48000000000000032</c:v>
                </c:pt>
                <c:pt idx="2">
                  <c:v>0.47000000000000008</c:v>
                </c:pt>
                <c:pt idx="3">
                  <c:v>0.41000000000000031</c:v>
                </c:pt>
                <c:pt idx="4">
                  <c:v>0.4</c:v>
                </c:pt>
                <c:pt idx="5">
                  <c:v>0.32000000000000067</c:v>
                </c:pt>
                <c:pt idx="6">
                  <c:v>0.27</c:v>
                </c:pt>
                <c:pt idx="7">
                  <c:v>0.26</c:v>
                </c:pt>
                <c:pt idx="8">
                  <c:v>0.19</c:v>
                </c:pt>
                <c:pt idx="9">
                  <c:v>0.18000000000000024</c:v>
                </c:pt>
                <c:pt idx="10">
                  <c:v>0.17</c:v>
                </c:pt>
                <c:pt idx="11">
                  <c:v>0.15000000000000024</c:v>
                </c:pt>
              </c:numCache>
            </c:numRef>
          </c:val>
        </c:ser>
        <c:dLbls>
          <c:showLegendKey val="0"/>
          <c:showVal val="0"/>
          <c:showCatName val="0"/>
          <c:showSerName val="0"/>
          <c:showPercent val="0"/>
          <c:showBubbleSize val="0"/>
        </c:dLbls>
        <c:gapWidth val="100"/>
        <c:axId val="221142832"/>
        <c:axId val="221143224"/>
      </c:barChart>
      <c:catAx>
        <c:axId val="221142832"/>
        <c:scaling>
          <c:orientation val="minMax"/>
        </c:scaling>
        <c:delete val="0"/>
        <c:axPos val="b"/>
        <c:numFmt formatCode="General" sourceLinked="0"/>
        <c:majorTickMark val="out"/>
        <c:minorTickMark val="none"/>
        <c:tickLblPos val="nextTo"/>
        <c:txPr>
          <a:bodyPr/>
          <a:lstStyle/>
          <a:p>
            <a:pPr>
              <a:defRPr sz="1100"/>
            </a:pPr>
            <a:endParaRPr lang="en-US"/>
          </a:p>
        </c:txPr>
        <c:crossAx val="221143224"/>
        <c:crosses val="autoZero"/>
        <c:auto val="1"/>
        <c:lblAlgn val="ctr"/>
        <c:lblOffset val="100"/>
        <c:noMultiLvlLbl val="0"/>
      </c:catAx>
      <c:valAx>
        <c:axId val="221143224"/>
        <c:scaling>
          <c:orientation val="minMax"/>
          <c:max val="0.60000000000000064"/>
          <c:min val="0"/>
        </c:scaling>
        <c:delete val="0"/>
        <c:axPos val="l"/>
        <c:title>
          <c:tx>
            <c:rich>
              <a:bodyPr rot="-5400000" vert="horz"/>
              <a:lstStyle/>
              <a:p>
                <a:pPr>
                  <a:defRPr/>
                </a:pPr>
                <a:r>
                  <a:rPr lang="en-US" dirty="0" smtClean="0"/>
                  <a:t>Earnings Elasticity</a:t>
                </a:r>
                <a:endParaRPr lang="en-US" baseline="0" dirty="0" smtClean="0"/>
              </a:p>
            </c:rich>
          </c:tx>
          <c:overlay val="0"/>
        </c:title>
        <c:numFmt formatCode="General" sourceLinked="0"/>
        <c:majorTickMark val="out"/>
        <c:minorTickMark val="none"/>
        <c:tickLblPos val="nextTo"/>
        <c:crossAx val="221142832"/>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4 – NAEP Reading</a:t>
            </a:r>
            <a:r>
              <a:rPr lang="en-US" sz="1800" b="0" baseline="0" dirty="0" smtClean="0">
                <a:latin typeface="+mn-lt"/>
              </a:rPr>
              <a:t> </a:t>
            </a:r>
            <a:r>
              <a:rPr lang="en-US" sz="1800" b="0" dirty="0" smtClean="0">
                <a:latin typeface="+mn-lt"/>
              </a:rPr>
              <a:t>(2015)</a:t>
            </a:r>
            <a:endParaRPr lang="en-US" sz="1800" b="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158E-2"/>
          <c:w val="0.88859223613984661"/>
          <c:h val="0.49237017155940627"/>
        </c:manualLayout>
      </c:layout>
      <c:barChart>
        <c:barDir val="col"/>
        <c:grouping val="clustered"/>
        <c:varyColors val="0"/>
        <c:ser>
          <c:idx val="0"/>
          <c:order val="0"/>
          <c:spPr>
            <a:solidFill>
              <a:srgbClr val="BF311A"/>
            </a:solidFill>
            <a:ln w="10831">
              <a:solidFill>
                <a:schemeClr val="tx1"/>
              </a:solidFill>
              <a:prstDash val="solid"/>
            </a:ln>
          </c:spPr>
          <c:invertIfNegative val="0"/>
          <c:dPt>
            <c:idx val="5"/>
            <c:invertIfNegative val="0"/>
            <c:bubble3D val="0"/>
          </c:dPt>
          <c:dPt>
            <c:idx val="7"/>
            <c:invertIfNegative val="0"/>
            <c:bubble3D val="0"/>
          </c:dPt>
          <c:dPt>
            <c:idx val="8"/>
            <c:invertIfNegative val="0"/>
            <c:bubble3D val="0"/>
          </c:dPt>
          <c:dPt>
            <c:idx val="9"/>
            <c:invertIfNegative val="0"/>
            <c:bubble3D val="0"/>
            <c:spPr>
              <a:solidFill>
                <a:sysClr val="window" lastClr="FFFFFF">
                  <a:lumMod val="85000"/>
                </a:sysClr>
              </a:solidFill>
              <a:ln w="10831">
                <a:solidFill>
                  <a:schemeClr val="tx1"/>
                </a:solidFill>
                <a:prstDash val="solid"/>
              </a:ln>
            </c:spPr>
          </c:dPt>
          <c:dPt>
            <c:idx val="10"/>
            <c:invertIfNegative val="0"/>
            <c:bubble3D val="0"/>
            <c:spPr>
              <a:solidFill>
                <a:sysClr val="window" lastClr="FFFFFF">
                  <a:lumMod val="85000"/>
                </a:sysClr>
              </a:solidFill>
              <a:ln w="10831">
                <a:solidFill>
                  <a:schemeClr val="tx1"/>
                </a:solidFill>
                <a:prstDash val="solid"/>
              </a:ln>
            </c:spPr>
          </c:dPt>
          <c:dPt>
            <c:idx val="12"/>
            <c:invertIfNegative val="0"/>
            <c:bubble3D val="0"/>
          </c:dPt>
          <c:cat>
            <c:strRef>
              <c:f>Sheet1!$B$1:$V$1</c:f>
              <c:strCache>
                <c:ptCount val="21"/>
                <c:pt idx="0">
                  <c:v>Boston</c:v>
                </c:pt>
                <c:pt idx="1">
                  <c:v>Charlotte</c:v>
                </c:pt>
                <c:pt idx="2">
                  <c:v>Hillsborough County (FL)</c:v>
                </c:pt>
                <c:pt idx="3">
                  <c:v>Miami-Dade</c:v>
                </c:pt>
                <c:pt idx="4">
                  <c:v>Duval County (FL)</c:v>
                </c:pt>
                <c:pt idx="5">
                  <c:v>Houston</c:v>
                </c:pt>
                <c:pt idx="6">
                  <c:v>Jefferson County (KY)</c:v>
                </c:pt>
                <c:pt idx="7">
                  <c:v>New York City</c:v>
                </c:pt>
                <c:pt idx="8">
                  <c:v>Chicago</c:v>
                </c:pt>
                <c:pt idx="9">
                  <c:v>National public</c:v>
                </c:pt>
                <c:pt idx="10">
                  <c:v>Large city</c:v>
                </c:pt>
                <c:pt idx="11">
                  <c:v>Dallas</c:v>
                </c:pt>
                <c:pt idx="12">
                  <c:v>San Diego</c:v>
                </c:pt>
                <c:pt idx="13">
                  <c:v>Atlanta</c:v>
                </c:pt>
                <c:pt idx="14">
                  <c:v>District of Columbia (DCPS)</c:v>
                </c:pt>
                <c:pt idx="15">
                  <c:v>Los Angeles</c:v>
                </c:pt>
                <c:pt idx="16">
                  <c:v>Philadelphia</c:v>
                </c:pt>
                <c:pt idx="17">
                  <c:v>Baltimore City</c:v>
                </c:pt>
                <c:pt idx="18">
                  <c:v>Cleveland</c:v>
                </c:pt>
                <c:pt idx="19">
                  <c:v>Fresno</c:v>
                </c:pt>
                <c:pt idx="20">
                  <c:v>Detroit</c:v>
                </c:pt>
              </c:strCache>
            </c:strRef>
          </c:cat>
          <c:val>
            <c:numRef>
              <c:f>Sheet1!$B$2:$V$2</c:f>
              <c:numCache>
                <c:formatCode>0</c:formatCode>
                <c:ptCount val="21"/>
                <c:pt idx="0">
                  <c:v>213.82419094725401</c:v>
                </c:pt>
                <c:pt idx="1">
                  <c:v>213.307942404014</c:v>
                </c:pt>
                <c:pt idx="2">
                  <c:v>211.25476994994</c:v>
                </c:pt>
                <c:pt idx="3">
                  <c:v>208.74296527714301</c:v>
                </c:pt>
                <c:pt idx="4">
                  <c:v>208.45049745178301</c:v>
                </c:pt>
                <c:pt idx="5">
                  <c:v>204.70580616424499</c:v>
                </c:pt>
                <c:pt idx="6">
                  <c:v>204.23863971872601</c:v>
                </c:pt>
                <c:pt idx="7">
                  <c:v>204.06175827532499</c:v>
                </c:pt>
                <c:pt idx="8">
                  <c:v>202.820787041226</c:v>
                </c:pt>
                <c:pt idx="9">
                  <c:v>202.76333476673599</c:v>
                </c:pt>
                <c:pt idx="10">
                  <c:v>201.13483995111</c:v>
                </c:pt>
                <c:pt idx="11">
                  <c:v>200.1367634076</c:v>
                </c:pt>
                <c:pt idx="12">
                  <c:v>199.29505294099201</c:v>
                </c:pt>
                <c:pt idx="13">
                  <c:v>199.138940865412</c:v>
                </c:pt>
                <c:pt idx="14">
                  <c:v>196.44546833972899</c:v>
                </c:pt>
                <c:pt idx="15">
                  <c:v>196.33989468526701</c:v>
                </c:pt>
                <c:pt idx="16">
                  <c:v>195.09050122204201</c:v>
                </c:pt>
                <c:pt idx="17">
                  <c:v>194.29361750212499</c:v>
                </c:pt>
                <c:pt idx="18">
                  <c:v>192.86644467614701</c:v>
                </c:pt>
                <c:pt idx="19">
                  <c:v>184.613407179441</c:v>
                </c:pt>
                <c:pt idx="20">
                  <c:v>183.31244912007301</c:v>
                </c:pt>
              </c:numCache>
            </c:numRef>
          </c:val>
        </c:ser>
        <c:dLbls>
          <c:showLegendKey val="0"/>
          <c:showVal val="0"/>
          <c:showCatName val="0"/>
          <c:showSerName val="0"/>
          <c:showPercent val="0"/>
          <c:showBubbleSize val="0"/>
        </c:dLbls>
        <c:gapWidth val="150"/>
        <c:axId val="270133136"/>
        <c:axId val="270133528"/>
      </c:barChart>
      <c:catAx>
        <c:axId val="270133136"/>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70133528"/>
        <c:crossesAt val="160"/>
        <c:auto val="1"/>
        <c:lblAlgn val="ctr"/>
        <c:lblOffset val="100"/>
        <c:tickLblSkip val="1"/>
        <c:tickMarkSkip val="1"/>
        <c:noMultiLvlLbl val="0"/>
      </c:catAx>
      <c:valAx>
        <c:axId val="270133528"/>
        <c:scaling>
          <c:orientation val="minMax"/>
          <c:max val="25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72"/>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70133136"/>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4 – NAEP Math (2015)</a:t>
            </a:r>
            <a:endParaRPr lang="en-US" sz="1800" b="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213E-2"/>
          <c:w val="0.88859223613984661"/>
          <c:h val="0.50839688105931058"/>
        </c:manualLayout>
      </c:layout>
      <c:barChart>
        <c:barDir val="col"/>
        <c:grouping val="clustered"/>
        <c:varyColors val="0"/>
        <c:ser>
          <c:idx val="0"/>
          <c:order val="0"/>
          <c:spPr>
            <a:solidFill>
              <a:srgbClr val="FBB040"/>
            </a:solidFill>
            <a:ln w="10831">
              <a:solidFill>
                <a:schemeClr val="tx1"/>
              </a:solidFill>
              <a:prstDash val="solid"/>
            </a:ln>
          </c:spPr>
          <c:invertIfNegative val="0"/>
          <c:dPt>
            <c:idx val="6"/>
            <c:invertIfNegative val="0"/>
            <c:bubble3D val="0"/>
          </c:dPt>
          <c:dPt>
            <c:idx val="7"/>
            <c:invertIfNegative val="0"/>
            <c:bubble3D val="0"/>
          </c:dPt>
          <c:dPt>
            <c:idx val="9"/>
            <c:invertIfNegative val="0"/>
            <c:bubble3D val="0"/>
            <c:spPr>
              <a:solidFill>
                <a:sysClr val="window" lastClr="FFFFFF">
                  <a:lumMod val="85000"/>
                </a:sysClr>
              </a:solidFill>
              <a:ln w="10831">
                <a:solidFill>
                  <a:schemeClr val="tx1"/>
                </a:solidFill>
                <a:prstDash val="solid"/>
              </a:ln>
            </c:spPr>
          </c:dPt>
          <c:dPt>
            <c:idx val="10"/>
            <c:invertIfNegative val="0"/>
            <c:bubble3D val="0"/>
          </c:dPt>
          <c:dPt>
            <c:idx val="11"/>
            <c:invertIfNegative val="0"/>
            <c:bubble3D val="0"/>
            <c:spPr>
              <a:solidFill>
                <a:sysClr val="window" lastClr="FFFFFF">
                  <a:lumMod val="85000"/>
                </a:sysClr>
              </a:solidFill>
              <a:ln w="10831">
                <a:solidFill>
                  <a:schemeClr val="tx1"/>
                </a:solidFill>
                <a:prstDash val="solid"/>
              </a:ln>
            </c:spPr>
          </c:dPt>
          <c:cat>
            <c:strRef>
              <c:f>Sheet1!$B$1:$X$1</c:f>
              <c:strCache>
                <c:ptCount val="23"/>
                <c:pt idx="0">
                  <c:v>Charlotte</c:v>
                </c:pt>
                <c:pt idx="1">
                  <c:v>Miami-Dade</c:v>
                </c:pt>
                <c:pt idx="2">
                  <c:v>Dallas</c:v>
                </c:pt>
                <c:pt idx="3">
                  <c:v>Duval County (FL)</c:v>
                </c:pt>
                <c:pt idx="4">
                  <c:v>Hillsborough County (FL)</c:v>
                </c:pt>
                <c:pt idx="5">
                  <c:v>Houston</c:v>
                </c:pt>
                <c:pt idx="6">
                  <c:v>Austin</c:v>
                </c:pt>
                <c:pt idx="7">
                  <c:v>Boston</c:v>
                </c:pt>
                <c:pt idx="8">
                  <c:v>Chicago</c:v>
                </c:pt>
                <c:pt idx="9">
                  <c:v>Large city</c:v>
                </c:pt>
                <c:pt idx="10">
                  <c:v>District of Columbia (DCPS)</c:v>
                </c:pt>
                <c:pt idx="11">
                  <c:v>National public</c:v>
                </c:pt>
                <c:pt idx="12">
                  <c:v>New York City</c:v>
                </c:pt>
                <c:pt idx="13">
                  <c:v>Jefferson County (KY)</c:v>
                </c:pt>
                <c:pt idx="14">
                  <c:v>Baltimore City</c:v>
                </c:pt>
                <c:pt idx="15">
                  <c:v>Cleveland</c:v>
                </c:pt>
                <c:pt idx="16">
                  <c:v>Albuquerque</c:v>
                </c:pt>
                <c:pt idx="17">
                  <c:v>Atlanta</c:v>
                </c:pt>
                <c:pt idx="18">
                  <c:v>San Diego</c:v>
                </c:pt>
                <c:pt idx="19">
                  <c:v>Los Angeles</c:v>
                </c:pt>
                <c:pt idx="20">
                  <c:v>Detroit</c:v>
                </c:pt>
                <c:pt idx="21">
                  <c:v>Fresno</c:v>
                </c:pt>
                <c:pt idx="22">
                  <c:v>Philadelphia</c:v>
                </c:pt>
              </c:strCache>
            </c:strRef>
          </c:cat>
          <c:val>
            <c:numRef>
              <c:f>Sheet1!$B$2:$X$2</c:f>
              <c:numCache>
                <c:formatCode>0</c:formatCode>
                <c:ptCount val="23"/>
                <c:pt idx="0">
                  <c:v>240.814735500323</c:v>
                </c:pt>
                <c:pt idx="1">
                  <c:v>239.22941067498999</c:v>
                </c:pt>
                <c:pt idx="2">
                  <c:v>238.22619169813899</c:v>
                </c:pt>
                <c:pt idx="3">
                  <c:v>238.213301007864</c:v>
                </c:pt>
                <c:pt idx="4">
                  <c:v>233.97836734144599</c:v>
                </c:pt>
                <c:pt idx="5">
                  <c:v>233.27908903060899</c:v>
                </c:pt>
                <c:pt idx="6">
                  <c:v>232.87249932094801</c:v>
                </c:pt>
                <c:pt idx="7">
                  <c:v>230.05997254669501</c:v>
                </c:pt>
                <c:pt idx="8">
                  <c:v>227.97091848085401</c:v>
                </c:pt>
                <c:pt idx="9">
                  <c:v>227.13221233585099</c:v>
                </c:pt>
                <c:pt idx="10">
                  <c:v>227.09535036635299</c:v>
                </c:pt>
                <c:pt idx="11">
                  <c:v>226.62923253607701</c:v>
                </c:pt>
                <c:pt idx="12">
                  <c:v>224.89195891732601</c:v>
                </c:pt>
                <c:pt idx="13">
                  <c:v>224.07905950753999</c:v>
                </c:pt>
                <c:pt idx="14">
                  <c:v>222.057417028553</c:v>
                </c:pt>
                <c:pt idx="15">
                  <c:v>221.34806449805399</c:v>
                </c:pt>
                <c:pt idx="16">
                  <c:v>220.508004560681</c:v>
                </c:pt>
                <c:pt idx="17">
                  <c:v>219.43737232696</c:v>
                </c:pt>
                <c:pt idx="18">
                  <c:v>218.10210967041999</c:v>
                </c:pt>
                <c:pt idx="19">
                  <c:v>217.222884146052</c:v>
                </c:pt>
                <c:pt idx="20">
                  <c:v>214.96747220603501</c:v>
                </c:pt>
                <c:pt idx="21">
                  <c:v>212.89284747156</c:v>
                </c:pt>
                <c:pt idx="22">
                  <c:v>209.581180116962</c:v>
                </c:pt>
              </c:numCache>
            </c:numRef>
          </c:val>
        </c:ser>
        <c:dLbls>
          <c:showLegendKey val="0"/>
          <c:showVal val="0"/>
          <c:showCatName val="0"/>
          <c:showSerName val="0"/>
          <c:showPercent val="0"/>
          <c:showBubbleSize val="0"/>
        </c:dLbls>
        <c:gapWidth val="150"/>
        <c:axId val="270134312"/>
        <c:axId val="270134704"/>
      </c:barChart>
      <c:catAx>
        <c:axId val="270134312"/>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70134704"/>
        <c:crossesAt val="160"/>
        <c:auto val="1"/>
        <c:lblAlgn val="ctr"/>
        <c:lblOffset val="100"/>
        <c:tickLblSkip val="1"/>
        <c:tickMarkSkip val="1"/>
        <c:noMultiLvlLbl val="0"/>
      </c:catAx>
      <c:valAx>
        <c:axId val="270134704"/>
        <c:scaling>
          <c:orientation val="minMax"/>
          <c:max val="28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88"/>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70134312"/>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4 – NAEP Math</a:t>
            </a:r>
            <a:r>
              <a:rPr lang="en-US" sz="1800" b="0" baseline="0" dirty="0" smtClean="0">
                <a:latin typeface="+mn-lt"/>
              </a:rPr>
              <a:t> </a:t>
            </a:r>
            <a:r>
              <a:rPr lang="en-US" sz="1800" b="0" dirty="0" smtClean="0">
                <a:latin typeface="+mn-lt"/>
              </a:rPr>
              <a:t>(2015)</a:t>
            </a:r>
            <a:endParaRPr lang="en-US" sz="1800" b="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158E-2"/>
          <c:w val="0.88859223613984661"/>
          <c:h val="0.49237017155940627"/>
        </c:manualLayout>
      </c:layout>
      <c:barChart>
        <c:barDir val="col"/>
        <c:grouping val="clustered"/>
        <c:varyColors val="0"/>
        <c:ser>
          <c:idx val="0"/>
          <c:order val="0"/>
          <c:spPr>
            <a:solidFill>
              <a:srgbClr val="BF311A"/>
            </a:solidFill>
            <a:ln w="10831">
              <a:solidFill>
                <a:schemeClr val="tx1"/>
              </a:solidFill>
              <a:prstDash val="solid"/>
            </a:ln>
          </c:spPr>
          <c:invertIfNegative val="0"/>
          <c:dPt>
            <c:idx val="5"/>
            <c:invertIfNegative val="0"/>
            <c:bubble3D val="0"/>
          </c:dPt>
          <c:dPt>
            <c:idx val="7"/>
            <c:invertIfNegative val="0"/>
            <c:bubble3D val="0"/>
          </c:dPt>
          <c:dPt>
            <c:idx val="8"/>
            <c:invertIfNegative val="0"/>
            <c:bubble3D val="0"/>
          </c:dPt>
          <c:dPt>
            <c:idx val="9"/>
            <c:invertIfNegative val="0"/>
            <c:bubble3D val="0"/>
            <c:spPr>
              <a:solidFill>
                <a:sysClr val="window" lastClr="FFFFFF">
                  <a:lumMod val="85000"/>
                </a:sysClr>
              </a:solidFill>
              <a:ln w="10831">
                <a:solidFill>
                  <a:schemeClr val="tx1"/>
                </a:solidFill>
                <a:prstDash val="solid"/>
              </a:ln>
            </c:spPr>
          </c:dPt>
          <c:dPt>
            <c:idx val="10"/>
            <c:invertIfNegative val="0"/>
            <c:bubble3D val="0"/>
            <c:spPr>
              <a:solidFill>
                <a:sysClr val="window" lastClr="FFFFFF">
                  <a:lumMod val="85000"/>
                </a:sysClr>
              </a:solidFill>
              <a:ln w="10831">
                <a:solidFill>
                  <a:schemeClr val="tx1"/>
                </a:solidFill>
                <a:prstDash val="solid"/>
              </a:ln>
            </c:spPr>
          </c:dPt>
          <c:dPt>
            <c:idx val="12"/>
            <c:invertIfNegative val="0"/>
            <c:bubble3D val="0"/>
          </c:dPt>
          <c:cat>
            <c:strRef>
              <c:f>Sheet1!$B$1:$W$1</c:f>
              <c:strCache>
                <c:ptCount val="22"/>
                <c:pt idx="0">
                  <c:v>Charlotte</c:v>
                </c:pt>
                <c:pt idx="1">
                  <c:v>Miami-Dade</c:v>
                </c:pt>
                <c:pt idx="2">
                  <c:v>Houston</c:v>
                </c:pt>
                <c:pt idx="3">
                  <c:v>Hillsborough County (FL)</c:v>
                </c:pt>
                <c:pt idx="4">
                  <c:v>Boston</c:v>
                </c:pt>
                <c:pt idx="5">
                  <c:v>Duval County (FL)</c:v>
                </c:pt>
                <c:pt idx="6">
                  <c:v>Dallas</c:v>
                </c:pt>
                <c:pt idx="7">
                  <c:v>Austin</c:v>
                </c:pt>
                <c:pt idx="8">
                  <c:v>Jefferson County (KY)</c:v>
                </c:pt>
                <c:pt idx="9">
                  <c:v>National public</c:v>
                </c:pt>
                <c:pt idx="10">
                  <c:v>Large city</c:v>
                </c:pt>
                <c:pt idx="11">
                  <c:v>Chicago</c:v>
                </c:pt>
                <c:pt idx="12">
                  <c:v>New York City</c:v>
                </c:pt>
                <c:pt idx="13">
                  <c:v>District of Columbia (DCPS)</c:v>
                </c:pt>
                <c:pt idx="14">
                  <c:v>Atlanta</c:v>
                </c:pt>
                <c:pt idx="15">
                  <c:v>Cleveland</c:v>
                </c:pt>
                <c:pt idx="16">
                  <c:v>San Diego</c:v>
                </c:pt>
                <c:pt idx="17">
                  <c:v>Los Angeles</c:v>
                </c:pt>
                <c:pt idx="18">
                  <c:v>Fresno</c:v>
                </c:pt>
                <c:pt idx="19">
                  <c:v>Baltimore City</c:v>
                </c:pt>
                <c:pt idx="20">
                  <c:v>Philadelphia</c:v>
                </c:pt>
                <c:pt idx="21">
                  <c:v>Detroit</c:v>
                </c:pt>
              </c:strCache>
            </c:strRef>
          </c:cat>
          <c:val>
            <c:numRef>
              <c:f>Sheet1!$B$2:$W$2</c:f>
              <c:numCache>
                <c:formatCode>0</c:formatCode>
                <c:ptCount val="22"/>
                <c:pt idx="0">
                  <c:v>232.84947539587699</c:v>
                </c:pt>
                <c:pt idx="1">
                  <c:v>229.780547966396</c:v>
                </c:pt>
                <c:pt idx="2">
                  <c:v>229.184404797659</c:v>
                </c:pt>
                <c:pt idx="3">
                  <c:v>228.58587829908001</c:v>
                </c:pt>
                <c:pt idx="4">
                  <c:v>228.187999049306</c:v>
                </c:pt>
                <c:pt idx="5">
                  <c:v>227.40785381266801</c:v>
                </c:pt>
                <c:pt idx="6">
                  <c:v>226.99180232935799</c:v>
                </c:pt>
                <c:pt idx="7">
                  <c:v>226.17355905165701</c:v>
                </c:pt>
                <c:pt idx="8">
                  <c:v>222.83547836012301</c:v>
                </c:pt>
                <c:pt idx="9">
                  <c:v>220.81147457717</c:v>
                </c:pt>
                <c:pt idx="10">
                  <c:v>219.900542097704</c:v>
                </c:pt>
                <c:pt idx="11">
                  <c:v>219.41752691782</c:v>
                </c:pt>
                <c:pt idx="12">
                  <c:v>218.94979116065599</c:v>
                </c:pt>
                <c:pt idx="13">
                  <c:v>216.134840132878</c:v>
                </c:pt>
                <c:pt idx="14">
                  <c:v>215.75780457085099</c:v>
                </c:pt>
                <c:pt idx="15">
                  <c:v>214.79500043079</c:v>
                </c:pt>
                <c:pt idx="16">
                  <c:v>214.20904702028901</c:v>
                </c:pt>
                <c:pt idx="17">
                  <c:v>212.11072410590501</c:v>
                </c:pt>
                <c:pt idx="18">
                  <c:v>210.74315829062101</c:v>
                </c:pt>
                <c:pt idx="19">
                  <c:v>210.03164199792101</c:v>
                </c:pt>
                <c:pt idx="20">
                  <c:v>208.591102127282</c:v>
                </c:pt>
                <c:pt idx="21">
                  <c:v>200.68977105181199</c:v>
                </c:pt>
              </c:numCache>
            </c:numRef>
          </c:val>
        </c:ser>
        <c:dLbls>
          <c:showLegendKey val="0"/>
          <c:showVal val="0"/>
          <c:showCatName val="0"/>
          <c:showSerName val="0"/>
          <c:showPercent val="0"/>
          <c:showBubbleSize val="0"/>
        </c:dLbls>
        <c:gapWidth val="150"/>
        <c:axId val="270135488"/>
        <c:axId val="270135880"/>
      </c:barChart>
      <c:catAx>
        <c:axId val="27013548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70135880"/>
        <c:crossesAt val="160"/>
        <c:auto val="1"/>
        <c:lblAlgn val="ctr"/>
        <c:lblOffset val="100"/>
        <c:tickLblSkip val="1"/>
        <c:tickMarkSkip val="1"/>
        <c:noMultiLvlLbl val="0"/>
      </c:catAx>
      <c:valAx>
        <c:axId val="270135880"/>
        <c:scaling>
          <c:orientation val="minMax"/>
          <c:max val="28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72"/>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70135488"/>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8 – NAEP Math (2015)</a:t>
            </a:r>
            <a:endParaRPr lang="en-US" sz="1800" b="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213E-2"/>
          <c:w val="0.88859223613984661"/>
          <c:h val="0.50839688105931058"/>
        </c:manualLayout>
      </c:layout>
      <c:barChart>
        <c:barDir val="col"/>
        <c:grouping val="clustered"/>
        <c:varyColors val="0"/>
        <c:ser>
          <c:idx val="0"/>
          <c:order val="0"/>
          <c:spPr>
            <a:solidFill>
              <a:srgbClr val="FBB040"/>
            </a:solidFill>
            <a:ln w="10831">
              <a:solidFill>
                <a:schemeClr val="tx1"/>
              </a:solidFill>
              <a:prstDash val="solid"/>
            </a:ln>
          </c:spPr>
          <c:invertIfNegative val="0"/>
          <c:dPt>
            <c:idx val="6"/>
            <c:invertIfNegative val="0"/>
            <c:bubble3D val="0"/>
            <c:spPr>
              <a:solidFill>
                <a:sysClr val="window" lastClr="FFFFFF">
                  <a:lumMod val="85000"/>
                </a:sysClr>
              </a:solidFill>
              <a:ln w="10831">
                <a:solidFill>
                  <a:schemeClr val="tx1"/>
                </a:solidFill>
                <a:prstDash val="solid"/>
              </a:ln>
            </c:spPr>
          </c:dPt>
          <c:dPt>
            <c:idx val="7"/>
            <c:invertIfNegative val="0"/>
            <c:bubble3D val="0"/>
          </c:dPt>
          <c:dPt>
            <c:idx val="9"/>
            <c:invertIfNegative val="0"/>
            <c:bubble3D val="0"/>
            <c:spPr>
              <a:solidFill>
                <a:sysClr val="window" lastClr="FFFFFF">
                  <a:lumMod val="85000"/>
                </a:sysClr>
              </a:solidFill>
              <a:ln w="10831">
                <a:solidFill>
                  <a:schemeClr val="tx1"/>
                </a:solidFill>
                <a:prstDash val="solid"/>
              </a:ln>
            </c:spPr>
          </c:dPt>
          <c:dPt>
            <c:idx val="10"/>
            <c:invertIfNegative val="0"/>
            <c:bubble3D val="0"/>
          </c:dPt>
          <c:cat>
            <c:strRef>
              <c:f>Sheet1!$B$1:$V$1</c:f>
              <c:strCache>
                <c:ptCount val="21"/>
                <c:pt idx="0">
                  <c:v>Charlotte</c:v>
                </c:pt>
                <c:pt idx="1">
                  <c:v>Miami-Dade</c:v>
                </c:pt>
                <c:pt idx="2">
                  <c:v>Chicago</c:v>
                </c:pt>
                <c:pt idx="3">
                  <c:v>Dallas</c:v>
                </c:pt>
                <c:pt idx="4">
                  <c:v>Houston</c:v>
                </c:pt>
                <c:pt idx="5">
                  <c:v>Boston</c:v>
                </c:pt>
                <c:pt idx="6">
                  <c:v>National public</c:v>
                </c:pt>
                <c:pt idx="7">
                  <c:v>New York City</c:v>
                </c:pt>
                <c:pt idx="8">
                  <c:v>Atlanta</c:v>
                </c:pt>
                <c:pt idx="9">
                  <c:v>Large city</c:v>
                </c:pt>
                <c:pt idx="10">
                  <c:v>Austin</c:v>
                </c:pt>
                <c:pt idx="11">
                  <c:v>San Diego</c:v>
                </c:pt>
                <c:pt idx="12">
                  <c:v>Jefferson County (KY)</c:v>
                </c:pt>
                <c:pt idx="13">
                  <c:v>Hillsborough County (FL)</c:v>
                </c:pt>
                <c:pt idx="14">
                  <c:v>Albuquerque</c:v>
                </c:pt>
                <c:pt idx="15">
                  <c:v>Philadelphia</c:v>
                </c:pt>
                <c:pt idx="16">
                  <c:v>Los Angeles</c:v>
                </c:pt>
                <c:pt idx="17">
                  <c:v>Cleveland</c:v>
                </c:pt>
                <c:pt idx="18">
                  <c:v>District of Columbia (DCPS)</c:v>
                </c:pt>
                <c:pt idx="19">
                  <c:v>Detroit</c:v>
                </c:pt>
                <c:pt idx="20">
                  <c:v>Fresno</c:v>
                </c:pt>
              </c:strCache>
            </c:strRef>
          </c:cat>
          <c:val>
            <c:numRef>
              <c:f>Sheet1!$B$2:$V$2</c:f>
              <c:numCache>
                <c:formatCode>#,##0</c:formatCode>
                <c:ptCount val="21"/>
                <c:pt idx="0">
                  <c:v>273.15915666344102</c:v>
                </c:pt>
                <c:pt idx="1">
                  <c:v>272.50141209033899</c:v>
                </c:pt>
                <c:pt idx="2">
                  <c:v>272.22448556148902</c:v>
                </c:pt>
                <c:pt idx="3">
                  <c:v>271.79389698533703</c:v>
                </c:pt>
                <c:pt idx="4">
                  <c:v>271.24327942613598</c:v>
                </c:pt>
                <c:pt idx="5">
                  <c:v>270.89725325693502</c:v>
                </c:pt>
                <c:pt idx="6">
                  <c:v>265.858940627241</c:v>
                </c:pt>
                <c:pt idx="7">
                  <c:v>265.51131615123899</c:v>
                </c:pt>
                <c:pt idx="8">
                  <c:v>265.36478894196301</c:v>
                </c:pt>
                <c:pt idx="9">
                  <c:v>264.98947585895098</c:v>
                </c:pt>
                <c:pt idx="10">
                  <c:v>264.33676712332101</c:v>
                </c:pt>
                <c:pt idx="11">
                  <c:v>262.68484452955698</c:v>
                </c:pt>
                <c:pt idx="12">
                  <c:v>261.82228277856098</c:v>
                </c:pt>
                <c:pt idx="13">
                  <c:v>261.516930577854</c:v>
                </c:pt>
                <c:pt idx="14">
                  <c:v>259.42089739099799</c:v>
                </c:pt>
                <c:pt idx="15">
                  <c:v>258.46151013399901</c:v>
                </c:pt>
                <c:pt idx="16">
                  <c:v>257.277641585308</c:v>
                </c:pt>
                <c:pt idx="17">
                  <c:v>256.70656767315199</c:v>
                </c:pt>
                <c:pt idx="18">
                  <c:v>254.185587271862</c:v>
                </c:pt>
                <c:pt idx="19">
                  <c:v>251.617227442825</c:v>
                </c:pt>
                <c:pt idx="20">
                  <c:v>248.14201318651101</c:v>
                </c:pt>
              </c:numCache>
            </c:numRef>
          </c:val>
        </c:ser>
        <c:dLbls>
          <c:showLegendKey val="0"/>
          <c:showVal val="0"/>
          <c:showCatName val="0"/>
          <c:showSerName val="0"/>
          <c:showPercent val="0"/>
          <c:showBubbleSize val="0"/>
        </c:dLbls>
        <c:gapWidth val="150"/>
        <c:axId val="270136664"/>
        <c:axId val="270137056"/>
      </c:barChart>
      <c:catAx>
        <c:axId val="270136664"/>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70137056"/>
        <c:crossesAt val="160"/>
        <c:auto val="1"/>
        <c:lblAlgn val="ctr"/>
        <c:lblOffset val="100"/>
        <c:tickLblSkip val="1"/>
        <c:tickMarkSkip val="1"/>
        <c:noMultiLvlLbl val="0"/>
      </c:catAx>
      <c:valAx>
        <c:axId val="270137056"/>
        <c:scaling>
          <c:orientation val="minMax"/>
          <c:max val="28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88"/>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70136664"/>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African-American Students (National Public) – Grade</a:t>
            </a:r>
            <a:r>
              <a:rPr lang="en-US" sz="1600" baseline="0" dirty="0" smtClean="0"/>
              <a:t> 8 NAEP Math</a:t>
            </a:r>
            <a:endParaRPr lang="en-US" sz="1600" dirty="0"/>
          </a:p>
        </c:rich>
      </c:tx>
      <c:layout>
        <c:manualLayout>
          <c:xMode val="edge"/>
          <c:yMode val="edge"/>
          <c:x val="0.17163333333333344"/>
          <c:y val="1.4781910856825408E-2"/>
        </c:manualLayout>
      </c:layout>
      <c:overlay val="0"/>
    </c:title>
    <c:autoTitleDeleted val="0"/>
    <c:plotArea>
      <c:layout>
        <c:manualLayout>
          <c:layoutTarget val="inner"/>
          <c:xMode val="edge"/>
          <c:yMode val="edge"/>
          <c:x val="0.1097463254593181"/>
          <c:y val="0.11667643501200421"/>
          <c:w val="0.8539440177275508"/>
          <c:h val="0.76121123036616478"/>
        </c:manualLayout>
      </c:layout>
      <c:barChart>
        <c:barDir val="col"/>
        <c:grouping val="clustered"/>
        <c:varyColors val="0"/>
        <c:ser>
          <c:idx val="0"/>
          <c:order val="0"/>
          <c:tx>
            <c:strRef>
              <c:f>Sheet1!$B$1</c:f>
              <c:strCache>
                <c:ptCount val="1"/>
                <c:pt idx="0">
                  <c:v>Series 1</c:v>
                </c:pt>
              </c:strCache>
            </c:strRef>
          </c:tx>
          <c:spPr>
            <a:solidFill>
              <a:srgbClr val="BF311A"/>
            </a:solidFill>
            <a:ln>
              <a:solidFill>
                <a:schemeClr val="tx1"/>
              </a:solidFill>
            </a:ln>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1990*</c:v>
                </c:pt>
                <c:pt idx="1">
                  <c:v>1992*</c:v>
                </c:pt>
                <c:pt idx="2">
                  <c:v>1996</c:v>
                </c:pt>
                <c:pt idx="3">
                  <c:v>2000</c:v>
                </c:pt>
                <c:pt idx="4">
                  <c:v>2003</c:v>
                </c:pt>
                <c:pt idx="5">
                  <c:v>2005</c:v>
                </c:pt>
                <c:pt idx="6">
                  <c:v>2007</c:v>
                </c:pt>
                <c:pt idx="7">
                  <c:v>2009</c:v>
                </c:pt>
                <c:pt idx="8">
                  <c:v>2011</c:v>
                </c:pt>
                <c:pt idx="9">
                  <c:v>2013</c:v>
                </c:pt>
              </c:strCache>
            </c:strRef>
          </c:cat>
          <c:val>
            <c:numRef>
              <c:f>Sheet1!$B$2:$B$11</c:f>
              <c:numCache>
                <c:formatCode>0%</c:formatCode>
                <c:ptCount val="10"/>
                <c:pt idx="0">
                  <c:v>0.79</c:v>
                </c:pt>
                <c:pt idx="1">
                  <c:v>0.81</c:v>
                </c:pt>
                <c:pt idx="2">
                  <c:v>0.75000000000000056</c:v>
                </c:pt>
                <c:pt idx="3">
                  <c:v>0.70000000000000051</c:v>
                </c:pt>
                <c:pt idx="4">
                  <c:v>0.61000000000000054</c:v>
                </c:pt>
                <c:pt idx="5">
                  <c:v>0.59</c:v>
                </c:pt>
                <c:pt idx="6">
                  <c:v>0.53</c:v>
                </c:pt>
                <c:pt idx="7">
                  <c:v>0.51</c:v>
                </c:pt>
                <c:pt idx="8">
                  <c:v>0.5</c:v>
                </c:pt>
                <c:pt idx="9">
                  <c:v>0.49000000000000027</c:v>
                </c:pt>
              </c:numCache>
            </c:numRef>
          </c:val>
        </c:ser>
        <c:dLbls>
          <c:showLegendKey val="0"/>
          <c:showVal val="1"/>
          <c:showCatName val="0"/>
          <c:showSerName val="0"/>
          <c:showPercent val="0"/>
          <c:showBubbleSize val="0"/>
        </c:dLbls>
        <c:gapWidth val="150"/>
        <c:axId val="271492032"/>
        <c:axId val="271492424"/>
      </c:barChart>
      <c:catAx>
        <c:axId val="271492032"/>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271492424"/>
        <c:crosses val="autoZero"/>
        <c:auto val="1"/>
        <c:lblAlgn val="ctr"/>
        <c:lblOffset val="100"/>
        <c:tickLblSkip val="1"/>
        <c:tickMarkSkip val="1"/>
        <c:noMultiLvlLbl val="0"/>
      </c:catAx>
      <c:valAx>
        <c:axId val="271492424"/>
        <c:scaling>
          <c:orientation val="minMax"/>
          <c:max val="1"/>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Percentage of Students at Below Basic</a:t>
                </a:r>
                <a:endParaRPr lang="en-US" dirty="0"/>
              </a:p>
            </c:rich>
          </c:tx>
          <c:layout>
            <c:manualLayout>
              <c:xMode val="edge"/>
              <c:yMode val="edge"/>
              <c:x val="9.5472440944881897E-3"/>
              <c:y val="0.19173470587085203"/>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271492032"/>
        <c:crosses val="autoZero"/>
        <c:crossBetween val="between"/>
        <c:majorUnit val="0.2"/>
        <c:minorUnit val="0.1"/>
      </c:valAx>
    </c:plotArea>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Latino Students (National Public) – Grade</a:t>
            </a:r>
            <a:r>
              <a:rPr lang="en-US" sz="1800" baseline="0" dirty="0" smtClean="0"/>
              <a:t> 8 NAEP Math</a:t>
            </a:r>
            <a:endParaRPr lang="en-US" sz="1800" dirty="0"/>
          </a:p>
        </c:rich>
      </c:tx>
      <c:layout>
        <c:manualLayout>
          <c:xMode val="edge"/>
          <c:yMode val="edge"/>
          <c:x val="0.18163333333333417"/>
          <c:y val="1.4781910856825408E-2"/>
        </c:manualLayout>
      </c:layout>
      <c:overlay val="0"/>
    </c:title>
    <c:autoTitleDeleted val="0"/>
    <c:plotArea>
      <c:layout>
        <c:manualLayout>
          <c:layoutTarget val="inner"/>
          <c:xMode val="edge"/>
          <c:yMode val="edge"/>
          <c:x val="0.10974632545931813"/>
          <c:y val="0.11667643501200421"/>
          <c:w val="0.85394401772755102"/>
          <c:h val="0.761211230366165"/>
        </c:manualLayout>
      </c:layout>
      <c:barChart>
        <c:barDir val="col"/>
        <c:grouping val="clustered"/>
        <c:varyColors val="0"/>
        <c:ser>
          <c:idx val="0"/>
          <c:order val="0"/>
          <c:tx>
            <c:strRef>
              <c:f>Sheet1!$B$1</c:f>
              <c:strCache>
                <c:ptCount val="1"/>
                <c:pt idx="0">
                  <c:v>Series 1</c:v>
                </c:pt>
              </c:strCache>
            </c:strRef>
          </c:tx>
          <c:spPr>
            <a:solidFill>
              <a:srgbClr val="FBB040"/>
            </a:solidFill>
            <a:ln>
              <a:solidFill>
                <a:schemeClr val="tx1"/>
              </a:solidFill>
            </a:ln>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1990*</c:v>
                </c:pt>
                <c:pt idx="1">
                  <c:v>1992*</c:v>
                </c:pt>
                <c:pt idx="2">
                  <c:v>1996</c:v>
                </c:pt>
                <c:pt idx="3">
                  <c:v>2000</c:v>
                </c:pt>
                <c:pt idx="4">
                  <c:v>2003</c:v>
                </c:pt>
                <c:pt idx="5">
                  <c:v>2005</c:v>
                </c:pt>
                <c:pt idx="6">
                  <c:v>2007</c:v>
                </c:pt>
                <c:pt idx="7">
                  <c:v>2009</c:v>
                </c:pt>
                <c:pt idx="8">
                  <c:v>2011</c:v>
                </c:pt>
                <c:pt idx="9">
                  <c:v>2013</c:v>
                </c:pt>
              </c:strCache>
            </c:strRef>
          </c:cat>
          <c:val>
            <c:numRef>
              <c:f>Sheet1!$B$2:$B$11</c:f>
              <c:numCache>
                <c:formatCode>0%</c:formatCode>
                <c:ptCount val="10"/>
                <c:pt idx="0">
                  <c:v>0.67000000000000082</c:v>
                </c:pt>
                <c:pt idx="1">
                  <c:v>0.67000000000000082</c:v>
                </c:pt>
                <c:pt idx="2">
                  <c:v>0.63000000000000056</c:v>
                </c:pt>
                <c:pt idx="3">
                  <c:v>0.60000000000000053</c:v>
                </c:pt>
                <c:pt idx="4">
                  <c:v>0.53</c:v>
                </c:pt>
                <c:pt idx="5">
                  <c:v>0.5</c:v>
                </c:pt>
                <c:pt idx="6">
                  <c:v>0.46</c:v>
                </c:pt>
                <c:pt idx="7">
                  <c:v>0.44</c:v>
                </c:pt>
                <c:pt idx="8">
                  <c:v>0.4</c:v>
                </c:pt>
                <c:pt idx="9">
                  <c:v>0.38000000000000034</c:v>
                </c:pt>
              </c:numCache>
            </c:numRef>
          </c:val>
        </c:ser>
        <c:dLbls>
          <c:showLegendKey val="0"/>
          <c:showVal val="1"/>
          <c:showCatName val="0"/>
          <c:showSerName val="0"/>
          <c:showPercent val="0"/>
          <c:showBubbleSize val="0"/>
        </c:dLbls>
        <c:gapWidth val="150"/>
        <c:axId val="271493208"/>
        <c:axId val="271493600"/>
      </c:barChart>
      <c:catAx>
        <c:axId val="271493208"/>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271493600"/>
        <c:crosses val="autoZero"/>
        <c:auto val="1"/>
        <c:lblAlgn val="ctr"/>
        <c:lblOffset val="100"/>
        <c:tickLblSkip val="1"/>
        <c:tickMarkSkip val="1"/>
        <c:noMultiLvlLbl val="0"/>
      </c:catAx>
      <c:valAx>
        <c:axId val="271493600"/>
        <c:scaling>
          <c:orientation val="minMax"/>
          <c:max val="1"/>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Percentage of Students at Below Basic</a:t>
                </a:r>
                <a:endParaRPr lang="en-US" dirty="0"/>
              </a:p>
            </c:rich>
          </c:tx>
          <c:layout>
            <c:manualLayout>
              <c:xMode val="edge"/>
              <c:yMode val="edge"/>
              <c:x val="9.5472440944881897E-3"/>
              <c:y val="0.19173470587085203"/>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271493208"/>
        <c:crosses val="autoZero"/>
        <c:crossBetween val="between"/>
        <c:majorUnit val="0.2"/>
        <c:minorUnit val="0.1"/>
      </c:valAx>
    </c:plotArea>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White Students (National Public) – Grade</a:t>
            </a:r>
            <a:r>
              <a:rPr lang="en-US" sz="1600" baseline="0" dirty="0" smtClean="0"/>
              <a:t> 8 NAEP Math</a:t>
            </a:r>
            <a:endParaRPr lang="en-US" sz="1600" dirty="0"/>
          </a:p>
        </c:rich>
      </c:tx>
      <c:layout>
        <c:manualLayout>
          <c:xMode val="edge"/>
          <c:yMode val="edge"/>
          <c:x val="0.23996666666666674"/>
          <c:y val="1.4781910856825408E-2"/>
        </c:manualLayout>
      </c:layout>
      <c:overlay val="0"/>
    </c:title>
    <c:autoTitleDeleted val="0"/>
    <c:plotArea>
      <c:layout>
        <c:manualLayout>
          <c:layoutTarget val="inner"/>
          <c:xMode val="edge"/>
          <c:yMode val="edge"/>
          <c:x val="0.10974632545931838"/>
          <c:y val="0.11667643501200421"/>
          <c:w val="0.85394401772755291"/>
          <c:h val="0.76121123036616689"/>
        </c:manualLayout>
      </c:layout>
      <c:barChart>
        <c:barDir val="col"/>
        <c:grouping val="clustered"/>
        <c:varyColors val="0"/>
        <c:ser>
          <c:idx val="0"/>
          <c:order val="0"/>
          <c:tx>
            <c:strRef>
              <c:f>Sheet1!$B$1</c:f>
              <c:strCache>
                <c:ptCount val="1"/>
                <c:pt idx="0">
                  <c:v>Series 1</c:v>
                </c:pt>
              </c:strCache>
            </c:strRef>
          </c:tx>
          <c:spPr>
            <a:solidFill>
              <a:srgbClr val="67BAC1"/>
            </a:solidFill>
            <a:ln>
              <a:solidFill>
                <a:schemeClr val="tx1"/>
              </a:solidFill>
            </a:ln>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1990*</c:v>
                </c:pt>
                <c:pt idx="1">
                  <c:v>1992*</c:v>
                </c:pt>
                <c:pt idx="2">
                  <c:v>1996</c:v>
                </c:pt>
                <c:pt idx="3">
                  <c:v>2000</c:v>
                </c:pt>
                <c:pt idx="4">
                  <c:v>2003</c:v>
                </c:pt>
                <c:pt idx="5">
                  <c:v>2005</c:v>
                </c:pt>
                <c:pt idx="6">
                  <c:v>2007</c:v>
                </c:pt>
                <c:pt idx="7">
                  <c:v>2009</c:v>
                </c:pt>
                <c:pt idx="8">
                  <c:v>2011</c:v>
                </c:pt>
                <c:pt idx="9">
                  <c:v>2013</c:v>
                </c:pt>
              </c:strCache>
            </c:strRef>
          </c:cat>
          <c:val>
            <c:numRef>
              <c:f>Sheet1!$B$2:$B$11</c:f>
              <c:numCache>
                <c:formatCode>0%</c:formatCode>
                <c:ptCount val="10"/>
                <c:pt idx="0">
                  <c:v>3.0000000000000002E-2</c:v>
                </c:pt>
                <c:pt idx="1">
                  <c:v>3.0000000000000002E-2</c:v>
                </c:pt>
                <c:pt idx="2">
                  <c:v>0.05</c:v>
                </c:pt>
                <c:pt idx="3">
                  <c:v>6.0000000000000032E-2</c:v>
                </c:pt>
                <c:pt idx="4">
                  <c:v>7.0000000000000021E-2</c:v>
                </c:pt>
                <c:pt idx="5">
                  <c:v>7.0000000000000021E-2</c:v>
                </c:pt>
                <c:pt idx="6">
                  <c:v>9.0000000000000024E-2</c:v>
                </c:pt>
                <c:pt idx="7">
                  <c:v>0.1</c:v>
                </c:pt>
                <c:pt idx="8">
                  <c:v>0.1</c:v>
                </c:pt>
                <c:pt idx="9">
                  <c:v>0.11</c:v>
                </c:pt>
              </c:numCache>
            </c:numRef>
          </c:val>
        </c:ser>
        <c:dLbls>
          <c:showLegendKey val="0"/>
          <c:showVal val="1"/>
          <c:showCatName val="0"/>
          <c:showSerName val="0"/>
          <c:showPercent val="0"/>
          <c:showBubbleSize val="0"/>
        </c:dLbls>
        <c:gapWidth val="150"/>
        <c:axId val="271494384"/>
        <c:axId val="271494776"/>
      </c:barChart>
      <c:catAx>
        <c:axId val="271494384"/>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271494776"/>
        <c:crosses val="autoZero"/>
        <c:auto val="1"/>
        <c:lblAlgn val="ctr"/>
        <c:lblOffset val="100"/>
        <c:tickLblSkip val="1"/>
        <c:tickMarkSkip val="1"/>
        <c:noMultiLvlLbl val="0"/>
      </c:catAx>
      <c:valAx>
        <c:axId val="271494776"/>
        <c:scaling>
          <c:orientation val="minMax"/>
          <c:max val="0.2"/>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Percentage of Students at Advanced</a:t>
                </a:r>
                <a:endParaRPr lang="en-US" dirty="0"/>
              </a:p>
            </c:rich>
          </c:tx>
          <c:layout>
            <c:manualLayout>
              <c:xMode val="edge"/>
              <c:yMode val="edge"/>
              <c:x val="9.5472440944881897E-3"/>
              <c:y val="0.19173470587085203"/>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271494384"/>
        <c:crosses val="autoZero"/>
        <c:crossBetween val="between"/>
        <c:majorUnit val="2.0000000000000011E-2"/>
        <c:minorUnit val="5.0000000000000114E-3"/>
      </c:valAx>
    </c:plotArea>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African-American Students (National Public) – Grade</a:t>
            </a:r>
            <a:r>
              <a:rPr lang="en-US" sz="1600" baseline="0" dirty="0" smtClean="0"/>
              <a:t> 8 NAEP Math</a:t>
            </a:r>
            <a:endParaRPr lang="en-US" sz="1600" dirty="0"/>
          </a:p>
        </c:rich>
      </c:tx>
      <c:layout>
        <c:manualLayout>
          <c:xMode val="edge"/>
          <c:yMode val="edge"/>
          <c:x val="0.18163333333333409"/>
          <c:y val="1.4781910856825408E-2"/>
        </c:manualLayout>
      </c:layout>
      <c:overlay val="0"/>
    </c:title>
    <c:autoTitleDeleted val="0"/>
    <c:plotArea>
      <c:layout>
        <c:manualLayout>
          <c:layoutTarget val="inner"/>
          <c:xMode val="edge"/>
          <c:yMode val="edge"/>
          <c:x val="0.1097463254593181"/>
          <c:y val="0.11667643501200421"/>
          <c:w val="0.8539440177275508"/>
          <c:h val="0.76121123036616478"/>
        </c:manualLayout>
      </c:layout>
      <c:barChart>
        <c:barDir val="col"/>
        <c:grouping val="clustered"/>
        <c:varyColors val="0"/>
        <c:ser>
          <c:idx val="0"/>
          <c:order val="0"/>
          <c:tx>
            <c:strRef>
              <c:f>Sheet1!$B$1</c:f>
              <c:strCache>
                <c:ptCount val="1"/>
                <c:pt idx="0">
                  <c:v>Series 1</c:v>
                </c:pt>
              </c:strCache>
            </c:strRef>
          </c:tx>
          <c:spPr>
            <a:solidFill>
              <a:srgbClr val="BF311A"/>
            </a:solidFill>
            <a:ln>
              <a:solidFill>
                <a:schemeClr val="tx1"/>
              </a:solidFill>
            </a:ln>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1990*</c:v>
                </c:pt>
                <c:pt idx="1">
                  <c:v>1992*</c:v>
                </c:pt>
                <c:pt idx="2">
                  <c:v>1996</c:v>
                </c:pt>
                <c:pt idx="3">
                  <c:v>2000</c:v>
                </c:pt>
                <c:pt idx="4">
                  <c:v>2003</c:v>
                </c:pt>
                <c:pt idx="5">
                  <c:v>2005</c:v>
                </c:pt>
                <c:pt idx="6">
                  <c:v>2007</c:v>
                </c:pt>
                <c:pt idx="7">
                  <c:v>2009</c:v>
                </c:pt>
                <c:pt idx="8">
                  <c:v>2011</c:v>
                </c:pt>
                <c:pt idx="9">
                  <c:v>2013</c:v>
                </c:pt>
              </c:strCache>
            </c:strRef>
          </c:cat>
          <c:val>
            <c:numRef>
              <c:f>Sheet1!$B$2:$B$11</c:f>
              <c:numCache>
                <c:formatCode>0%</c:formatCode>
                <c:ptCount val="10"/>
                <c:pt idx="0">
                  <c:v>0</c:v>
                </c:pt>
                <c:pt idx="1">
                  <c:v>0</c:v>
                </c:pt>
                <c:pt idx="2">
                  <c:v>0</c:v>
                </c:pt>
                <c:pt idx="3">
                  <c:v>0</c:v>
                </c:pt>
                <c:pt idx="4">
                  <c:v>0</c:v>
                </c:pt>
                <c:pt idx="5">
                  <c:v>1.0000000000000005E-2</c:v>
                </c:pt>
                <c:pt idx="6">
                  <c:v>1.0000000000000005E-2</c:v>
                </c:pt>
                <c:pt idx="7">
                  <c:v>1.0000000000000005E-2</c:v>
                </c:pt>
                <c:pt idx="8">
                  <c:v>1.0000000000000005E-2</c:v>
                </c:pt>
                <c:pt idx="9">
                  <c:v>2.0000000000000011E-2</c:v>
                </c:pt>
              </c:numCache>
            </c:numRef>
          </c:val>
        </c:ser>
        <c:dLbls>
          <c:showLegendKey val="0"/>
          <c:showVal val="1"/>
          <c:showCatName val="0"/>
          <c:showSerName val="0"/>
          <c:showPercent val="0"/>
          <c:showBubbleSize val="0"/>
        </c:dLbls>
        <c:gapWidth val="150"/>
        <c:axId val="271473680"/>
        <c:axId val="271474072"/>
      </c:barChart>
      <c:catAx>
        <c:axId val="271473680"/>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271474072"/>
        <c:crosses val="autoZero"/>
        <c:auto val="1"/>
        <c:lblAlgn val="ctr"/>
        <c:lblOffset val="100"/>
        <c:tickLblSkip val="1"/>
        <c:tickMarkSkip val="1"/>
        <c:noMultiLvlLbl val="0"/>
      </c:catAx>
      <c:valAx>
        <c:axId val="271474072"/>
        <c:scaling>
          <c:orientation val="minMax"/>
          <c:max val="0.2"/>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Percentage of Students at Advanced</a:t>
                </a:r>
                <a:endParaRPr lang="en-US" dirty="0"/>
              </a:p>
            </c:rich>
          </c:tx>
          <c:layout>
            <c:manualLayout>
              <c:xMode val="edge"/>
              <c:yMode val="edge"/>
              <c:x val="9.5472440944881897E-3"/>
              <c:y val="0.19173470587085203"/>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271473680"/>
        <c:crosses val="autoZero"/>
        <c:crossBetween val="between"/>
        <c:majorUnit val="2.0000000000000011E-2"/>
        <c:minorUnit val="5.0000000000000114E-3"/>
      </c:valAx>
    </c:plotArea>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Latino Students (National Public) – Grade</a:t>
            </a:r>
            <a:r>
              <a:rPr lang="en-US" sz="1600" baseline="0" dirty="0" smtClean="0"/>
              <a:t> 8 NAEP Math</a:t>
            </a:r>
            <a:endParaRPr lang="en-US" sz="1600" dirty="0"/>
          </a:p>
        </c:rich>
      </c:tx>
      <c:layout>
        <c:manualLayout>
          <c:xMode val="edge"/>
          <c:yMode val="edge"/>
          <c:x val="0.20996666666666691"/>
          <c:y val="1.4781910856825408E-2"/>
        </c:manualLayout>
      </c:layout>
      <c:overlay val="0"/>
    </c:title>
    <c:autoTitleDeleted val="0"/>
    <c:plotArea>
      <c:layout>
        <c:manualLayout>
          <c:layoutTarget val="inner"/>
          <c:xMode val="edge"/>
          <c:yMode val="edge"/>
          <c:x val="0.10974632545931838"/>
          <c:y val="0.11667643501200421"/>
          <c:w val="0.85394401772755291"/>
          <c:h val="0.76121123036616689"/>
        </c:manualLayout>
      </c:layout>
      <c:barChart>
        <c:barDir val="col"/>
        <c:grouping val="clustered"/>
        <c:varyColors val="0"/>
        <c:ser>
          <c:idx val="0"/>
          <c:order val="0"/>
          <c:tx>
            <c:strRef>
              <c:f>Sheet1!$B$1</c:f>
              <c:strCache>
                <c:ptCount val="1"/>
                <c:pt idx="0">
                  <c:v>Series 1</c:v>
                </c:pt>
              </c:strCache>
            </c:strRef>
          </c:tx>
          <c:spPr>
            <a:solidFill>
              <a:srgbClr val="FBB040"/>
            </a:solidFill>
            <a:ln>
              <a:solidFill>
                <a:schemeClr val="tx1"/>
              </a:solidFill>
            </a:ln>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1990*</c:v>
                </c:pt>
                <c:pt idx="1">
                  <c:v>1992*</c:v>
                </c:pt>
                <c:pt idx="2">
                  <c:v>1996</c:v>
                </c:pt>
                <c:pt idx="3">
                  <c:v>2000</c:v>
                </c:pt>
                <c:pt idx="4">
                  <c:v>2003</c:v>
                </c:pt>
                <c:pt idx="5">
                  <c:v>2005</c:v>
                </c:pt>
                <c:pt idx="6">
                  <c:v>2007</c:v>
                </c:pt>
                <c:pt idx="7">
                  <c:v>2009</c:v>
                </c:pt>
                <c:pt idx="8">
                  <c:v>2011</c:v>
                </c:pt>
                <c:pt idx="9">
                  <c:v>2013</c:v>
                </c:pt>
              </c:strCache>
            </c:strRef>
          </c:cat>
          <c:val>
            <c:numRef>
              <c:f>Sheet1!$B$2:$B$11</c:f>
              <c:numCache>
                <c:formatCode>0%</c:formatCode>
                <c:ptCount val="10"/>
                <c:pt idx="0">
                  <c:v>1.0000000000000005E-2</c:v>
                </c:pt>
                <c:pt idx="1">
                  <c:v>0</c:v>
                </c:pt>
                <c:pt idx="2">
                  <c:v>1.0000000000000005E-2</c:v>
                </c:pt>
                <c:pt idx="3">
                  <c:v>0</c:v>
                </c:pt>
                <c:pt idx="4">
                  <c:v>1.0000000000000005E-2</c:v>
                </c:pt>
                <c:pt idx="5">
                  <c:v>1.0000000000000005E-2</c:v>
                </c:pt>
                <c:pt idx="6">
                  <c:v>2.0000000000000011E-2</c:v>
                </c:pt>
                <c:pt idx="7">
                  <c:v>2.0000000000000011E-2</c:v>
                </c:pt>
                <c:pt idx="8">
                  <c:v>3.0000000000000002E-2</c:v>
                </c:pt>
                <c:pt idx="9">
                  <c:v>3.0000000000000002E-2</c:v>
                </c:pt>
              </c:numCache>
            </c:numRef>
          </c:val>
        </c:ser>
        <c:dLbls>
          <c:showLegendKey val="0"/>
          <c:showVal val="1"/>
          <c:showCatName val="0"/>
          <c:showSerName val="0"/>
          <c:showPercent val="0"/>
          <c:showBubbleSize val="0"/>
        </c:dLbls>
        <c:gapWidth val="150"/>
        <c:axId val="271474856"/>
        <c:axId val="271475248"/>
      </c:barChart>
      <c:catAx>
        <c:axId val="271474856"/>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271475248"/>
        <c:crosses val="autoZero"/>
        <c:auto val="1"/>
        <c:lblAlgn val="ctr"/>
        <c:lblOffset val="100"/>
        <c:tickLblSkip val="1"/>
        <c:tickMarkSkip val="1"/>
        <c:noMultiLvlLbl val="0"/>
      </c:catAx>
      <c:valAx>
        <c:axId val="271475248"/>
        <c:scaling>
          <c:orientation val="minMax"/>
          <c:max val="0.2"/>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Percentage of Students at Advanced</a:t>
                </a:r>
                <a:endParaRPr lang="en-US" dirty="0"/>
              </a:p>
            </c:rich>
          </c:tx>
          <c:layout>
            <c:manualLayout>
              <c:xMode val="edge"/>
              <c:yMode val="edge"/>
              <c:x val="9.5472440944881897E-3"/>
              <c:y val="0.19173470587085203"/>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271474856"/>
        <c:crosses val="autoZero"/>
        <c:crossBetween val="between"/>
        <c:majorUnit val="2.0000000000000011E-2"/>
        <c:minorUnit val="5.0000000000000114E-3"/>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9</a:t>
            </a:r>
            <a:r>
              <a:rPr lang="en-US" baseline="0" dirty="0" smtClean="0"/>
              <a:t> Year Olds – NAEP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170</c:v>
                </c:pt>
                <c:pt idx="1">
                  <c:v>181</c:v>
                </c:pt>
                <c:pt idx="2">
                  <c:v>189</c:v>
                </c:pt>
                <c:pt idx="3">
                  <c:v>186</c:v>
                </c:pt>
                <c:pt idx="4">
                  <c:v>189</c:v>
                </c:pt>
                <c:pt idx="5">
                  <c:v>182</c:v>
                </c:pt>
                <c:pt idx="6">
                  <c:v>185</c:v>
                </c:pt>
                <c:pt idx="7">
                  <c:v>185</c:v>
                </c:pt>
                <c:pt idx="8">
                  <c:v>191</c:v>
                </c:pt>
                <c:pt idx="9">
                  <c:v>186</c:v>
                </c:pt>
                <c:pt idx="10">
                  <c:v>197</c:v>
                </c:pt>
                <c:pt idx="11">
                  <c:v>204</c:v>
                </c:pt>
                <c:pt idx="12">
                  <c:v>206</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183</c:v>
                </c:pt>
                <c:pt idx="2">
                  <c:v>190</c:v>
                </c:pt>
                <c:pt idx="3">
                  <c:v>187</c:v>
                </c:pt>
                <c:pt idx="4">
                  <c:v>194</c:v>
                </c:pt>
                <c:pt idx="5">
                  <c:v>189</c:v>
                </c:pt>
                <c:pt idx="6">
                  <c:v>192</c:v>
                </c:pt>
                <c:pt idx="7">
                  <c:v>186</c:v>
                </c:pt>
                <c:pt idx="8">
                  <c:v>195</c:v>
                </c:pt>
                <c:pt idx="9">
                  <c:v>193</c:v>
                </c:pt>
                <c:pt idx="10">
                  <c:v>199</c:v>
                </c:pt>
                <c:pt idx="11">
                  <c:v>207</c:v>
                </c:pt>
                <c:pt idx="12">
                  <c:v>208</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214</c:v>
                </c:pt>
                <c:pt idx="1">
                  <c:v>217</c:v>
                </c:pt>
                <c:pt idx="2">
                  <c:v>221</c:v>
                </c:pt>
                <c:pt idx="3">
                  <c:v>218</c:v>
                </c:pt>
                <c:pt idx="4">
                  <c:v>218</c:v>
                </c:pt>
                <c:pt idx="5">
                  <c:v>217</c:v>
                </c:pt>
                <c:pt idx="6">
                  <c:v>218</c:v>
                </c:pt>
                <c:pt idx="7">
                  <c:v>218</c:v>
                </c:pt>
                <c:pt idx="8">
                  <c:v>220</c:v>
                </c:pt>
                <c:pt idx="9">
                  <c:v>221</c:v>
                </c:pt>
                <c:pt idx="10">
                  <c:v>224</c:v>
                </c:pt>
                <c:pt idx="11">
                  <c:v>228</c:v>
                </c:pt>
                <c:pt idx="12">
                  <c:v>229</c:v>
                </c:pt>
              </c:numCache>
            </c:numRef>
          </c:val>
          <c:smooth val="0"/>
        </c:ser>
        <c:dLbls>
          <c:showLegendKey val="0"/>
          <c:showVal val="1"/>
          <c:showCatName val="0"/>
          <c:showSerName val="0"/>
          <c:showPercent val="0"/>
          <c:showBubbleSize val="0"/>
        </c:dLbls>
        <c:marker val="1"/>
        <c:smooth val="0"/>
        <c:axId val="221499736"/>
        <c:axId val="221500128"/>
      </c:lineChart>
      <c:catAx>
        <c:axId val="221499736"/>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21500128"/>
        <c:crosses val="autoZero"/>
        <c:auto val="1"/>
        <c:lblAlgn val="ctr"/>
        <c:lblOffset val="100"/>
        <c:noMultiLvlLbl val="0"/>
      </c:catAx>
      <c:valAx>
        <c:axId val="221500128"/>
        <c:scaling>
          <c:orientation val="minMax"/>
          <c:max val="250"/>
          <c:min val="15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1499736"/>
        <c:crosses val="autoZero"/>
        <c:crossBetween val="between"/>
      </c:valAx>
    </c:plotArea>
    <c:legend>
      <c:legendPos val="tr"/>
      <c:layout>
        <c:manualLayout>
          <c:xMode val="edge"/>
          <c:yMode val="edge"/>
          <c:x val="0.53801377952755858"/>
          <c:y val="0.7872670971465221"/>
          <c:w val="0.44617506561679793"/>
          <c:h val="7.3512454483531817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9</a:t>
            </a:r>
            <a:r>
              <a:rPr lang="en-US" baseline="0" dirty="0" smtClean="0"/>
              <a:t> Year Olds – NAEP Math</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190</c:v>
                </c:pt>
                <c:pt idx="1">
                  <c:v>192</c:v>
                </c:pt>
                <c:pt idx="2">
                  <c:v>195</c:v>
                </c:pt>
                <c:pt idx="3">
                  <c:v>202</c:v>
                </c:pt>
                <c:pt idx="4">
                  <c:v>208</c:v>
                </c:pt>
                <c:pt idx="5">
                  <c:v>208</c:v>
                </c:pt>
                <c:pt idx="6">
                  <c:v>212</c:v>
                </c:pt>
                <c:pt idx="7">
                  <c:v>212</c:v>
                </c:pt>
                <c:pt idx="8">
                  <c:v>211</c:v>
                </c:pt>
                <c:pt idx="9">
                  <c:v>221</c:v>
                </c:pt>
                <c:pt idx="10">
                  <c:v>224</c:v>
                </c:pt>
                <c:pt idx="11">
                  <c:v>226</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Sheet1!$B$3:$M$3</c:f>
              <c:numCache>
                <c:formatCode>General</c:formatCode>
                <c:ptCount val="12"/>
                <c:pt idx="0">
                  <c:v>202</c:v>
                </c:pt>
                <c:pt idx="1">
                  <c:v>203</c:v>
                </c:pt>
                <c:pt idx="2">
                  <c:v>204</c:v>
                </c:pt>
                <c:pt idx="3">
                  <c:v>205</c:v>
                </c:pt>
                <c:pt idx="4">
                  <c:v>214</c:v>
                </c:pt>
                <c:pt idx="5">
                  <c:v>212</c:v>
                </c:pt>
                <c:pt idx="6">
                  <c:v>210</c:v>
                </c:pt>
                <c:pt idx="7">
                  <c:v>215</c:v>
                </c:pt>
                <c:pt idx="8">
                  <c:v>213</c:v>
                </c:pt>
                <c:pt idx="9">
                  <c:v>229</c:v>
                </c:pt>
                <c:pt idx="10">
                  <c:v>234</c:v>
                </c:pt>
                <c:pt idx="11">
                  <c:v>234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Sheet1!$B$4:$M$4</c:f>
              <c:numCache>
                <c:formatCode>General</c:formatCode>
                <c:ptCount val="12"/>
                <c:pt idx="0">
                  <c:v>225</c:v>
                </c:pt>
                <c:pt idx="1">
                  <c:v>224</c:v>
                </c:pt>
                <c:pt idx="2">
                  <c:v>224</c:v>
                </c:pt>
                <c:pt idx="3">
                  <c:v>227</c:v>
                </c:pt>
                <c:pt idx="4">
                  <c:v>235</c:v>
                </c:pt>
                <c:pt idx="5">
                  <c:v>235</c:v>
                </c:pt>
                <c:pt idx="6">
                  <c:v>237</c:v>
                </c:pt>
                <c:pt idx="7">
                  <c:v>237</c:v>
                </c:pt>
                <c:pt idx="8">
                  <c:v>239</c:v>
                </c:pt>
                <c:pt idx="9">
                  <c:v>245</c:v>
                </c:pt>
                <c:pt idx="10">
                  <c:v>250</c:v>
                </c:pt>
                <c:pt idx="11">
                  <c:v>252</c:v>
                </c:pt>
              </c:numCache>
            </c:numRef>
          </c:val>
          <c:smooth val="0"/>
        </c:ser>
        <c:dLbls>
          <c:showLegendKey val="0"/>
          <c:showVal val="1"/>
          <c:showCatName val="0"/>
          <c:showSerName val="0"/>
          <c:showPercent val="0"/>
          <c:showBubbleSize val="0"/>
        </c:dLbls>
        <c:marker val="1"/>
        <c:smooth val="0"/>
        <c:axId val="221500912"/>
        <c:axId val="220350056"/>
      </c:lineChart>
      <c:catAx>
        <c:axId val="221500912"/>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20350056"/>
        <c:crosses val="autoZero"/>
        <c:auto val="1"/>
        <c:lblAlgn val="ctr"/>
        <c:lblOffset val="100"/>
        <c:noMultiLvlLbl val="0"/>
      </c:catAx>
      <c:valAx>
        <c:axId val="220350056"/>
        <c:scaling>
          <c:orientation val="minMax"/>
          <c:max val="260"/>
          <c:min val="16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1500912"/>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13</a:t>
            </a:r>
            <a:r>
              <a:rPr lang="en-US" baseline="0" dirty="0" smtClean="0"/>
              <a:t> Year Olds – NAEP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222</c:v>
                </c:pt>
                <c:pt idx="1">
                  <c:v>226</c:v>
                </c:pt>
                <c:pt idx="2">
                  <c:v>233</c:v>
                </c:pt>
                <c:pt idx="3">
                  <c:v>236</c:v>
                </c:pt>
                <c:pt idx="4">
                  <c:v>243</c:v>
                </c:pt>
                <c:pt idx="5">
                  <c:v>241</c:v>
                </c:pt>
                <c:pt idx="6">
                  <c:v>238</c:v>
                </c:pt>
                <c:pt idx="7">
                  <c:v>234</c:v>
                </c:pt>
                <c:pt idx="8">
                  <c:v>234</c:v>
                </c:pt>
                <c:pt idx="9">
                  <c:v>238</c:v>
                </c:pt>
                <c:pt idx="10">
                  <c:v>239</c:v>
                </c:pt>
                <c:pt idx="11">
                  <c:v>247</c:v>
                </c:pt>
                <c:pt idx="12">
                  <c:v>247</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232</c:v>
                </c:pt>
                <c:pt idx="2">
                  <c:v>237</c:v>
                </c:pt>
                <c:pt idx="3">
                  <c:v>240</c:v>
                </c:pt>
                <c:pt idx="4">
                  <c:v>240</c:v>
                </c:pt>
                <c:pt idx="5">
                  <c:v>238</c:v>
                </c:pt>
                <c:pt idx="6">
                  <c:v>239</c:v>
                </c:pt>
                <c:pt idx="7">
                  <c:v>235</c:v>
                </c:pt>
                <c:pt idx="8">
                  <c:v>238</c:v>
                </c:pt>
                <c:pt idx="9">
                  <c:v>244</c:v>
                </c:pt>
                <c:pt idx="10">
                  <c:v>241</c:v>
                </c:pt>
                <c:pt idx="11">
                  <c:v>242</c:v>
                </c:pt>
                <c:pt idx="12">
                  <c:v>249</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261</c:v>
                </c:pt>
                <c:pt idx="1">
                  <c:v>262</c:v>
                </c:pt>
                <c:pt idx="2">
                  <c:v>264</c:v>
                </c:pt>
                <c:pt idx="3">
                  <c:v>263</c:v>
                </c:pt>
                <c:pt idx="4">
                  <c:v>261</c:v>
                </c:pt>
                <c:pt idx="5">
                  <c:v>262</c:v>
                </c:pt>
                <c:pt idx="6">
                  <c:v>266</c:v>
                </c:pt>
                <c:pt idx="7">
                  <c:v>265</c:v>
                </c:pt>
                <c:pt idx="8">
                  <c:v>266</c:v>
                </c:pt>
                <c:pt idx="9">
                  <c:v>267</c:v>
                </c:pt>
                <c:pt idx="10">
                  <c:v>265</c:v>
                </c:pt>
                <c:pt idx="11">
                  <c:v>268</c:v>
                </c:pt>
                <c:pt idx="12">
                  <c:v>270</c:v>
                </c:pt>
              </c:numCache>
            </c:numRef>
          </c:val>
          <c:smooth val="0"/>
        </c:ser>
        <c:dLbls>
          <c:showLegendKey val="0"/>
          <c:showVal val="1"/>
          <c:showCatName val="0"/>
          <c:showSerName val="0"/>
          <c:showPercent val="0"/>
          <c:showBubbleSize val="0"/>
        </c:dLbls>
        <c:marker val="1"/>
        <c:smooth val="0"/>
        <c:axId val="220350840"/>
        <c:axId val="220351232"/>
      </c:lineChart>
      <c:catAx>
        <c:axId val="220350840"/>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20351232"/>
        <c:crosses val="autoZero"/>
        <c:auto val="1"/>
        <c:lblAlgn val="ctr"/>
        <c:lblOffset val="100"/>
        <c:noMultiLvlLbl val="0"/>
      </c:catAx>
      <c:valAx>
        <c:axId val="220351232"/>
        <c:scaling>
          <c:orientation val="minMax"/>
          <c:max val="300"/>
          <c:min val="20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0350840"/>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sv-SE" dirty="0" smtClean="0"/>
              <a:t>National Public </a:t>
            </a:r>
            <a:r>
              <a:rPr lang="sv-SE" dirty="0"/>
              <a:t>– </a:t>
            </a:r>
            <a:r>
              <a:rPr lang="sv-SE" dirty="0" smtClean="0"/>
              <a:t>Grade 8 NAEP Math</a:t>
            </a:r>
            <a:endParaRPr lang="sv-SE" dirty="0"/>
          </a:p>
        </c:rich>
      </c:tx>
      <c:overlay val="0"/>
    </c:title>
    <c:autoTitleDeleted val="0"/>
    <c:plotArea>
      <c:layout>
        <c:manualLayout>
          <c:layoutTarget val="inner"/>
          <c:xMode val="edge"/>
          <c:yMode val="edge"/>
          <c:x val="9.4487237421217604E-2"/>
          <c:y val="0.12941300194106362"/>
          <c:w val="0.88718723042288461"/>
          <c:h val="0.71733275079338654"/>
        </c:manualLayout>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Lbl>
              <c:idx val="0"/>
              <c:layout>
                <c:manualLayout>
                  <c:x val="-5.6666666666666664E-2"/>
                  <c:y val="5.7081691766505353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7340958069402785E-2"/>
                  <c:y val="4.8863245541228846E-2"/>
                </c:manualLayout>
              </c:layout>
              <c:tx>
                <c:rich>
                  <a:bodyPr/>
                  <a:lstStyle/>
                  <a:p>
                    <a:r>
                      <a:rPr lang="en-US" dirty="0" smtClean="0"/>
                      <a:t>260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Sheet1!$B$2:$L$2</c:f>
              <c:numCache>
                <c:formatCode>General</c:formatCode>
                <c:ptCount val="11"/>
                <c:pt idx="0">
                  <c:v>236</c:v>
                </c:pt>
                <c:pt idx="1">
                  <c:v>236</c:v>
                </c:pt>
                <c:pt idx="2">
                  <c:v>239</c:v>
                </c:pt>
                <c:pt idx="3">
                  <c:v>243</c:v>
                </c:pt>
                <c:pt idx="4">
                  <c:v>252</c:v>
                </c:pt>
                <c:pt idx="5">
                  <c:v>254</c:v>
                </c:pt>
                <c:pt idx="6">
                  <c:v>259</c:v>
                </c:pt>
                <c:pt idx="7">
                  <c:v>260</c:v>
                </c:pt>
                <c:pt idx="8">
                  <c:v>262</c:v>
                </c:pt>
                <c:pt idx="9">
                  <c:v>263</c:v>
                </c:pt>
                <c:pt idx="10">
                  <c:v>260</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Lbl>
              <c:idx val="0"/>
              <c:layout>
                <c:manualLayout>
                  <c:x val="-4.6666666666666683E-2"/>
                  <c:y val="-8.562253764975796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8589013386536586E-2"/>
                  <c:y val="-2.6383908217468374E-2"/>
                </c:manualLayout>
              </c:layout>
              <c:tx>
                <c:rich>
                  <a:bodyPr/>
                  <a:lstStyle/>
                  <a:p>
                    <a:r>
                      <a:rPr lang="en-US" dirty="0" smtClean="0"/>
                      <a:t>269</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4.1667738862609729E-2"/>
                      <c:h val="4.9107561768934979E-2"/>
                    </c:manualLayout>
                  </c15:layout>
                </c:ext>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Sheet1!$B$3:$L$3</c:f>
              <c:numCache>
                <c:formatCode>General</c:formatCode>
                <c:ptCount val="11"/>
                <c:pt idx="0">
                  <c:v>245</c:v>
                </c:pt>
                <c:pt idx="1">
                  <c:v>247</c:v>
                </c:pt>
                <c:pt idx="2">
                  <c:v>249</c:v>
                </c:pt>
                <c:pt idx="3">
                  <c:v>252</c:v>
                </c:pt>
                <c:pt idx="4">
                  <c:v>258</c:v>
                </c:pt>
                <c:pt idx="5">
                  <c:v>261</c:v>
                </c:pt>
                <c:pt idx="6">
                  <c:v>264</c:v>
                </c:pt>
                <c:pt idx="7">
                  <c:v>266</c:v>
                </c:pt>
                <c:pt idx="8">
                  <c:v>269</c:v>
                </c:pt>
                <c:pt idx="9">
                  <c:v>271</c:v>
                </c:pt>
                <c:pt idx="10">
                  <c:v>269</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Lbl>
              <c:idx val="0"/>
              <c:layout>
                <c:manualLayout>
                  <c:x val="-3.8333333333333344E-2"/>
                  <c:y val="3.710309964822847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7.3302128623591409E-2"/>
                  <c:y val="5.1577870293519283E-2"/>
                </c:manualLayout>
              </c:layout>
              <c:tx>
                <c:rich>
                  <a:bodyPr/>
                  <a:lstStyle/>
                  <a:p>
                    <a:r>
                      <a:rPr lang="en-US" dirty="0" smtClean="0"/>
                      <a:t>291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Sheet1!$B$4:$L$4</c:f>
              <c:numCache>
                <c:formatCode>General</c:formatCode>
                <c:ptCount val="11"/>
                <c:pt idx="0">
                  <c:v>269</c:v>
                </c:pt>
                <c:pt idx="1">
                  <c:v>276</c:v>
                </c:pt>
                <c:pt idx="2">
                  <c:v>279</c:v>
                </c:pt>
                <c:pt idx="3">
                  <c:v>283</c:v>
                </c:pt>
                <c:pt idx="4">
                  <c:v>287</c:v>
                </c:pt>
                <c:pt idx="5">
                  <c:v>288</c:v>
                </c:pt>
                <c:pt idx="6">
                  <c:v>290</c:v>
                </c:pt>
                <c:pt idx="7">
                  <c:v>292</c:v>
                </c:pt>
                <c:pt idx="8">
                  <c:v>293</c:v>
                </c:pt>
                <c:pt idx="9">
                  <c:v>293</c:v>
                </c:pt>
                <c:pt idx="10">
                  <c:v>291</c:v>
                </c:pt>
              </c:numCache>
            </c:numRef>
          </c:val>
          <c:smooth val="0"/>
        </c:ser>
        <c:ser>
          <c:idx val="3"/>
          <c:order val="3"/>
          <c:tx>
            <c:strRef>
              <c:f>Sheet1!$A$5</c:f>
              <c:strCache>
                <c:ptCount val="1"/>
                <c:pt idx="0">
                  <c:v>American Indian/Alaska Native</c:v>
                </c:pt>
              </c:strCache>
            </c:strRef>
          </c:tx>
          <c:spPr>
            <a:ln w="34925">
              <a:solidFill>
                <a:srgbClr val="989184"/>
              </a:solidFill>
            </a:ln>
          </c:spPr>
          <c:marker>
            <c:spPr>
              <a:solidFill>
                <a:srgbClr val="989184"/>
              </a:solidFill>
              <a:ln>
                <a:solidFill>
                  <a:srgbClr val="989184"/>
                </a:solidFill>
              </a:ln>
            </c:spPr>
          </c:marker>
          <c:dLbls>
            <c:dLbl>
              <c:idx val="3"/>
              <c:layout>
                <c:manualLayout>
                  <c:x val="-7.0000000000000021E-2"/>
                  <c:y val="-2.2832676706602148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8.7046277740514794E-2"/>
                  <c:y val="1.6287748513742949E-2"/>
                </c:manualLayout>
              </c:layout>
              <c:tx>
                <c:rich>
                  <a:bodyPr/>
                  <a:lstStyle/>
                  <a:p>
                    <a:r>
                      <a:rPr lang="en-US" dirty="0" smtClean="0"/>
                      <a:t>267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Sheet1!$B$5:$L$5</c:f>
              <c:numCache>
                <c:formatCode>General</c:formatCode>
                <c:ptCount val="11"/>
                <c:pt idx="3">
                  <c:v>263</c:v>
                </c:pt>
                <c:pt idx="4">
                  <c:v>265</c:v>
                </c:pt>
                <c:pt idx="5">
                  <c:v>266</c:v>
                </c:pt>
                <c:pt idx="6">
                  <c:v>265</c:v>
                </c:pt>
                <c:pt idx="7">
                  <c:v>267</c:v>
                </c:pt>
                <c:pt idx="8">
                  <c:v>266</c:v>
                </c:pt>
                <c:pt idx="9">
                  <c:v>270</c:v>
                </c:pt>
                <c:pt idx="10">
                  <c:v>267</c:v>
                </c:pt>
              </c:numCache>
            </c:numRef>
          </c:val>
          <c:smooth val="0"/>
        </c:ser>
        <c:ser>
          <c:idx val="4"/>
          <c:order val="4"/>
          <c:tx>
            <c:strRef>
              <c:f>Sheet1!$A$6</c:f>
              <c:strCache>
                <c:ptCount val="1"/>
                <c:pt idx="0">
                  <c:v>Asian/Pacific Islander</c:v>
                </c:pt>
              </c:strCache>
            </c:strRef>
          </c:tx>
          <c:spPr>
            <a:ln w="34925">
              <a:solidFill>
                <a:srgbClr val="EEDC89"/>
              </a:solidFill>
            </a:ln>
          </c:spPr>
          <c:marker>
            <c:spPr>
              <a:solidFill>
                <a:srgbClr val="EEDC89"/>
              </a:solidFill>
              <a:ln>
                <a:solidFill>
                  <a:srgbClr val="EEDC89"/>
                </a:solidFill>
              </a:ln>
            </c:spPr>
          </c:marker>
          <c:dLbls>
            <c:dLbl>
              <c:idx val="0"/>
              <c:layout>
                <c:manualLayout>
                  <c:x val="-5.6666666666666664E-2"/>
                  <c:y val="-1.712450752995159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6651064311795704E-2"/>
                  <c:y val="-3.2575497027485918E-2"/>
                </c:manualLayout>
              </c:layout>
              <c:tx>
                <c:rich>
                  <a:bodyPr/>
                  <a:lstStyle/>
                  <a:p>
                    <a:r>
                      <a:rPr lang="en-US" dirty="0" smtClean="0"/>
                      <a:t>305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Sheet1!$B$6:$L$6</c:f>
              <c:numCache>
                <c:formatCode>General</c:formatCode>
                <c:ptCount val="11"/>
                <c:pt idx="0">
                  <c:v>275</c:v>
                </c:pt>
                <c:pt idx="1">
                  <c:v>290</c:v>
                </c:pt>
                <c:pt idx="3">
                  <c:v>287</c:v>
                </c:pt>
                <c:pt idx="4">
                  <c:v>289</c:v>
                </c:pt>
                <c:pt idx="5">
                  <c:v>294</c:v>
                </c:pt>
                <c:pt idx="6">
                  <c:v>296</c:v>
                </c:pt>
                <c:pt idx="7">
                  <c:v>300</c:v>
                </c:pt>
                <c:pt idx="8">
                  <c:v>302</c:v>
                </c:pt>
                <c:pt idx="9">
                  <c:v>306</c:v>
                </c:pt>
                <c:pt idx="10">
                  <c:v>305</c:v>
                </c:pt>
              </c:numCache>
            </c:numRef>
          </c:val>
          <c:smooth val="0"/>
        </c:ser>
        <c:dLbls>
          <c:showLegendKey val="0"/>
          <c:showVal val="1"/>
          <c:showCatName val="0"/>
          <c:showSerName val="0"/>
          <c:showPercent val="0"/>
          <c:showBubbleSize val="0"/>
        </c:dLbls>
        <c:marker val="1"/>
        <c:smooth val="0"/>
        <c:axId val="220352016"/>
        <c:axId val="220352408"/>
      </c:lineChart>
      <c:catAx>
        <c:axId val="220352016"/>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20352408"/>
        <c:crosses val="autoZero"/>
        <c:auto val="1"/>
        <c:lblAlgn val="ctr"/>
        <c:lblOffset val="100"/>
        <c:noMultiLvlLbl val="0"/>
      </c:catAx>
      <c:valAx>
        <c:axId val="220352408"/>
        <c:scaling>
          <c:orientation val="minMax"/>
          <c:max val="310"/>
          <c:min val="21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a:t>
                </a:r>
                <a:r>
                  <a:rPr lang="en-US" baseline="0" dirty="0" smtClean="0"/>
                  <a:t>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0352016"/>
        <c:crosses val="autoZero"/>
        <c:crossBetween val="between"/>
      </c:valAx>
    </c:plotArea>
    <c:legend>
      <c:legendPos val="b"/>
      <c:layout>
        <c:manualLayout>
          <c:xMode val="edge"/>
          <c:yMode val="edge"/>
          <c:x val="6.6798368402357505E-2"/>
          <c:y val="0.92692508041808674"/>
          <c:w val="0.89999995190149062"/>
          <c:h val="6.2216420572751653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17-Year-Olds</a:t>
            </a:r>
            <a:r>
              <a:rPr lang="en-US" sz="2000" baseline="0" dirty="0" smtClean="0"/>
              <a:t> Overall - NAEP</a:t>
            </a:r>
            <a:endParaRPr lang="en-US" sz="2000" dirty="0"/>
          </a:p>
        </c:rich>
      </c:tx>
      <c:overlay val="0"/>
    </c:title>
    <c:autoTitleDeleted val="0"/>
    <c:plotArea>
      <c:layout/>
      <c:lineChart>
        <c:grouping val="standard"/>
        <c:varyColors val="0"/>
        <c:ser>
          <c:idx val="0"/>
          <c:order val="0"/>
          <c:tx>
            <c:strRef>
              <c:f>Sheet1!$A$2</c:f>
              <c:strCache>
                <c:ptCount val="1"/>
                <c:pt idx="0">
                  <c:v>READING</c:v>
                </c:pt>
              </c:strCache>
            </c:strRef>
          </c:tx>
          <c:spPr>
            <a:ln w="57150">
              <a:solidFill>
                <a:srgbClr val="667B7A"/>
              </a:solidFill>
            </a:ln>
          </c:spPr>
          <c:marker>
            <c:spPr>
              <a:solidFill>
                <a:srgbClr val="667B7A"/>
              </a:solidFill>
              <a:ln w="57150">
                <a:solidFill>
                  <a:srgbClr val="667B7A"/>
                </a:solidFill>
              </a:ln>
            </c:spPr>
          </c:marker>
          <c:dLbls>
            <c:delete val="1"/>
          </c:dLbls>
          <c:cat>
            <c:strRef>
              <c:f>Sheet1!$B$1:$K$1</c:f>
              <c:strCache>
                <c:ptCount val="10"/>
                <c:pt idx="0">
                  <c:v>1984</c:v>
                </c:pt>
                <c:pt idx="1">
                  <c:v>1988</c:v>
                </c:pt>
                <c:pt idx="2">
                  <c:v>1990</c:v>
                </c:pt>
                <c:pt idx="3">
                  <c:v>1992</c:v>
                </c:pt>
                <c:pt idx="4">
                  <c:v>1994</c:v>
                </c:pt>
                <c:pt idx="5">
                  <c:v>1996</c:v>
                </c:pt>
                <c:pt idx="6">
                  <c:v>1999</c:v>
                </c:pt>
                <c:pt idx="7">
                  <c:v>2004</c:v>
                </c:pt>
                <c:pt idx="8">
                  <c:v>2008</c:v>
                </c:pt>
                <c:pt idx="9">
                  <c:v>2012</c:v>
                </c:pt>
              </c:strCache>
            </c:strRef>
          </c:cat>
          <c:val>
            <c:numRef>
              <c:f>Sheet1!$B$2:$K$2</c:f>
              <c:numCache>
                <c:formatCode>General</c:formatCode>
                <c:ptCount val="10"/>
                <c:pt idx="0">
                  <c:v>289</c:v>
                </c:pt>
                <c:pt idx="1">
                  <c:v>290</c:v>
                </c:pt>
                <c:pt idx="2">
                  <c:v>290</c:v>
                </c:pt>
                <c:pt idx="3">
                  <c:v>290</c:v>
                </c:pt>
                <c:pt idx="4">
                  <c:v>288</c:v>
                </c:pt>
                <c:pt idx="5">
                  <c:v>288</c:v>
                </c:pt>
                <c:pt idx="6">
                  <c:v>288</c:v>
                </c:pt>
                <c:pt idx="7">
                  <c:v>283</c:v>
                </c:pt>
                <c:pt idx="8">
                  <c:v>286</c:v>
                </c:pt>
                <c:pt idx="9">
                  <c:v>287</c:v>
                </c:pt>
              </c:numCache>
            </c:numRef>
          </c:val>
          <c:smooth val="0"/>
        </c:ser>
        <c:dLbls>
          <c:showLegendKey val="0"/>
          <c:showVal val="1"/>
          <c:showCatName val="0"/>
          <c:showSerName val="0"/>
          <c:showPercent val="0"/>
          <c:showBubbleSize val="0"/>
        </c:dLbls>
        <c:marker val="1"/>
        <c:smooth val="0"/>
        <c:axId val="220353584"/>
        <c:axId val="222139720"/>
      </c:lineChart>
      <c:catAx>
        <c:axId val="220353584"/>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22139720"/>
        <c:crosses val="autoZero"/>
        <c:auto val="1"/>
        <c:lblAlgn val="ctr"/>
        <c:lblOffset val="100"/>
        <c:noMultiLvlLbl val="0"/>
      </c:catAx>
      <c:valAx>
        <c:axId val="222139720"/>
        <c:scaling>
          <c:orientation val="minMax"/>
          <c:max val="340"/>
          <c:min val="24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0353584"/>
        <c:crosses val="autoZero"/>
        <c:crossBetween val="between"/>
      </c:valAx>
    </c:plotArea>
    <c:plotVisOnly val="1"/>
    <c:dispBlanksAs val="gap"/>
    <c:showDLblsOverMax val="0"/>
  </c:chart>
  <c:txPr>
    <a:bodyPr/>
    <a:lstStyle/>
    <a:p>
      <a:pPr>
        <a:defRPr sz="1799"/>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00" dirty="0" smtClean="0"/>
              <a:t>17-Year-Olds Overall - NAEP</a:t>
            </a:r>
            <a:endParaRPr lang="en-US" sz="2100" dirty="0"/>
          </a:p>
        </c:rich>
      </c:tx>
      <c:overlay val="0"/>
    </c:title>
    <c:autoTitleDeleted val="0"/>
    <c:plotArea>
      <c:layout/>
      <c:lineChart>
        <c:grouping val="standard"/>
        <c:varyColors val="0"/>
        <c:ser>
          <c:idx val="0"/>
          <c:order val="0"/>
          <c:tx>
            <c:strRef>
              <c:f>Sheet1!$A$2</c:f>
              <c:strCache>
                <c:ptCount val="1"/>
                <c:pt idx="0">
                  <c:v>Overall</c:v>
                </c:pt>
              </c:strCache>
            </c:strRef>
          </c:tx>
          <c:spPr>
            <a:ln w="57150">
              <a:solidFill>
                <a:srgbClr val="667B7A"/>
              </a:solidFill>
            </a:ln>
          </c:spPr>
          <c:marker>
            <c:spPr>
              <a:solidFill>
                <a:srgbClr val="667B7A"/>
              </a:solidFill>
              <a:ln w="57150">
                <a:solidFill>
                  <a:srgbClr val="667B7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304</c:v>
                </c:pt>
                <c:pt idx="1">
                  <c:v>300</c:v>
                </c:pt>
                <c:pt idx="2">
                  <c:v>298</c:v>
                </c:pt>
                <c:pt idx="3">
                  <c:v>302</c:v>
                </c:pt>
                <c:pt idx="4">
                  <c:v>305</c:v>
                </c:pt>
                <c:pt idx="5">
                  <c:v>307</c:v>
                </c:pt>
                <c:pt idx="6">
                  <c:v>306</c:v>
                </c:pt>
                <c:pt idx="7">
                  <c:v>307</c:v>
                </c:pt>
                <c:pt idx="8">
                  <c:v>308</c:v>
                </c:pt>
                <c:pt idx="9">
                  <c:v>305</c:v>
                </c:pt>
                <c:pt idx="10">
                  <c:v>306</c:v>
                </c:pt>
                <c:pt idx="11">
                  <c:v>306</c:v>
                </c:pt>
              </c:numCache>
            </c:numRef>
          </c:val>
          <c:smooth val="0"/>
        </c:ser>
        <c:dLbls>
          <c:showLegendKey val="0"/>
          <c:showVal val="1"/>
          <c:showCatName val="0"/>
          <c:showSerName val="0"/>
          <c:showPercent val="0"/>
          <c:showBubbleSize val="0"/>
        </c:dLbls>
        <c:marker val="1"/>
        <c:smooth val="0"/>
        <c:axId val="222140504"/>
        <c:axId val="222140896"/>
      </c:lineChart>
      <c:catAx>
        <c:axId val="222140504"/>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22140896"/>
        <c:crosses val="autoZero"/>
        <c:auto val="1"/>
        <c:lblAlgn val="ctr"/>
        <c:lblOffset val="100"/>
        <c:noMultiLvlLbl val="0"/>
      </c:catAx>
      <c:valAx>
        <c:axId val="222140896"/>
        <c:scaling>
          <c:orientation val="minMax"/>
          <c:max val="350"/>
          <c:min val="25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a:t>Average Scale Score</a:t>
                </a:r>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2140504"/>
        <c:crosses val="autoZero"/>
        <c:crossBetween val="between"/>
      </c:valAx>
    </c:plotArea>
    <c:plotVisOnly val="1"/>
    <c:dispBlanksAs val="gap"/>
    <c:showDLblsOverMax val="0"/>
  </c:chart>
  <c:txPr>
    <a:bodyPr/>
    <a:lstStyle/>
    <a:p>
      <a:pPr>
        <a:defRPr sz="1799"/>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png"/></Relationships>
</file>

<file path=ppt/drawings/drawing1.xml><?xml version="1.0" encoding="utf-8"?>
<c:userShapes xmlns:c="http://schemas.openxmlformats.org/drawingml/2006/chart">
  <cdr:relSizeAnchor xmlns:cdr="http://schemas.openxmlformats.org/drawingml/2006/chartDrawing">
    <cdr:from>
      <cdr:x>0.13333</cdr:x>
      <cdr:y>0.08197</cdr:y>
    </cdr:from>
    <cdr:to>
      <cdr:x>0.91667</cdr:x>
      <cdr:y>0.19672</cdr:y>
    </cdr:to>
    <cdr:sp macro="" textlink="">
      <cdr:nvSpPr>
        <cdr:cNvPr id="3" name="TextBox 2"/>
        <cdr:cNvSpPr txBox="1"/>
      </cdr:nvSpPr>
      <cdr:spPr>
        <a:xfrm xmlns:a="http://schemas.openxmlformats.org/drawingml/2006/main">
          <a:off x="1219170" y="381013"/>
          <a:ext cx="7162860" cy="533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t>The falling elasticity meant increased economic mobility until 1980. </a:t>
          </a:r>
          <a:br>
            <a:rPr lang="en-US" sz="1400" dirty="0" smtClean="0"/>
          </a:br>
          <a:r>
            <a:rPr lang="en-US" sz="1400" dirty="0" smtClean="0"/>
            <a:t>Since then, the elasticity has risen, and mobility has slowed.</a:t>
          </a:r>
        </a:p>
      </cdr:txBody>
    </cdr:sp>
  </cdr:relSizeAnchor>
</c:userShapes>
</file>

<file path=ppt/drawings/drawing2.xml><?xml version="1.0" encoding="utf-8"?>
<c:userShapes xmlns:c="http://schemas.openxmlformats.org/drawingml/2006/chart">
  <cdr:relSizeAnchor xmlns:cdr="http://schemas.openxmlformats.org/drawingml/2006/chartDrawing">
    <cdr:from>
      <cdr:x>0.34379</cdr:x>
      <cdr:y>0.08552</cdr:y>
    </cdr:from>
    <cdr:to>
      <cdr:x>0.81844</cdr:x>
      <cdr:y>0.22251</cdr:y>
    </cdr:to>
    <cdr:sp macro="" textlink="">
      <cdr:nvSpPr>
        <cdr:cNvPr id="2" name="TextBox 1"/>
        <cdr:cNvSpPr txBox="1"/>
      </cdr:nvSpPr>
      <cdr:spPr>
        <a:xfrm xmlns:a="http://schemas.openxmlformats.org/drawingml/2006/main">
          <a:off x="2814710" y="380525"/>
          <a:ext cx="3886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0.09836</cdr:y>
    </cdr:from>
    <cdr:to>
      <cdr:x>1</cdr:x>
      <cdr:y>0.21128</cdr:y>
    </cdr:to>
    <cdr:sp macro="" textlink="">
      <cdr:nvSpPr>
        <cdr:cNvPr id="3" name="TextBox 2"/>
        <cdr:cNvSpPr txBox="1"/>
      </cdr:nvSpPr>
      <cdr:spPr>
        <a:xfrm xmlns:a="http://schemas.openxmlformats.org/drawingml/2006/main">
          <a:off x="0" y="457200"/>
          <a:ext cx="9144000" cy="524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smtClean="0">
              <a:latin typeface="+mn-lt"/>
              <a:ea typeface="+mn-ea"/>
              <a:cs typeface="+mn-cs"/>
            </a:rPr>
            <a:t>Cross-country examples of the link between father and son wages </a:t>
          </a:r>
          <a:endParaRPr lang="en-US" sz="1400" b="0" dirty="0"/>
        </a:p>
      </cdr:txBody>
    </cdr:sp>
  </cdr:relSizeAnchor>
</c:userShapes>
</file>

<file path=ppt/drawings/drawing3.xml><?xml version="1.0" encoding="utf-8"?>
<c:userShapes xmlns:c="http://schemas.openxmlformats.org/drawingml/2006/chart">
  <cdr:relSizeAnchor xmlns:cdr="http://schemas.openxmlformats.org/drawingml/2006/chartDrawing">
    <cdr:from>
      <cdr:x>0.70755</cdr:x>
      <cdr:y>0.21174</cdr:y>
    </cdr:from>
    <cdr:to>
      <cdr:x>1</cdr:x>
      <cdr:y>0.73295</cdr:y>
    </cdr:to>
    <cdr:sp macro="" textlink="">
      <cdr:nvSpPr>
        <cdr:cNvPr id="2" name="Oval 1"/>
        <cdr:cNvSpPr/>
      </cdr:nvSpPr>
      <cdr:spPr>
        <a:xfrm xmlns:a="http://schemas.openxmlformats.org/drawingml/2006/main">
          <a:off x="5715000" y="990600"/>
          <a:ext cx="2362200" cy="24384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defRPr/>
          </a:pPr>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0.70093</cdr:x>
      <cdr:y>0.1303</cdr:y>
    </cdr:from>
    <cdr:to>
      <cdr:x>1</cdr:x>
      <cdr:y>0.65151</cdr:y>
    </cdr:to>
    <cdr:sp macro="" textlink="">
      <cdr:nvSpPr>
        <cdr:cNvPr id="2" name="Oval 1"/>
        <cdr:cNvSpPr/>
      </cdr:nvSpPr>
      <cdr:spPr>
        <a:xfrm xmlns:a="http://schemas.openxmlformats.org/drawingml/2006/main">
          <a:off x="5715000" y="609600"/>
          <a:ext cx="2438400" cy="24384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defRPr/>
          </a:pPr>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0.52778</cdr:x>
      <cdr:y>0.23438</cdr:y>
    </cdr:from>
    <cdr:to>
      <cdr:x>0.63889</cdr:x>
      <cdr:y>0.30957</cdr:y>
    </cdr:to>
    <cdr:sp macro="" textlink="">
      <cdr:nvSpPr>
        <cdr:cNvPr id="6" name="Text Box 5"/>
        <cdr:cNvSpPr txBox="1">
          <a:spLocks xmlns:a="http://schemas.openxmlformats.org/drawingml/2006/main" noChangeArrowheads="1"/>
        </cdr:cNvSpPr>
      </cdr:nvSpPr>
      <cdr:spPr bwMode="auto">
        <a:xfrm xmlns:a="http://schemas.openxmlformats.org/drawingml/2006/main">
          <a:off x="4343400" y="1143000"/>
          <a:ext cx="914391" cy="366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spcBef>
              <a:spcPct val="50000"/>
            </a:spcBef>
          </a:pPr>
          <a:r>
            <a:rPr lang="en-US" sz="1800" b="1" dirty="0" smtClean="0">
              <a:solidFill>
                <a:sysClr val="windowText" lastClr="000000"/>
              </a:solidFill>
              <a:latin typeface="Calibri" pitchFamily="34" charset="0"/>
            </a:rPr>
            <a:t>OECD</a:t>
          </a:r>
          <a:endParaRPr lang="en-US" sz="1800" b="1" dirty="0">
            <a:solidFill>
              <a:sysClr val="windowText" lastClr="000000"/>
            </a:solidFill>
            <a:latin typeface="Calibri" pitchFamily="34" charset="0"/>
          </a:endParaRPr>
        </a:p>
      </cdr:txBody>
    </cdr:sp>
  </cdr:relSizeAnchor>
  <cdr:relSizeAnchor xmlns:cdr="http://schemas.openxmlformats.org/drawingml/2006/chartDrawing">
    <cdr:from>
      <cdr:x>0.5463</cdr:x>
      <cdr:y>0.29688</cdr:y>
    </cdr:from>
    <cdr:to>
      <cdr:x>0.5463</cdr:x>
      <cdr:y>0.3625</cdr:y>
    </cdr:to>
    <cdr:sp macro="" textlink="">
      <cdr:nvSpPr>
        <cdr:cNvPr id="7" name="Line 4"/>
        <cdr:cNvSpPr>
          <a:spLocks xmlns:a="http://schemas.openxmlformats.org/drawingml/2006/main" noChangeShapeType="1"/>
        </cdr:cNvSpPr>
      </cdr:nvSpPr>
      <cdr:spPr bwMode="auto">
        <a:xfrm xmlns:a="http://schemas.openxmlformats.org/drawingml/2006/main">
          <a:off x="4495800" y="1447800"/>
          <a:ext cx="0" cy="320016"/>
        </a:xfrm>
        <a:prstGeom xmlns:a="http://schemas.openxmlformats.org/drawingml/2006/main" prst="line">
          <a:avLst/>
        </a:prstGeom>
        <a:noFill xmlns:a="http://schemas.openxmlformats.org/drawingml/2006/main"/>
        <a:ln xmlns:a="http://schemas.openxmlformats.org/drawingml/2006/main" w="38100">
          <a:solidFill>
            <a:sysClr val="windowText" lastClr="000000"/>
          </a:solidFill>
          <a:round/>
          <a:headEnd/>
          <a:tailEnd type="arrow" w="med" len="sm"/>
        </a:ln>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0.48148</cdr:x>
      <cdr:y>0.21875</cdr:y>
    </cdr:from>
    <cdr:to>
      <cdr:x>0.59259</cdr:x>
      <cdr:y>0.29394</cdr:y>
    </cdr:to>
    <cdr:sp macro="" textlink="">
      <cdr:nvSpPr>
        <cdr:cNvPr id="6" name="Text Box 5"/>
        <cdr:cNvSpPr txBox="1">
          <a:spLocks xmlns:a="http://schemas.openxmlformats.org/drawingml/2006/main" noChangeArrowheads="1"/>
        </cdr:cNvSpPr>
      </cdr:nvSpPr>
      <cdr:spPr bwMode="auto">
        <a:xfrm xmlns:a="http://schemas.openxmlformats.org/drawingml/2006/main">
          <a:off x="3962400" y="1066800"/>
          <a:ext cx="914391" cy="366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spcBef>
              <a:spcPct val="50000"/>
            </a:spcBef>
          </a:pPr>
          <a:r>
            <a:rPr lang="en-US" sz="1800" b="1" dirty="0" smtClean="0">
              <a:solidFill>
                <a:sysClr val="windowText" lastClr="000000"/>
              </a:solidFill>
              <a:latin typeface="Calibri" pitchFamily="34" charset="0"/>
            </a:rPr>
            <a:t>OECD</a:t>
          </a:r>
          <a:endParaRPr lang="en-US" sz="1800" b="1" dirty="0">
            <a:solidFill>
              <a:sysClr val="windowText" lastClr="000000"/>
            </a:solidFill>
            <a:latin typeface="Calibri" pitchFamily="34" charset="0"/>
          </a:endParaRPr>
        </a:p>
      </cdr:txBody>
    </cdr:sp>
  </cdr:relSizeAnchor>
  <cdr:relSizeAnchor xmlns:cdr="http://schemas.openxmlformats.org/drawingml/2006/chartDrawing">
    <cdr:from>
      <cdr:x>0.53704</cdr:x>
      <cdr:y>0.28125</cdr:y>
    </cdr:from>
    <cdr:to>
      <cdr:x>0.53704</cdr:x>
      <cdr:y>0.34687</cdr:y>
    </cdr:to>
    <cdr:sp macro="" textlink="">
      <cdr:nvSpPr>
        <cdr:cNvPr id="7" name="Line 4"/>
        <cdr:cNvSpPr>
          <a:spLocks xmlns:a="http://schemas.openxmlformats.org/drawingml/2006/main" noChangeShapeType="1"/>
        </cdr:cNvSpPr>
      </cdr:nvSpPr>
      <cdr:spPr bwMode="auto">
        <a:xfrm xmlns:a="http://schemas.openxmlformats.org/drawingml/2006/main">
          <a:off x="4419600" y="1371600"/>
          <a:ext cx="0" cy="320016"/>
        </a:xfrm>
        <a:prstGeom xmlns:a="http://schemas.openxmlformats.org/drawingml/2006/main" prst="line">
          <a:avLst/>
        </a:prstGeom>
        <a:noFill xmlns:a="http://schemas.openxmlformats.org/drawingml/2006/main"/>
        <a:ln xmlns:a="http://schemas.openxmlformats.org/drawingml/2006/main" w="38100">
          <a:solidFill>
            <a:sysClr val="windowText" lastClr="000000"/>
          </a:solidFill>
          <a:round/>
          <a:headEnd/>
          <a:tailEnd type="arrow" w="med" len="sm"/>
        </a:ln>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0.39986</cdr:x>
      <cdr:y>0.29804</cdr:y>
    </cdr:from>
    <cdr:to>
      <cdr:x>0.59075</cdr:x>
      <cdr:y>0.54645</cdr:y>
    </cdr:to>
    <cdr:sp macro="" textlink="">
      <cdr:nvSpPr>
        <cdr:cNvPr id="14" name="TextBox 6"/>
        <cdr:cNvSpPr txBox="1"/>
      </cdr:nvSpPr>
      <cdr:spPr>
        <a:xfrm xmlns:a="http://schemas.openxmlformats.org/drawingml/2006/main">
          <a:off x="3303270" y="1440180"/>
          <a:ext cx="1577009"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ysClr val="windowText" lastClr="000000"/>
              </a:solidFill>
              <a:latin typeface="Arial" charset="0"/>
              <a:ea typeface="ＭＳ Ｐゴシック" charset="-128"/>
            </a:defRPr>
          </a:lvl1pPr>
          <a:lvl2pPr marL="457200" algn="l" rtl="0" fontAlgn="base">
            <a:spcBef>
              <a:spcPct val="0"/>
            </a:spcBef>
            <a:spcAft>
              <a:spcPct val="0"/>
            </a:spcAft>
            <a:defRPr sz="2400" kern="1200">
              <a:solidFill>
                <a:sysClr val="windowText" lastClr="000000"/>
              </a:solidFill>
              <a:latin typeface="Arial" charset="0"/>
              <a:ea typeface="ＭＳ Ｐゴシック" charset="-128"/>
            </a:defRPr>
          </a:lvl2pPr>
          <a:lvl3pPr marL="914400" algn="l" rtl="0" fontAlgn="base">
            <a:spcBef>
              <a:spcPct val="0"/>
            </a:spcBef>
            <a:spcAft>
              <a:spcPct val="0"/>
            </a:spcAft>
            <a:defRPr sz="2400" kern="1200">
              <a:solidFill>
                <a:sysClr val="windowText" lastClr="000000"/>
              </a:solidFill>
              <a:latin typeface="Arial" charset="0"/>
              <a:ea typeface="ＭＳ Ｐゴシック" charset="-128"/>
            </a:defRPr>
          </a:lvl3pPr>
          <a:lvl4pPr marL="1371600" algn="l" rtl="0" fontAlgn="base">
            <a:spcBef>
              <a:spcPct val="0"/>
            </a:spcBef>
            <a:spcAft>
              <a:spcPct val="0"/>
            </a:spcAft>
            <a:defRPr sz="2400" kern="1200">
              <a:solidFill>
                <a:sysClr val="windowText" lastClr="000000"/>
              </a:solidFill>
              <a:latin typeface="Arial" charset="0"/>
              <a:ea typeface="ＭＳ Ｐゴシック" charset="-128"/>
            </a:defRPr>
          </a:lvl4pPr>
          <a:lvl5pPr marL="1828800" algn="l" rtl="0" fontAlgn="base">
            <a:spcBef>
              <a:spcPct val="0"/>
            </a:spcBef>
            <a:spcAft>
              <a:spcPct val="0"/>
            </a:spcAft>
            <a:defRPr sz="2400" kern="1200">
              <a:solidFill>
                <a:sysClr val="windowText" lastClr="000000"/>
              </a:solidFill>
              <a:latin typeface="Arial" charset="0"/>
              <a:ea typeface="ＭＳ Ｐゴシック" charset="-128"/>
            </a:defRPr>
          </a:lvl5pPr>
          <a:lvl6pPr marL="2286000" algn="l" defTabSz="914400" rtl="0" eaLnBrk="1" latinLnBrk="0" hangingPunct="1">
            <a:defRPr sz="2400" kern="1200">
              <a:solidFill>
                <a:sysClr val="windowText" lastClr="000000"/>
              </a:solidFill>
              <a:latin typeface="Arial" charset="0"/>
              <a:ea typeface="ＭＳ Ｐゴシック" charset="-128"/>
            </a:defRPr>
          </a:lvl6pPr>
          <a:lvl7pPr marL="2743200" algn="l" defTabSz="914400" rtl="0" eaLnBrk="1" latinLnBrk="0" hangingPunct="1">
            <a:defRPr sz="2400" kern="1200">
              <a:solidFill>
                <a:sysClr val="windowText" lastClr="000000"/>
              </a:solidFill>
              <a:latin typeface="Arial" charset="0"/>
              <a:ea typeface="ＭＳ Ｐゴシック" charset="-128"/>
            </a:defRPr>
          </a:lvl7pPr>
          <a:lvl8pPr marL="3200400" algn="l" defTabSz="914400" rtl="0" eaLnBrk="1" latinLnBrk="0" hangingPunct="1">
            <a:defRPr sz="2400" kern="1200">
              <a:solidFill>
                <a:sysClr val="windowText" lastClr="000000"/>
              </a:solidFill>
              <a:latin typeface="Arial" charset="0"/>
              <a:ea typeface="ＭＳ Ｐゴシック" charset="-128"/>
            </a:defRPr>
          </a:lvl8pPr>
          <a:lvl9pPr marL="3657600" algn="l" defTabSz="914400" rtl="0" eaLnBrk="1" latinLnBrk="0" hangingPunct="1">
            <a:defRPr sz="2400" kern="1200">
              <a:solidFill>
                <a:sysClr val="windowText" lastClr="000000"/>
              </a:solidFill>
              <a:latin typeface="Arial" charset="0"/>
              <a:ea typeface="ＭＳ Ｐゴシック" charset="-128"/>
            </a:defRPr>
          </a:lvl9pPr>
        </a:lstStyle>
        <a:p xmlns:a="http://schemas.openxmlformats.org/drawingml/2006/main">
          <a:pPr algn="ctr"/>
          <a:r>
            <a:rPr lang="en-US" sz="7200" b="1" dirty="0" smtClean="0">
              <a:solidFill>
                <a:srgbClr val="BF311A"/>
              </a:solidFill>
              <a:latin typeface="+mn-lt"/>
            </a:rPr>
            <a:t>2x</a:t>
          </a:r>
          <a:endParaRPr lang="en-US" sz="7200" b="1" dirty="0">
            <a:solidFill>
              <a:srgbClr val="BF311A"/>
            </a:solidFill>
            <a:latin typeface="+mn-lt"/>
          </a:endParaRPr>
        </a:p>
      </cdr:txBody>
    </cdr:sp>
  </cdr:relSizeAnchor>
  <cdr:relSizeAnchor xmlns:cdr="http://schemas.openxmlformats.org/drawingml/2006/chartDrawing">
    <cdr:from>
      <cdr:x>0.72097</cdr:x>
      <cdr:y>0.40061</cdr:y>
    </cdr:from>
    <cdr:to>
      <cdr:x>0.91186</cdr:x>
      <cdr:y>0.64902</cdr:y>
    </cdr:to>
    <cdr:sp macro="" textlink="">
      <cdr:nvSpPr>
        <cdr:cNvPr id="15" name="TextBox 8"/>
        <cdr:cNvSpPr txBox="1"/>
      </cdr:nvSpPr>
      <cdr:spPr>
        <a:xfrm xmlns:a="http://schemas.openxmlformats.org/drawingml/2006/main">
          <a:off x="5956023" y="1935812"/>
          <a:ext cx="1577009"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ysClr val="windowText" lastClr="000000"/>
              </a:solidFill>
              <a:latin typeface="Arial" charset="0"/>
              <a:ea typeface="ＭＳ Ｐゴシック" charset="-128"/>
            </a:defRPr>
          </a:lvl1pPr>
          <a:lvl2pPr marL="457200" algn="l" rtl="0" fontAlgn="base">
            <a:spcBef>
              <a:spcPct val="0"/>
            </a:spcBef>
            <a:spcAft>
              <a:spcPct val="0"/>
            </a:spcAft>
            <a:defRPr sz="2400" kern="1200">
              <a:solidFill>
                <a:sysClr val="windowText" lastClr="000000"/>
              </a:solidFill>
              <a:latin typeface="Arial" charset="0"/>
              <a:ea typeface="ＭＳ Ｐゴシック" charset="-128"/>
            </a:defRPr>
          </a:lvl2pPr>
          <a:lvl3pPr marL="914400" algn="l" rtl="0" fontAlgn="base">
            <a:spcBef>
              <a:spcPct val="0"/>
            </a:spcBef>
            <a:spcAft>
              <a:spcPct val="0"/>
            </a:spcAft>
            <a:defRPr sz="2400" kern="1200">
              <a:solidFill>
                <a:sysClr val="windowText" lastClr="000000"/>
              </a:solidFill>
              <a:latin typeface="Arial" charset="0"/>
              <a:ea typeface="ＭＳ Ｐゴシック" charset="-128"/>
            </a:defRPr>
          </a:lvl3pPr>
          <a:lvl4pPr marL="1371600" algn="l" rtl="0" fontAlgn="base">
            <a:spcBef>
              <a:spcPct val="0"/>
            </a:spcBef>
            <a:spcAft>
              <a:spcPct val="0"/>
            </a:spcAft>
            <a:defRPr sz="2400" kern="1200">
              <a:solidFill>
                <a:sysClr val="windowText" lastClr="000000"/>
              </a:solidFill>
              <a:latin typeface="Arial" charset="0"/>
              <a:ea typeface="ＭＳ Ｐゴシック" charset="-128"/>
            </a:defRPr>
          </a:lvl4pPr>
          <a:lvl5pPr marL="1828800" algn="l" rtl="0" fontAlgn="base">
            <a:spcBef>
              <a:spcPct val="0"/>
            </a:spcBef>
            <a:spcAft>
              <a:spcPct val="0"/>
            </a:spcAft>
            <a:defRPr sz="2400" kern="1200">
              <a:solidFill>
                <a:sysClr val="windowText" lastClr="000000"/>
              </a:solidFill>
              <a:latin typeface="Arial" charset="0"/>
              <a:ea typeface="ＭＳ Ｐゴシック" charset="-128"/>
            </a:defRPr>
          </a:lvl5pPr>
          <a:lvl6pPr marL="2286000" algn="l" defTabSz="914400" rtl="0" eaLnBrk="1" latinLnBrk="0" hangingPunct="1">
            <a:defRPr sz="2400" kern="1200">
              <a:solidFill>
                <a:sysClr val="windowText" lastClr="000000"/>
              </a:solidFill>
              <a:latin typeface="Arial" charset="0"/>
              <a:ea typeface="ＭＳ Ｐゴシック" charset="-128"/>
            </a:defRPr>
          </a:lvl6pPr>
          <a:lvl7pPr marL="2743200" algn="l" defTabSz="914400" rtl="0" eaLnBrk="1" latinLnBrk="0" hangingPunct="1">
            <a:defRPr sz="2400" kern="1200">
              <a:solidFill>
                <a:sysClr val="windowText" lastClr="000000"/>
              </a:solidFill>
              <a:latin typeface="Arial" charset="0"/>
              <a:ea typeface="ＭＳ Ｐゴシック" charset="-128"/>
            </a:defRPr>
          </a:lvl7pPr>
          <a:lvl8pPr marL="3200400" algn="l" defTabSz="914400" rtl="0" eaLnBrk="1" latinLnBrk="0" hangingPunct="1">
            <a:defRPr sz="2400" kern="1200">
              <a:solidFill>
                <a:sysClr val="windowText" lastClr="000000"/>
              </a:solidFill>
              <a:latin typeface="Arial" charset="0"/>
              <a:ea typeface="ＭＳ Ｐゴシック" charset="-128"/>
            </a:defRPr>
          </a:lvl8pPr>
          <a:lvl9pPr marL="3657600" algn="l" defTabSz="914400" rtl="0" eaLnBrk="1" latinLnBrk="0" hangingPunct="1">
            <a:defRPr sz="2400" kern="1200">
              <a:solidFill>
                <a:sysClr val="windowText" lastClr="000000"/>
              </a:solidFill>
              <a:latin typeface="Arial" charset="0"/>
              <a:ea typeface="ＭＳ Ｐゴシック" charset="-128"/>
            </a:defRPr>
          </a:lvl9pPr>
        </a:lstStyle>
        <a:p xmlns:a="http://schemas.openxmlformats.org/drawingml/2006/main">
          <a:pPr algn="ctr"/>
          <a:r>
            <a:rPr lang="en-US" sz="7200" b="1" dirty="0" smtClean="0">
              <a:solidFill>
                <a:srgbClr val="FBB040"/>
              </a:solidFill>
              <a:latin typeface="+mn-lt"/>
            </a:rPr>
            <a:t>3x</a:t>
          </a:r>
          <a:endParaRPr lang="en-US" sz="7200" b="1" dirty="0">
            <a:solidFill>
              <a:srgbClr val="FBB040"/>
            </a:solidFill>
            <a:latin typeface="+mn-l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0.90763</cdr:x>
      <cdr:y>0.35302</cdr:y>
    </cdr:from>
    <cdr:to>
      <cdr:x>0.99873</cdr:x>
      <cdr:y>0.50385</cdr:y>
    </cdr:to>
    <cdr:sp macro="" textlink="">
      <cdr:nvSpPr>
        <cdr:cNvPr id="6" name="TextBox 5"/>
        <cdr:cNvSpPr txBox="1"/>
      </cdr:nvSpPr>
      <cdr:spPr>
        <a:xfrm xmlns:a="http://schemas.openxmlformats.org/drawingml/2006/main">
          <a:off x="8161020" y="1631950"/>
          <a:ext cx="819150" cy="69723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endParaRPr lang="en-US" sz="1800" b="1" strike="noStrike" dirty="0"/>
        </a:p>
      </cdr:txBody>
    </cdr:sp>
  </cdr:relSizeAnchor>
  <cdr:relSizeAnchor xmlns:cdr="http://schemas.openxmlformats.org/drawingml/2006/chartDrawing">
    <cdr:from>
      <cdr:x>0.18622</cdr:x>
      <cdr:y>0.35029</cdr:y>
    </cdr:from>
    <cdr:to>
      <cdr:x>0.45301</cdr:x>
      <cdr:y>0.70736</cdr:y>
    </cdr:to>
    <cdr:sp macro="" textlink="">
      <cdr:nvSpPr>
        <cdr:cNvPr id="3" name="TextBox 2"/>
        <cdr:cNvSpPr txBox="1"/>
      </cdr:nvSpPr>
      <cdr:spPr>
        <a:xfrm xmlns:a="http://schemas.openxmlformats.org/drawingml/2006/main">
          <a:off x="1674409" y="1619329"/>
          <a:ext cx="2398869" cy="1650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a:r>
            <a:rPr lang="en-US" sz="8800" b="1" dirty="0" smtClean="0">
              <a:solidFill>
                <a:srgbClr val="BF311A"/>
              </a:solidFill>
            </a:rPr>
            <a:t>7x</a:t>
          </a:r>
          <a:endParaRPr lang="en-US" sz="8800" b="1" dirty="0">
            <a:solidFill>
              <a:srgbClr val="BF311A"/>
            </a:solidFill>
          </a:endParaRPr>
        </a:p>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cdr:x>
      <cdr:y>0.32537</cdr:y>
    </cdr:from>
    <cdr:to>
      <cdr:x>0.54</cdr:x>
      <cdr:y>0.75348</cdr:y>
    </cdr:to>
    <cdr:sp macro="" textlink="">
      <cdr:nvSpPr>
        <cdr:cNvPr id="3" name="Straight Arrow Connector 2"/>
        <cdr:cNvSpPr/>
      </cdr:nvSpPr>
      <cdr:spPr>
        <a:xfrm xmlns:a="http://schemas.openxmlformats.org/drawingml/2006/main" flipV="1">
          <a:off x="1752600" y="1447799"/>
          <a:ext cx="2362200" cy="1905007"/>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E97FB-8464-4D01-A63F-38D6FAEE1C9D}" type="datetimeFigureOut">
              <a:rPr lang="en-US" smtClean="0"/>
              <a:t>9/12/2016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249CD-35B1-45E1-B551-125BC6A937D5}" type="slidenum">
              <a:rPr lang="en-US" smtClean="0"/>
              <a:t>‹#›</a:t>
            </a:fld>
            <a:endParaRPr lang="en-US"/>
          </a:p>
        </p:txBody>
      </p:sp>
    </p:spTree>
    <p:extLst>
      <p:ext uri="{BB962C8B-B14F-4D97-AF65-F5344CB8AC3E}">
        <p14:creationId xmlns:p14="http://schemas.microsoft.com/office/powerpoint/2010/main" val="303173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2</a:t>
            </a:fld>
            <a:endParaRPr lang="en-US"/>
          </a:p>
        </p:txBody>
      </p:sp>
    </p:spTree>
    <p:extLst>
      <p:ext uri="{BB962C8B-B14F-4D97-AF65-F5344CB8AC3E}">
        <p14:creationId xmlns:p14="http://schemas.microsoft.com/office/powerpoint/2010/main" val="30009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8103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1914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E9BC5-03A9-491C-B024-2E33ABBC4BCC}" type="slidenum">
              <a:rPr lang="en-US" smtClean="0"/>
              <a:pPr/>
              <a:t>54</a:t>
            </a:fld>
            <a:endParaRPr lang="en-US"/>
          </a:p>
        </p:txBody>
      </p:sp>
    </p:spTree>
    <p:extLst>
      <p:ext uri="{BB962C8B-B14F-4D97-AF65-F5344CB8AC3E}">
        <p14:creationId xmlns:p14="http://schemas.microsoft.com/office/powerpoint/2010/main" val="229315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AD410699-206B-48C6-A586-DAD5D7D53D6F}" type="slidenum">
              <a:rPr lang="en-US"/>
              <a:pPr>
                <a:defRPr/>
              </a:pPr>
              <a:t>56</a:t>
            </a:fld>
            <a:endParaRPr lang="en-US"/>
          </a:p>
        </p:txBody>
      </p:sp>
      <p:sp>
        <p:nvSpPr>
          <p:cNvPr id="266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Data is from the 2003-2004 Schools &amp; Staffing Survey (SASS)</a:t>
            </a:r>
          </a:p>
          <a:p>
            <a:pPr lvl="1" eaLnBrk="1" hangingPunct="1"/>
            <a:r>
              <a:rPr lang="en-US" smtClean="0"/>
              <a:t>SASS surveys a nationally representative sample of teachers.</a:t>
            </a:r>
          </a:p>
          <a:p>
            <a:pPr eaLnBrk="1" hangingPunct="1"/>
            <a:r>
              <a:rPr lang="en-US" smtClean="0"/>
              <a:t>Analysis examines out-of-field teaching in core academic classes at secondary &amp; middle school:</a:t>
            </a:r>
          </a:p>
          <a:p>
            <a:pPr lvl="1" eaLnBrk="1" hangingPunct="1"/>
            <a:r>
              <a:rPr lang="en-US" smtClean="0"/>
              <a:t>Core academic classes are English, math, social studies and science.  </a:t>
            </a:r>
          </a:p>
          <a:p>
            <a:pPr lvl="1" eaLnBrk="1" hangingPunct="1"/>
            <a:r>
              <a:rPr lang="en-US" smtClean="0"/>
              <a:t>“Out-of-field” is defined as a teacher lacking </a:t>
            </a:r>
            <a:r>
              <a:rPr lang="en-US" u="sng" smtClean="0"/>
              <a:t>both</a:t>
            </a:r>
            <a:r>
              <a:rPr lang="en-US" smtClean="0"/>
              <a:t> an in-field regular certification and a major in the subject of the classes she/he was assigned to teach </a:t>
            </a:r>
          </a:p>
          <a:p>
            <a:pPr lvl="1" eaLnBrk="1" hangingPunct="1"/>
            <a:r>
              <a:rPr lang="en-US" smtClean="0"/>
              <a:t>Secondary classes include departmentalized classes in grades 7-12. </a:t>
            </a:r>
          </a:p>
          <a:p>
            <a:pPr lvl="1" eaLnBrk="1" hangingPunct="1"/>
            <a:r>
              <a:rPr lang="en-US" smtClean="0"/>
              <a:t>Middle grades include 5-8. Only teachers assigned to departmentalized classes count towards middle grades.</a:t>
            </a:r>
          </a:p>
          <a:p>
            <a:pPr eaLnBrk="1" hangingPunct="1"/>
            <a:endParaRPr lang="en-US" smtClean="0"/>
          </a:p>
        </p:txBody>
      </p:sp>
    </p:spTree>
    <p:extLst>
      <p:ext uri="{BB962C8B-B14F-4D97-AF65-F5344CB8AC3E}">
        <p14:creationId xmlns:p14="http://schemas.microsoft.com/office/powerpoint/2010/main" val="195041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B9ADBF69-5383-4951-B165-677229DE4D5B}" type="slidenum">
              <a:rPr lang="en-US"/>
              <a:pPr>
                <a:defRPr/>
              </a:pPr>
              <a:t>57</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Data is from the 2003-2004 Schools &amp; Staffing Survey (SASS)</a:t>
            </a:r>
          </a:p>
          <a:p>
            <a:pPr lvl="1" eaLnBrk="1" hangingPunct="1"/>
            <a:r>
              <a:rPr lang="en-US" smtClean="0"/>
              <a:t>SASS surveys a nationally representative sample of teachers.</a:t>
            </a:r>
          </a:p>
          <a:p>
            <a:pPr eaLnBrk="1" hangingPunct="1"/>
            <a:r>
              <a:rPr lang="en-US" smtClean="0"/>
              <a:t>Analysis examines out-of-field teaching in core academic classes at secondary &amp; middle school:</a:t>
            </a:r>
          </a:p>
          <a:p>
            <a:pPr lvl="1" eaLnBrk="1" hangingPunct="1"/>
            <a:r>
              <a:rPr lang="en-US" smtClean="0"/>
              <a:t>Core academic classes are English, math, social studies and science.  </a:t>
            </a:r>
          </a:p>
          <a:p>
            <a:pPr lvl="1" eaLnBrk="1" hangingPunct="1"/>
            <a:r>
              <a:rPr lang="en-US" smtClean="0"/>
              <a:t>“Out-of-field” is defined as a teacher lacking </a:t>
            </a:r>
            <a:r>
              <a:rPr lang="en-US" u="sng" smtClean="0"/>
              <a:t>both</a:t>
            </a:r>
            <a:r>
              <a:rPr lang="en-US" smtClean="0"/>
              <a:t> an in-field regular certification and a major in the subject of the classes she/he was assigned to teach </a:t>
            </a:r>
          </a:p>
          <a:p>
            <a:pPr lvl="1" eaLnBrk="1" hangingPunct="1"/>
            <a:r>
              <a:rPr lang="en-US" smtClean="0"/>
              <a:t>Secondary classes include departmentalized classes in grades 7-12. </a:t>
            </a:r>
          </a:p>
          <a:p>
            <a:pPr lvl="1" eaLnBrk="1" hangingPunct="1"/>
            <a:r>
              <a:rPr lang="en-US" smtClean="0"/>
              <a:t>Middle grades include 5-8. Only teachers assigned to departmentalized classes count towards middle grades.</a:t>
            </a:r>
          </a:p>
          <a:p>
            <a:pPr eaLnBrk="1" hangingPunct="1"/>
            <a:endParaRPr lang="en-US" smtClean="0"/>
          </a:p>
        </p:txBody>
      </p:sp>
    </p:spTree>
    <p:extLst>
      <p:ext uri="{BB962C8B-B14F-4D97-AF65-F5344CB8AC3E}">
        <p14:creationId xmlns:p14="http://schemas.microsoft.com/office/powerpoint/2010/main" val="3493603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63</a:t>
            </a:fld>
            <a:endParaRPr lang="en-US" dirty="0"/>
          </a:p>
        </p:txBody>
      </p:sp>
    </p:spTree>
    <p:extLst>
      <p:ext uri="{BB962C8B-B14F-4D97-AF65-F5344CB8AC3E}">
        <p14:creationId xmlns:p14="http://schemas.microsoft.com/office/powerpoint/2010/main" val="257169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D1861EDF-AE01-4929-A46C-EC1CF28BD16F}" type="slidenum">
              <a:rPr lang="en-US"/>
              <a:pPr/>
              <a:t>64</a:t>
            </a:fld>
            <a:endParaRPr lang="en-US"/>
          </a:p>
        </p:txBody>
      </p:sp>
    </p:spTree>
    <p:extLst>
      <p:ext uri="{BB962C8B-B14F-4D97-AF65-F5344CB8AC3E}">
        <p14:creationId xmlns:p14="http://schemas.microsoft.com/office/powerpoint/2010/main" val="1614554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6725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221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Updated</a:t>
            </a:r>
          </a:p>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77</a:t>
            </a:fld>
            <a:endParaRPr lang="en-US"/>
          </a:p>
        </p:txBody>
      </p:sp>
    </p:spTree>
    <p:extLst>
      <p:ext uri="{BB962C8B-B14F-4D97-AF65-F5344CB8AC3E}">
        <p14:creationId xmlns:p14="http://schemas.microsoft.com/office/powerpoint/2010/main" val="326398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3</a:t>
            </a:fld>
            <a:endParaRPr lang="en-US" dirty="0"/>
          </a:p>
        </p:txBody>
      </p:sp>
    </p:spTree>
    <p:extLst>
      <p:ext uri="{BB962C8B-B14F-4D97-AF65-F5344CB8AC3E}">
        <p14:creationId xmlns:p14="http://schemas.microsoft.com/office/powerpoint/2010/main" val="1941549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Updated</a:t>
            </a:r>
          </a:p>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79</a:t>
            </a:fld>
            <a:endParaRPr lang="en-US"/>
          </a:p>
        </p:txBody>
      </p:sp>
    </p:spTree>
    <p:extLst>
      <p:ext uri="{BB962C8B-B14F-4D97-AF65-F5344CB8AC3E}">
        <p14:creationId xmlns:p14="http://schemas.microsoft.com/office/powerpoint/2010/main" val="3022329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80</a:t>
            </a:fld>
            <a:endParaRPr lang="en-US" dirty="0"/>
          </a:p>
        </p:txBody>
      </p:sp>
    </p:spTree>
    <p:extLst>
      <p:ext uri="{BB962C8B-B14F-4D97-AF65-F5344CB8AC3E}">
        <p14:creationId xmlns:p14="http://schemas.microsoft.com/office/powerpoint/2010/main" val="1717242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81</a:t>
            </a:fld>
            <a:endParaRPr lang="en-US" dirty="0"/>
          </a:p>
        </p:txBody>
      </p:sp>
    </p:spTree>
    <p:extLst>
      <p:ext uri="{BB962C8B-B14F-4D97-AF65-F5344CB8AC3E}">
        <p14:creationId xmlns:p14="http://schemas.microsoft.com/office/powerpoint/2010/main" val="2051371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82</a:t>
            </a:fld>
            <a:endParaRPr lang="en-US" dirty="0"/>
          </a:p>
        </p:txBody>
      </p:sp>
    </p:spTree>
    <p:extLst>
      <p:ext uri="{BB962C8B-B14F-4D97-AF65-F5344CB8AC3E}">
        <p14:creationId xmlns:p14="http://schemas.microsoft.com/office/powerpoint/2010/main" val="1741544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83</a:t>
            </a:fld>
            <a:endParaRPr lang="en-US" dirty="0"/>
          </a:p>
        </p:txBody>
      </p:sp>
    </p:spTree>
    <p:extLst>
      <p:ext uri="{BB962C8B-B14F-4D97-AF65-F5344CB8AC3E}">
        <p14:creationId xmlns:p14="http://schemas.microsoft.com/office/powerpoint/2010/main" val="2767513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s the p</a:t>
            </a:r>
            <a:r>
              <a:rPr lang="en-US" dirty="0" smtClean="0"/>
              <a:t>ercentage of students graduating on time with</a:t>
            </a:r>
            <a:r>
              <a:rPr lang="en-US" baseline="0" dirty="0" smtClean="0"/>
              <a:t> a Regents diploma, a local diploma, or a Regents diploma with advanced designation. This is the 4-year cohort grad rate (started: fall of 2007)</a:t>
            </a:r>
          </a:p>
          <a:p>
            <a:endParaRPr lang="en-US" baseline="0" dirty="0" smtClean="0"/>
          </a:p>
          <a:p>
            <a:r>
              <a:rPr lang="en-US" baseline="0" dirty="0" smtClean="0"/>
              <a:t>Local diploma: passed 5 Regents exams with a score of 55 or above</a:t>
            </a:r>
          </a:p>
          <a:p>
            <a:r>
              <a:rPr lang="en-US" baseline="0" dirty="0" smtClean="0"/>
              <a:t>Regents diploma: passed 5 Regents with a score of 65 or above</a:t>
            </a:r>
          </a:p>
          <a:p>
            <a:r>
              <a:rPr lang="en-US" baseline="0" dirty="0" smtClean="0"/>
              <a:t>Regents exam with advanced designation: earned 22 units of course credit; passed 7-9 Regents exams at a score of 65 or above; and took advanced course sequences in CTE, the arts, or a language other than English. </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87</a:t>
            </a:fld>
            <a:endParaRPr lang="en-US"/>
          </a:p>
        </p:txBody>
      </p:sp>
    </p:spTree>
    <p:extLst>
      <p:ext uri="{BB962C8B-B14F-4D97-AF65-F5344CB8AC3E}">
        <p14:creationId xmlns:p14="http://schemas.microsoft.com/office/powerpoint/2010/main" val="798061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81AF8-8D4B-4F55-8796-129E99213421}" type="slidenum">
              <a:rPr lang="en-US" smtClean="0"/>
              <a:t>92</a:t>
            </a:fld>
            <a:endParaRPr lang="en-US"/>
          </a:p>
        </p:txBody>
      </p:sp>
    </p:spTree>
    <p:extLst>
      <p:ext uri="{BB962C8B-B14F-4D97-AF65-F5344CB8AC3E}">
        <p14:creationId xmlns:p14="http://schemas.microsoft.com/office/powerpoint/2010/main" val="698160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81AF8-8D4B-4F55-8796-129E99213421}" type="slidenum">
              <a:rPr lang="en-US" smtClean="0"/>
              <a:t>94</a:t>
            </a:fld>
            <a:endParaRPr lang="en-US"/>
          </a:p>
        </p:txBody>
      </p:sp>
    </p:spTree>
    <p:extLst>
      <p:ext uri="{BB962C8B-B14F-4D97-AF65-F5344CB8AC3E}">
        <p14:creationId xmlns:p14="http://schemas.microsoft.com/office/powerpoint/2010/main" val="576008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43028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76677287-DE86-42CF-AB3A-266BD3F194A5}" type="slidenum">
              <a:rPr lang="en-US" smtClean="0"/>
              <a:pPr>
                <a:defRPr/>
              </a:pPr>
              <a:t>106</a:t>
            </a:fld>
            <a:endParaRPr lang="en-US" smtClean="0"/>
          </a:p>
        </p:txBody>
      </p:sp>
    </p:spTree>
    <p:extLst>
      <p:ext uri="{BB962C8B-B14F-4D97-AF65-F5344CB8AC3E}">
        <p14:creationId xmlns:p14="http://schemas.microsoft.com/office/powerpoint/2010/main" val="240405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634503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EEA00D-5FD8-470F-AAA8-D1C2EC6526EE}" type="slidenum">
              <a:rPr lang="en-US" smtClean="0"/>
              <a:pPr>
                <a:defRPr/>
              </a:pPr>
              <a:t>109</a:t>
            </a:fld>
            <a:endParaRPr lang="en-US" smtClean="0"/>
          </a:p>
        </p:txBody>
      </p:sp>
      <p:sp>
        <p:nvSpPr>
          <p:cNvPr id="248835" name="Rectangle 2"/>
          <p:cNvSpPr>
            <a:spLocks noGrp="1" noRot="1" noChangeAspect="1" noChangeArrowheads="1" noTextEdit="1"/>
          </p:cNvSpPr>
          <p:nvPr>
            <p:ph type="sldImg"/>
          </p:nvPr>
        </p:nvSpPr>
        <p:spPr bwMode="auto">
          <a:xfrm>
            <a:off x="381000" y="685800"/>
            <a:ext cx="6100763" cy="3432175"/>
          </a:xfrm>
          <a:noFill/>
          <a:ln>
            <a:solidFill>
              <a:srgbClr val="000000"/>
            </a:solidFill>
            <a:miter lim="800000"/>
            <a:headEnd/>
            <a:tailEnd/>
          </a:ln>
        </p:spPr>
      </p:sp>
      <p:sp>
        <p:nvSpPr>
          <p:cNvPr id="248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578039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F3E7BD-0241-4A54-8610-5EE329CC7E2F}" type="slidenum">
              <a:rPr lang="en-US" smtClean="0"/>
              <a:pPr>
                <a:defRPr/>
              </a:pPr>
              <a:t>110</a:t>
            </a:fld>
            <a:endParaRPr lang="en-US" smtClean="0"/>
          </a:p>
        </p:txBody>
      </p:sp>
      <p:sp>
        <p:nvSpPr>
          <p:cNvPr id="249859" name="Rectangle 2"/>
          <p:cNvSpPr>
            <a:spLocks noGrp="1" noRot="1" noChangeAspect="1" noChangeArrowheads="1" noTextEdit="1"/>
          </p:cNvSpPr>
          <p:nvPr>
            <p:ph type="sldImg"/>
          </p:nvPr>
        </p:nvSpPr>
        <p:spPr bwMode="auto">
          <a:xfrm>
            <a:off x="381000" y="685800"/>
            <a:ext cx="6100763" cy="3432175"/>
          </a:xfrm>
          <a:noFill/>
          <a:ln>
            <a:solidFill>
              <a:srgbClr val="000000"/>
            </a:solidFill>
            <a:miter lim="800000"/>
            <a:headEnd/>
            <a:tailEnd/>
          </a:ln>
        </p:spPr>
      </p:sp>
      <p:sp>
        <p:nvSpPr>
          <p:cNvPr id="249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This school, not far away, 97% free and reduced price lunch, 99% latino.</a:t>
            </a:r>
          </a:p>
          <a:p>
            <a:pPr eaLnBrk="1" hangingPunct="1"/>
            <a:endParaRPr lang="en-US" smtClean="0"/>
          </a:p>
          <a:p>
            <a:pPr eaLnBrk="1" hangingPunct="1"/>
            <a:r>
              <a:rPr lang="en-US" smtClean="0"/>
              <a:t>FILL IN THE BLANK.  OTHERS:  A NEAT EXPRESSION __________</a:t>
            </a:r>
          </a:p>
          <a:p>
            <a:pPr eaLnBrk="1" hangingPunct="1"/>
            <a:endParaRPr lang="en-US" smtClean="0"/>
          </a:p>
          <a:p>
            <a:pPr eaLnBrk="1" hangingPunct="1"/>
            <a:r>
              <a:rPr lang="en-US" smtClean="0"/>
              <a:t>Colleagues at ET:  Students can do no better than the assignments given.  </a:t>
            </a:r>
          </a:p>
        </p:txBody>
      </p:sp>
    </p:spTree>
    <p:extLst>
      <p:ext uri="{BB962C8B-B14F-4D97-AF65-F5344CB8AC3E}">
        <p14:creationId xmlns:p14="http://schemas.microsoft.com/office/powerpoint/2010/main" val="2072287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effectLst/>
                <a:latin typeface="+mn-lt"/>
                <a:ea typeface="+mn-ea"/>
                <a:cs typeface="+mn-cs"/>
              </a:rPr>
              <a:t>Key Talking Points: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Assignment fell</a:t>
            </a:r>
            <a:r>
              <a:rPr lang="en-US" sz="1200" kern="1200" baseline="0" dirty="0" smtClean="0">
                <a:solidFill>
                  <a:schemeClr val="tx1"/>
                </a:solidFill>
                <a:effectLst/>
                <a:latin typeface="+mn-lt"/>
                <a:ea typeface="+mn-ea"/>
                <a:cs typeface="+mn-cs"/>
              </a:rPr>
              <a:t> within the HIGH RANGE on the literacy framework (met 6-8 indicators).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culminating writing assignment comes at the end of a four week unit during which students read and discussed the text </a:t>
            </a:r>
            <a:r>
              <a:rPr lang="en-US" sz="1200" i="1" kern="1200" dirty="0" smtClean="0">
                <a:solidFill>
                  <a:schemeClr val="tx1"/>
                </a:solidFill>
                <a:effectLst/>
                <a:latin typeface="+mn-lt"/>
                <a:ea typeface="+mn-ea"/>
                <a:cs typeface="+mn-cs"/>
              </a:rPr>
              <a:t>I am Malala</a:t>
            </a:r>
            <a:r>
              <a:rPr lang="en-US" sz="1200" kern="1200" dirty="0" smtClean="0">
                <a:solidFill>
                  <a:schemeClr val="tx1"/>
                </a:solidFill>
                <a:effectLst/>
                <a:latin typeface="+mn-lt"/>
                <a:ea typeface="+mn-ea"/>
                <a:cs typeface="+mn-cs"/>
              </a:rPr>
              <a:t> through the lens of making one’s voice heard.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Strengths: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task aligns with the Common Core standards; students are expected to build and support a thesis by analyzing textual evidence. </a:t>
            </a:r>
            <a:r>
              <a:rPr lang="en-US" sz="1200" i="1" kern="1200" dirty="0" smtClean="0">
                <a:solidFill>
                  <a:schemeClr val="tx1"/>
                </a:solidFill>
                <a:effectLst/>
                <a:latin typeface="+mn-lt"/>
                <a:ea typeface="+mn-ea"/>
                <a:cs typeface="+mn-cs"/>
              </a:rPr>
              <a:t>Additionally, they are prompted to acknowledge a counterclaim – a distinguishing expectation in the standards for seventh grade writers</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directions are clear; students know what is expected from them.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text is central is this assignment; select and analyze textual evidence to support their argument.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High cognitive push for students; they must plan and develop their essay by deciding what their thesis will be, how they will defend or justify it and how they will sequence their ideas across multiple, cohesive paragraphs.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overarching question of how one makes their voice heard in the world today may resonate for seventh grade students. This question, coupled with a contemporary nonfiction text focused on girl of similar age faced with challenges and injustices may engage students; there is strong potential for students to see the relevancy in these topics and ideas.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Points to Consider: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Text and Task Complexity</a:t>
            </a:r>
            <a:r>
              <a:rPr lang="en-US" sz="1200" kern="1200" dirty="0" smtClean="0">
                <a:solidFill>
                  <a:schemeClr val="tx1"/>
                </a:solidFill>
                <a:effectLst/>
                <a:latin typeface="+mn-lt"/>
                <a:ea typeface="+mn-ea"/>
                <a:cs typeface="+mn-cs"/>
              </a:rPr>
              <a:t>: The Lexile of the text is 830; which falls into the Grades 4-5 range. While it is a straightforward literary nonfiction text, the setting and culture described in it may be unfamiliar for many students who have grown up in the United States. Additionally, the task students are asked to do with this text is complex and aligns with grade level standards. </a:t>
            </a:r>
            <a:r>
              <a:rPr lang="en-US" sz="1200" i="1" kern="1200" dirty="0" smtClean="0">
                <a:solidFill>
                  <a:schemeClr val="tx1"/>
                </a:solidFill>
                <a:effectLst/>
                <a:latin typeface="+mn-lt"/>
                <a:ea typeface="+mn-ea"/>
                <a:cs typeface="+mn-cs"/>
              </a:rPr>
              <a:t>Question to Consider:</a:t>
            </a:r>
            <a:r>
              <a:rPr lang="en-US" sz="1200" kern="1200" dirty="0" smtClean="0">
                <a:solidFill>
                  <a:schemeClr val="tx1"/>
                </a:solidFill>
                <a:effectLst/>
                <a:latin typeface="+mn-lt"/>
                <a:ea typeface="+mn-ea"/>
                <a:cs typeface="+mn-cs"/>
              </a:rPr>
              <a:t> Is it appropriate to use a text with a lower Lexile score if the assignments demands cognitive challenge for students that is aligned with grade level standards?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Scaffolds:</a:t>
            </a:r>
            <a:r>
              <a:rPr lang="en-US" sz="1200" kern="1200" dirty="0" smtClean="0">
                <a:solidFill>
                  <a:schemeClr val="tx1"/>
                </a:solidFill>
                <a:effectLst/>
                <a:latin typeface="+mn-lt"/>
                <a:ea typeface="+mn-ea"/>
                <a:cs typeface="+mn-cs"/>
              </a:rPr>
              <a:t> Within the assignment there are specific expectations laid out by the teacher. They are told to write at least five paragraphs and to follow the structure for a literary analysis (we can infer that this structure was taught to students prior to this assignment). Additionally, students are cued to include an introduction, reasons, analysis, and a conclusion. They are also prompted to use the text and any notes or graphic organizers they have completed over the past four weeks. Two self-checklists are also provided as part of the assignment. </a:t>
            </a:r>
            <a:r>
              <a:rPr lang="en-US" sz="1200" i="1" kern="1200" dirty="0" smtClean="0">
                <a:solidFill>
                  <a:schemeClr val="tx1"/>
                </a:solidFill>
                <a:effectLst/>
                <a:latin typeface="+mn-lt"/>
                <a:ea typeface="+mn-ea"/>
                <a:cs typeface="+mn-cs"/>
              </a:rPr>
              <a:t>Question to Consider:</a:t>
            </a:r>
            <a:r>
              <a:rPr lang="en-US" sz="1200" kern="1200" dirty="0" smtClean="0">
                <a:solidFill>
                  <a:schemeClr val="tx1"/>
                </a:solidFill>
                <a:effectLst/>
                <a:latin typeface="+mn-lt"/>
                <a:ea typeface="+mn-ea"/>
                <a:cs typeface="+mn-cs"/>
              </a:rPr>
              <a:t> Are the embedded scaffolds a help or a hindrance for seventh grade students?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Motivation and Engagement:</a:t>
            </a:r>
            <a:r>
              <a:rPr lang="en-US" sz="1200" kern="1200" dirty="0" smtClean="0">
                <a:solidFill>
                  <a:schemeClr val="tx1"/>
                </a:solidFill>
                <a:effectLst/>
                <a:latin typeface="+mn-lt"/>
                <a:ea typeface="+mn-ea"/>
                <a:cs typeface="+mn-cs"/>
              </a:rPr>
              <a:t> There is limited choice in this assignment. Although all students are expected to base their essay on the text </a:t>
            </a:r>
            <a:r>
              <a:rPr lang="en-US" sz="1200" i="1" kern="1200" dirty="0" smtClean="0">
                <a:solidFill>
                  <a:schemeClr val="tx1"/>
                </a:solidFill>
                <a:effectLst/>
                <a:latin typeface="+mn-lt"/>
                <a:ea typeface="+mn-ea"/>
                <a:cs typeface="+mn-cs"/>
              </a:rPr>
              <a:t>I am Malala</a:t>
            </a:r>
            <a:r>
              <a:rPr lang="en-US" sz="1200" kern="1200" dirty="0" smtClean="0">
                <a:solidFill>
                  <a:schemeClr val="tx1"/>
                </a:solidFill>
                <a:effectLst/>
                <a:latin typeface="+mn-lt"/>
                <a:ea typeface="+mn-ea"/>
                <a:cs typeface="+mn-cs"/>
              </a:rPr>
              <a:t>, students are allowed to choose how they will frame their analysis (e.g. any key person, the setting, a theme). As mentioned above, there is potential relevancy in the question of making one’s voice heard – and the ideas in this text are indeed contemporary and are expressed through the words of a young person. </a:t>
            </a:r>
            <a:r>
              <a:rPr lang="en-US" sz="1200" i="1" kern="1200" dirty="0" smtClean="0">
                <a:solidFill>
                  <a:schemeClr val="tx1"/>
                </a:solidFill>
                <a:effectLst/>
                <a:latin typeface="+mn-lt"/>
                <a:ea typeface="+mn-ea"/>
                <a:cs typeface="+mn-cs"/>
              </a:rPr>
              <a:t>Questions to Consider</a:t>
            </a:r>
            <a:r>
              <a:rPr lang="en-US" sz="1200" kern="1200" dirty="0" smtClean="0">
                <a:solidFill>
                  <a:schemeClr val="tx1"/>
                </a:solidFill>
                <a:effectLst/>
                <a:latin typeface="+mn-lt"/>
                <a:ea typeface="+mn-ea"/>
                <a:cs typeface="+mn-cs"/>
              </a:rPr>
              <a:t>: Are there other ways that choice and relevancy could be incorporated into this assignment?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113</a:t>
            </a:fld>
            <a:endParaRPr lang="en-US"/>
          </a:p>
        </p:txBody>
      </p:sp>
    </p:spTree>
    <p:extLst>
      <p:ext uri="{BB962C8B-B14F-4D97-AF65-F5344CB8AC3E}">
        <p14:creationId xmlns:p14="http://schemas.microsoft.com/office/powerpoint/2010/main" val="2885320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mn-ea"/>
                <a:cs typeface="+mn-cs"/>
              </a:rPr>
              <a:t>Key Talking Points: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Assignment fell</a:t>
            </a:r>
            <a:r>
              <a:rPr lang="en-US" sz="1200" kern="1200" baseline="0" dirty="0" smtClean="0">
                <a:solidFill>
                  <a:schemeClr val="tx1"/>
                </a:solidFill>
                <a:effectLst/>
                <a:latin typeface="+mn-lt"/>
                <a:ea typeface="+mn-ea"/>
                <a:cs typeface="+mn-cs"/>
              </a:rPr>
              <a:t> within the LOW RANGE on the literacy framework (met 0-2 indicators).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Students are assigned to read a simple poem and then are tasked to create their own poem which mirrors it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Scaffolding is present throughout this assignment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“fill in the blank” cloze activity leaves little room for choice and fostering student autonomy; although students are able to make changes to the proscribed outline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While the topics and ideas of the poem may resonate for young adolescents, they represent standalone points – rather than linked to ELA content or complex texts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Strengths/Weaknesses: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Assignment is clear, but does not align with Grade 7 Common Core ELA standards for reading or writing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text is simple; students are not required to cite evidence or justify their thinking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Poetry writing is presented in a lockstep, proscribed manner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Few opportunities for creation/choice; relevance is linked with low-level; simple materials and task</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Questions to Consider: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might students engage in poetry writing that both honors their unique perspectives and pushes for complex thinking?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can assignments couple relevance and engagement with rigorous content, texts, and tasks?</a:t>
            </a:r>
          </a:p>
        </p:txBody>
      </p:sp>
      <p:sp>
        <p:nvSpPr>
          <p:cNvPr id="4" name="Slide Number Placeholder 3"/>
          <p:cNvSpPr>
            <a:spLocks noGrp="1"/>
          </p:cNvSpPr>
          <p:nvPr>
            <p:ph type="sldNum" sz="quarter" idx="10"/>
          </p:nvPr>
        </p:nvSpPr>
        <p:spPr/>
        <p:txBody>
          <a:bodyPr/>
          <a:lstStyle/>
          <a:p>
            <a:fld id="{0702A767-3C8A-4E1E-A78C-5006861B65C2}" type="slidenum">
              <a:rPr lang="en-US" smtClean="0"/>
              <a:t>114</a:t>
            </a:fld>
            <a:endParaRPr lang="en-US"/>
          </a:p>
        </p:txBody>
      </p:sp>
    </p:spTree>
    <p:extLst>
      <p:ext uri="{BB962C8B-B14F-4D97-AF65-F5344CB8AC3E}">
        <p14:creationId xmlns:p14="http://schemas.microsoft.com/office/powerpoint/2010/main" val="3672196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115</a:t>
            </a:fld>
            <a:endParaRPr lang="en-US"/>
          </a:p>
        </p:txBody>
      </p:sp>
    </p:spTree>
    <p:extLst>
      <p:ext uri="{BB962C8B-B14F-4D97-AF65-F5344CB8AC3E}">
        <p14:creationId xmlns:p14="http://schemas.microsoft.com/office/powerpoint/2010/main" val="1297630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from current</a:t>
            </a:r>
            <a:r>
              <a:rPr lang="en-US" baseline="0" dirty="0" smtClean="0"/>
              <a:t> PPT presentation</a:t>
            </a:r>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118</a:t>
            </a:fld>
            <a:endParaRPr lang="en-US"/>
          </a:p>
        </p:txBody>
      </p:sp>
    </p:spTree>
    <p:extLst>
      <p:ext uri="{BB962C8B-B14F-4D97-AF65-F5344CB8AC3E}">
        <p14:creationId xmlns:p14="http://schemas.microsoft.com/office/powerpoint/2010/main" val="775960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TextEdit="1"/>
          </p:cNvSpPr>
          <p:nvPr>
            <p:ph type="sldImg"/>
          </p:nvPr>
        </p:nvSpPr>
        <p:spPr bwMode="auto">
          <a:noFill/>
          <a:ln>
            <a:solidFill>
              <a:srgbClr val="000000"/>
            </a:solidFill>
            <a:miter lim="800000"/>
            <a:headEnd/>
            <a:tailEnd/>
          </a:ln>
        </p:spPr>
      </p:sp>
      <p:sp>
        <p:nvSpPr>
          <p:cNvPr id="2529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09481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61BF5-FCF7-4E2A-BF72-95918CB7445D}" type="slidenum">
              <a:rPr lang="en-US" smtClean="0"/>
              <a:pPr/>
              <a:t>127</a:t>
            </a:fld>
            <a:endParaRPr lang="en-US"/>
          </a:p>
        </p:txBody>
      </p:sp>
    </p:spTree>
    <p:extLst>
      <p:ext uri="{BB962C8B-B14F-4D97-AF65-F5344CB8AC3E}">
        <p14:creationId xmlns:p14="http://schemas.microsoft.com/office/powerpoint/2010/main" val="3854608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D478AE-BBE9-4F4B-9DF4-DABE2E00E43E}" type="slidenum">
              <a:rPr lang="en-US" smtClean="0"/>
              <a:pPr/>
              <a:t>128</a:t>
            </a:fld>
            <a:endParaRPr lang="en-US"/>
          </a:p>
        </p:txBody>
      </p:sp>
    </p:spTree>
    <p:extLst>
      <p:ext uri="{BB962C8B-B14F-4D97-AF65-F5344CB8AC3E}">
        <p14:creationId xmlns:p14="http://schemas.microsoft.com/office/powerpoint/2010/main" val="967262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AD410699-206B-48C6-A586-DAD5D7D53D6F}" type="slidenum">
              <a:rPr lang="en-US"/>
              <a:pPr>
                <a:defRPr/>
              </a:pPr>
              <a:t>130</a:t>
            </a:fld>
            <a:endParaRPr lang="en-US"/>
          </a:p>
        </p:txBody>
      </p:sp>
      <p:sp>
        <p:nvSpPr>
          <p:cNvPr id="266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Data is from the 2003-2004 Schools &amp; Staffing Survey (SASS)</a:t>
            </a:r>
          </a:p>
          <a:p>
            <a:pPr lvl="1" eaLnBrk="1" hangingPunct="1"/>
            <a:r>
              <a:rPr lang="en-US" smtClean="0"/>
              <a:t>SASS surveys a nationally representative sample of teachers.</a:t>
            </a:r>
          </a:p>
          <a:p>
            <a:pPr eaLnBrk="1" hangingPunct="1"/>
            <a:r>
              <a:rPr lang="en-US" smtClean="0"/>
              <a:t>Analysis examines out-of-field teaching in core academic classes at secondary &amp; middle school:</a:t>
            </a:r>
          </a:p>
          <a:p>
            <a:pPr lvl="1" eaLnBrk="1" hangingPunct="1"/>
            <a:r>
              <a:rPr lang="en-US" smtClean="0"/>
              <a:t>Core academic classes are English, math, social studies and science.  </a:t>
            </a:r>
          </a:p>
          <a:p>
            <a:pPr lvl="1" eaLnBrk="1" hangingPunct="1"/>
            <a:r>
              <a:rPr lang="en-US" smtClean="0"/>
              <a:t>“Out-of-field” is defined as a teacher lacking </a:t>
            </a:r>
            <a:r>
              <a:rPr lang="en-US" u="sng" smtClean="0"/>
              <a:t>both</a:t>
            </a:r>
            <a:r>
              <a:rPr lang="en-US" smtClean="0"/>
              <a:t> an in-field regular certification and a major in the subject of the classes she/he was assigned to teach </a:t>
            </a:r>
          </a:p>
          <a:p>
            <a:pPr lvl="1" eaLnBrk="1" hangingPunct="1"/>
            <a:r>
              <a:rPr lang="en-US" smtClean="0"/>
              <a:t>Secondary classes include departmentalized classes in grades 7-12. </a:t>
            </a:r>
          </a:p>
          <a:p>
            <a:pPr lvl="1" eaLnBrk="1" hangingPunct="1"/>
            <a:r>
              <a:rPr lang="en-US" smtClean="0"/>
              <a:t>Middle grades include 5-8. Only teachers assigned to departmentalized classes count towards middle grades.</a:t>
            </a:r>
          </a:p>
          <a:p>
            <a:pPr eaLnBrk="1" hangingPunct="1"/>
            <a:endParaRPr lang="en-US" smtClean="0"/>
          </a:p>
        </p:txBody>
      </p:sp>
    </p:spTree>
    <p:extLst>
      <p:ext uri="{BB962C8B-B14F-4D97-AF65-F5344CB8AC3E}">
        <p14:creationId xmlns:p14="http://schemas.microsoft.com/office/powerpoint/2010/main" val="55488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defTabSz="914350">
              <a:defRPr/>
            </a:pPr>
            <a:r>
              <a:rPr lang="en-US" dirty="0" smtClean="0"/>
              <a:t>From the </a:t>
            </a:r>
            <a:r>
              <a:rPr lang="en-US" baseline="0" dirty="0" smtClean="0"/>
              <a:t>Aaronson and </a:t>
            </a:r>
            <a:r>
              <a:rPr lang="en-US" baseline="0" dirty="0" err="1" smtClean="0"/>
              <a:t>Mazumder</a:t>
            </a:r>
            <a:r>
              <a:rPr lang="en-US" baseline="0" dirty="0" smtClean="0"/>
              <a:t> report: “</a:t>
            </a:r>
            <a:r>
              <a:rPr lang="en-US" dirty="0" smtClean="0">
                <a:ea typeface="+mn-ea"/>
              </a:rPr>
              <a:t>In particular, mobility increased from 1940 to 1980, but fell sharply during the 1980s and failed to revert, perhaps even continued to decline, in the 1990s.”</a:t>
            </a:r>
            <a:endParaRPr lang="en-US" baseline="0" dirty="0" smtClean="0"/>
          </a:p>
          <a:p>
            <a:pPr marL="228587" indent="-228587"/>
            <a:endParaRPr lang="en-US" baseline="0" dirty="0" smtClean="0"/>
          </a:p>
          <a:p>
            <a:pPr marL="228587" indent="-228587"/>
            <a:r>
              <a:rPr lang="en-US" dirty="0" smtClean="0"/>
              <a:t>From </a:t>
            </a:r>
            <a:r>
              <a:rPr lang="en-US" baseline="0" dirty="0" smtClean="0"/>
              <a:t>the Aaronson and </a:t>
            </a:r>
            <a:r>
              <a:rPr lang="en-US" baseline="0" dirty="0" err="1" smtClean="0"/>
              <a:t>Mazumder</a:t>
            </a:r>
            <a:r>
              <a:rPr lang="en-US" baseline="0" dirty="0" smtClean="0"/>
              <a:t> report, the figure for 2000 (0.58) is not statistically significant. The figure for 1990 (0.46)  almost mirrors the number cited for the US in the cross-country analysis on the next slide.</a:t>
            </a:r>
            <a:endParaRPr lang="en-US" dirty="0"/>
          </a:p>
        </p:txBody>
      </p:sp>
      <p:sp>
        <p:nvSpPr>
          <p:cNvPr id="4" name="Slide Number Placeholder 3"/>
          <p:cNvSpPr>
            <a:spLocks noGrp="1"/>
          </p:cNvSpPr>
          <p:nvPr>
            <p:ph type="sldNum" sz="quarter" idx="10"/>
          </p:nvPr>
        </p:nvSpPr>
        <p:spPr/>
        <p:txBody>
          <a:bodyPr/>
          <a:lstStyle/>
          <a:p>
            <a:fld id="{872D0467-3829-42F7-B80E-EAFCBFBE60E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79994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8ADD25C4-094D-46ED-AF34-C9865B1618F7}" type="slidenum">
              <a:rPr lang="en-US"/>
              <a:pPr>
                <a:defRPr/>
              </a:pPr>
              <a:t>131</a:t>
            </a:fld>
            <a:endParaRPr lang="en-US"/>
          </a:p>
        </p:txBody>
      </p:sp>
      <p:sp>
        <p:nvSpPr>
          <p:cNvPr id="265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5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Data is from the 2003-2004 Schools &amp; Staffing Survey (SASS)</a:t>
            </a:r>
          </a:p>
          <a:p>
            <a:pPr lvl="1" eaLnBrk="1" hangingPunct="1"/>
            <a:r>
              <a:rPr lang="en-US" smtClean="0"/>
              <a:t>SASS surveys a nationally representative sample of teachers.</a:t>
            </a:r>
          </a:p>
          <a:p>
            <a:pPr eaLnBrk="1" hangingPunct="1"/>
            <a:r>
              <a:rPr lang="en-US" smtClean="0"/>
              <a:t>Analysis examines out-of-field teaching in core academic classes at secondary &amp; middle school:</a:t>
            </a:r>
          </a:p>
          <a:p>
            <a:pPr lvl="1" eaLnBrk="1" hangingPunct="1"/>
            <a:r>
              <a:rPr lang="en-US" smtClean="0"/>
              <a:t>Core academic classes are English, math, social studies and science.  </a:t>
            </a:r>
          </a:p>
          <a:p>
            <a:pPr lvl="1" eaLnBrk="1" hangingPunct="1"/>
            <a:r>
              <a:rPr lang="en-US" smtClean="0"/>
              <a:t>“Out-of-field” is defined as a teacher lacking </a:t>
            </a:r>
            <a:r>
              <a:rPr lang="en-US" u="sng" smtClean="0"/>
              <a:t>both</a:t>
            </a:r>
            <a:r>
              <a:rPr lang="en-US" smtClean="0"/>
              <a:t> an in-field regular certification and a major in the subject of the classes she/he was assigned to teach </a:t>
            </a:r>
          </a:p>
          <a:p>
            <a:pPr lvl="1" eaLnBrk="1" hangingPunct="1"/>
            <a:r>
              <a:rPr lang="en-US" smtClean="0"/>
              <a:t>Secondary classes include departmentalized classes in grades 7-12. </a:t>
            </a:r>
          </a:p>
          <a:p>
            <a:pPr lvl="1" eaLnBrk="1" hangingPunct="1"/>
            <a:r>
              <a:rPr lang="en-US" smtClean="0"/>
              <a:t>Middle grades include 5-8. Only teachers assigned to departmentalized classes count towards middle grades.</a:t>
            </a:r>
          </a:p>
          <a:p>
            <a:pPr eaLnBrk="1" hangingPunct="1"/>
            <a:endParaRPr lang="en-US" smtClean="0"/>
          </a:p>
        </p:txBody>
      </p:sp>
    </p:spTree>
    <p:extLst>
      <p:ext uri="{BB962C8B-B14F-4D97-AF65-F5344CB8AC3E}">
        <p14:creationId xmlns:p14="http://schemas.microsoft.com/office/powerpoint/2010/main" val="2895888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Animated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6C061BF5-FCF7-4E2A-BF72-95918CB7445D}" type="slidenum">
              <a:rPr lang="en-US" smtClean="0"/>
              <a:pPr/>
              <a:t>133</a:t>
            </a:fld>
            <a:endParaRPr lang="en-US"/>
          </a:p>
        </p:txBody>
      </p:sp>
    </p:spTree>
    <p:extLst>
      <p:ext uri="{BB962C8B-B14F-4D97-AF65-F5344CB8AC3E}">
        <p14:creationId xmlns:p14="http://schemas.microsoft.com/office/powerpoint/2010/main" val="2510080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B2E783-E1F8-4E66-BA4F-5D53E9812D68}" type="slidenum">
              <a:rPr lang="en-US"/>
              <a:pPr>
                <a:defRPr/>
              </a:pPr>
              <a:t>135</a:t>
            </a:fld>
            <a:endParaRPr lang="en-US"/>
          </a:p>
        </p:txBody>
      </p:sp>
      <p:sp>
        <p:nvSpPr>
          <p:cNvPr id="267267"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p:spPr>
      </p:sp>
      <p:sp>
        <p:nvSpPr>
          <p:cNvPr id="267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Another set of researchers in Dallas TX found that students with a previous history of low-achievement were more likely to be assigned to ineffective tchrs.  Over all three grades we see more low achievers being assigned to ineffective tchrs and in 6th grade the difference is remarkable with 125 more students assigned to ineffective tchrs.</a:t>
            </a:r>
          </a:p>
        </p:txBody>
      </p:sp>
    </p:spTree>
    <p:extLst>
      <p:ext uri="{BB962C8B-B14F-4D97-AF65-F5344CB8AC3E}">
        <p14:creationId xmlns:p14="http://schemas.microsoft.com/office/powerpoint/2010/main" val="114159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Checked 1/8/14 JY</a:t>
            </a:r>
          </a:p>
          <a:p>
            <a:pPr marL="232943" indent="-232943"/>
            <a:endParaRPr lang="en-US" dirty="0" smtClean="0"/>
          </a:p>
          <a:p>
            <a:pPr marL="232943" indent="-232943"/>
            <a:r>
              <a:rPr lang="en-US" dirty="0" smtClean="0"/>
              <a:t>Updated 11/14/13 MW</a:t>
            </a:r>
            <a:endParaRPr lang="en-US" dirty="0"/>
          </a:p>
        </p:txBody>
      </p:sp>
      <p:sp>
        <p:nvSpPr>
          <p:cNvPr id="4" name="Slide Number Placeholder 3"/>
          <p:cNvSpPr>
            <a:spLocks noGrp="1"/>
          </p:cNvSpPr>
          <p:nvPr>
            <p:ph type="sldNum" sz="quarter" idx="10"/>
          </p:nvPr>
        </p:nvSpPr>
        <p:spPr/>
        <p:txBody>
          <a:bodyPr/>
          <a:lstStyle/>
          <a:p>
            <a:fld id="{872D0467-3829-42F7-B80E-EAFCBFBE60E3}" type="slidenum">
              <a:rPr lang="en-US" smtClean="0"/>
              <a:pPr/>
              <a:t>18</a:t>
            </a:fld>
            <a:endParaRPr lang="en-US"/>
          </a:p>
        </p:txBody>
      </p:sp>
    </p:spTree>
    <p:extLst>
      <p:ext uri="{BB962C8B-B14F-4D97-AF65-F5344CB8AC3E}">
        <p14:creationId xmlns:p14="http://schemas.microsoft.com/office/powerpoint/2010/main" val="396116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21</a:t>
            </a:fld>
            <a:endParaRPr lang="en-US" dirty="0"/>
          </a:p>
        </p:txBody>
      </p:sp>
    </p:spTree>
    <p:extLst>
      <p:ext uri="{BB962C8B-B14F-4D97-AF65-F5344CB8AC3E}">
        <p14:creationId xmlns:p14="http://schemas.microsoft.com/office/powerpoint/2010/main" val="298477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5022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9543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6098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acintosh%20HD:Users:tsuname:Documents:ACTIVE%20JOBS:ED%20TRUST:08-098%20IDENTITY:LOGOS%2008:ET_logo_08_RGB_256.gif"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Narrow"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5664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1600203"/>
            <a:ext cx="10566400" cy="4525963"/>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3"/>
            <a:ext cx="2540000" cy="5592763"/>
          </a:xfrm>
        </p:spPr>
        <p:txBody>
          <a:bodyPr vert="eaVert"/>
          <a:lstStyle>
            <a:lvl1pPr>
              <a:defRPr>
                <a:latin typeface="Arial Narrow"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533403"/>
            <a:ext cx="7823200" cy="5592763"/>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416800" y="6486526"/>
            <a:ext cx="4673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947946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94596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416800" y="6486526"/>
            <a:ext cx="4673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62845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ndParaRPr>
          </a:p>
        </p:txBody>
      </p:sp>
      <p:sp>
        <p:nvSpPr>
          <p:cNvPr id="8" name="Text Box 6"/>
          <p:cNvSpPr txBox="1">
            <a:spLocks noChangeArrowheads="1"/>
          </p:cNvSpPr>
          <p:nvPr userDrawn="1"/>
        </p:nvSpPr>
        <p:spPr bwMode="auto">
          <a:xfrm>
            <a:off x="8432800" y="6486526"/>
            <a:ext cx="3556000" cy="29527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200" dirty="0">
                <a:solidFill>
                  <a:prstClr val="white"/>
                </a:solidFill>
                <a:latin typeface="Calibri" pitchFamily="34" charset="0"/>
              </a:rPr>
              <a:t>© </a:t>
            </a:r>
            <a:r>
              <a:rPr lang="en-US" sz="1200" dirty="0" smtClean="0">
                <a:solidFill>
                  <a:prstClr val="white"/>
                </a:solidFill>
                <a:latin typeface="Calibri" pitchFamily="34" charset="0"/>
              </a:rPr>
              <a:t>2016</a:t>
            </a:r>
            <a:r>
              <a:rPr lang="en-US" sz="1200" baseline="0" dirty="0" smtClean="0">
                <a:solidFill>
                  <a:prstClr val="white"/>
                </a:solidFill>
                <a:latin typeface="Calibri" pitchFamily="34" charset="0"/>
              </a:rPr>
              <a:t> </a:t>
            </a:r>
            <a:r>
              <a:rPr lang="en-US" sz="1200" dirty="0" smtClean="0">
                <a:solidFill>
                  <a:prstClr val="white"/>
                </a:solidFill>
                <a:latin typeface="Calibri" pitchFamily="34" charset="0"/>
              </a:rPr>
              <a:t>THE </a:t>
            </a:r>
            <a:r>
              <a:rPr lang="en-US" sz="1200" dirty="0">
                <a:solidFill>
                  <a:prstClr val="white"/>
                </a:solidFill>
                <a:latin typeface="Calibri" pitchFamily="34" charset="0"/>
              </a:rPr>
              <a:t>EDUCATION TRUST</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000">
                <a:latin typeface="Calibri" pitchFamily="34" charset="0"/>
              </a:defRPr>
            </a:lvl1pPr>
          </a:lstStyle>
          <a:p>
            <a:pPr lvl="0"/>
            <a:r>
              <a:rPr lang="en-US" dirty="0" smtClean="0"/>
              <a:t>Click to edit Master text styles</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Calibri" pitchFamily="34"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2414370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2863270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76583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Univers 45 Light" pitchFamily="34" charset="0"/>
              </a:defRPr>
            </a:lvl1pPr>
          </a:lstStyle>
          <a:p>
            <a:pPr lvl="0"/>
            <a:r>
              <a:rPr lang="en-US" dirty="0" smtClean="0"/>
              <a:t>Click to edit Master text styles</a:t>
            </a:r>
            <a:endParaRPr lang="en-US" dirty="0"/>
          </a:p>
        </p:txBody>
      </p:sp>
      <p:sp>
        <p:nvSpPr>
          <p:cNvPr id="10" name="Text Box 6"/>
          <p:cNvSpPr txBox="1">
            <a:spLocks noChangeArrowheads="1"/>
          </p:cNvSpPr>
          <p:nvPr userDrawn="1"/>
        </p:nvSpPr>
        <p:spPr bwMode="auto">
          <a:xfrm>
            <a:off x="7518400" y="6562726"/>
            <a:ext cx="4673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Tree>
    <p:extLst>
      <p:ext uri="{BB962C8B-B14F-4D97-AF65-F5344CB8AC3E}">
        <p14:creationId xmlns:p14="http://schemas.microsoft.com/office/powerpoint/2010/main" val="670555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177979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7545241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Univers 45 Light" pitchFamily="34" charset="0"/>
              </a:defRPr>
            </a:lvl1pPr>
          </a:lstStyle>
          <a:p>
            <a:pPr lvl="0"/>
            <a:r>
              <a:rPr lang="en-US" dirty="0" smtClean="0"/>
              <a:t>Click to edit Master text styles</a:t>
            </a:r>
            <a:endParaRPr lang="en-US" dirty="0"/>
          </a:p>
        </p:txBody>
      </p:sp>
      <p:sp>
        <p:nvSpPr>
          <p:cNvPr id="10" name="Text Box 6"/>
          <p:cNvSpPr txBox="1">
            <a:spLocks noChangeArrowheads="1"/>
          </p:cNvSpPr>
          <p:nvPr userDrawn="1"/>
        </p:nvSpPr>
        <p:spPr bwMode="auto">
          <a:xfrm>
            <a:off x="7823200" y="6553201"/>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extLst>
      <p:ext uri="{BB962C8B-B14F-4D97-AF65-F5344CB8AC3E}">
        <p14:creationId xmlns:p14="http://schemas.microsoft.com/office/powerpoint/2010/main" val="4033711479"/>
      </p:ext>
    </p:extLst>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6163836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4123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8026400" y="6486526"/>
            <a:ext cx="40640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766568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5283159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smtClean="0"/>
              <a:t>Click to edit Master text styles</a:t>
            </a:r>
          </a:p>
        </p:txBody>
      </p:sp>
    </p:spTree>
    <p:extLst>
      <p:ext uri="{BB962C8B-B14F-4D97-AF65-F5344CB8AC3E}">
        <p14:creationId xmlns:p14="http://schemas.microsoft.com/office/powerpoint/2010/main" val="25053120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312347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65724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668000" cy="884238"/>
          </a:xfrm>
        </p:spPr>
        <p:txBody>
          <a:bodyPr/>
          <a:lstStyle>
            <a:lvl1pPr>
              <a:defRPr>
                <a:latin typeface="Arial Narrow"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812800" y="1600201"/>
            <a:ext cx="10668000" cy="44958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3761646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2893261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1475038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5563311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7341367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924800" y="6486526"/>
            <a:ext cx="4165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879985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315200" y="6486526"/>
            <a:ext cx="4775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873779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823200" y="6486526"/>
            <a:ext cx="4267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45344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rtlCol="0">
            <a:normAutofit/>
          </a:bodyPr>
          <a:lstStyle/>
          <a:p>
            <a:pPr lvl="0"/>
            <a:endParaRPr lang="en-US" noProof="0" smtClean="0"/>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30BB4D35-7DD2-45B9-90A1-011D147E026C}" type="slidenum">
              <a:rPr lang="en-US"/>
              <a:pPr>
                <a:defRPr/>
              </a:pPr>
              <a:t>‹#›</a:t>
            </a:fld>
            <a:endParaRPr lang="en-US"/>
          </a:p>
        </p:txBody>
      </p:sp>
    </p:spTree>
    <p:extLst>
      <p:ext uri="{BB962C8B-B14F-4D97-AF65-F5344CB8AC3E}">
        <p14:creationId xmlns:p14="http://schemas.microsoft.com/office/powerpoint/2010/main" val="2219296727"/>
      </p:ext>
    </p:extLst>
  </p:cSld>
  <p:clrMapOvr>
    <a:masterClrMapping/>
  </p:clrMapOvr>
  <p:transition>
    <p:random/>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518400" y="6486526"/>
            <a:ext cx="45720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91449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Narrow"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Narrow"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315200" y="6486526"/>
            <a:ext cx="4775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379852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58215347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823200" y="6486526"/>
            <a:ext cx="4267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991354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359826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10" name="Text Box 6"/>
          <p:cNvSpPr txBox="1">
            <a:spLocks noChangeArrowheads="1"/>
          </p:cNvSpPr>
          <p:nvPr userDrawn="1"/>
        </p:nvSpPr>
        <p:spPr bwMode="auto">
          <a:xfrm>
            <a:off x="7620000" y="6562726"/>
            <a:ext cx="45720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a:t>
            </a:r>
            <a:endParaRPr lang="en-US" sz="1300" b="1" dirty="0">
              <a:solidFill>
                <a:schemeClr val="bg1"/>
              </a:solidFill>
              <a:latin typeface="+mn-lt"/>
            </a:endParaRPr>
          </a:p>
        </p:txBody>
      </p:sp>
    </p:spTree>
    <p:extLst>
      <p:ext uri="{BB962C8B-B14F-4D97-AF65-F5344CB8AC3E}">
        <p14:creationId xmlns:p14="http://schemas.microsoft.com/office/powerpoint/2010/main" val="427976878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91463651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269169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823200" y="6486526"/>
            <a:ext cx="4267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983852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49267065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1457369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12800" y="1600203"/>
            <a:ext cx="518160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3"/>
            <a:ext cx="518160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62758016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7" name="Text Box 6"/>
          <p:cNvSpPr txBox="1">
            <a:spLocks noChangeArrowheads="1"/>
          </p:cNvSpPr>
          <p:nvPr userDrawn="1"/>
        </p:nvSpPr>
        <p:spPr bwMode="auto">
          <a:xfrm>
            <a:off x="6807200" y="6562726"/>
            <a:ext cx="5384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extLst>
      <p:ext uri="{BB962C8B-B14F-4D97-AF65-F5344CB8AC3E}">
        <p14:creationId xmlns:p14="http://schemas.microsoft.com/office/powerpoint/2010/main" val="4049305227"/>
      </p:ext>
    </p:extLst>
  </p:cSld>
  <p:clrMapOvr>
    <a:masterClrMapping/>
  </p:clrMapOvr>
  <p:transition>
    <p:random/>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0"/>
            <a:ext cx="10160000" cy="472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591537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638800"/>
            <a:ext cx="12192000" cy="1219200"/>
          </a:xfrm>
          <a:prstGeom prst="rect">
            <a:avLst/>
          </a:prstGeom>
          <a:solidFill>
            <a:srgbClr val="919CA3"/>
          </a:solidFill>
          <a:ln w="9525">
            <a:noFill/>
            <a:miter lim="800000"/>
            <a:headEnd/>
            <a:tailEnd/>
          </a:ln>
        </p:spPr>
        <p:txBody>
          <a:bodyPr wrap="none" anchor="ctr"/>
          <a:lstStyle/>
          <a:p>
            <a:pPr fontAlgn="auto">
              <a:spcBef>
                <a:spcPts val="0"/>
              </a:spcBef>
              <a:spcAft>
                <a:spcPts val="0"/>
              </a:spcAft>
              <a:defRPr/>
            </a:pPr>
            <a:endParaRPr lang="en-US" sz="1800" dirty="0">
              <a:latin typeface="+mn-lt"/>
            </a:endParaRPr>
          </a:p>
        </p:txBody>
      </p:sp>
      <p:sp>
        <p:nvSpPr>
          <p:cNvPr id="5" name="Rectangle 4"/>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pic>
        <p:nvPicPr>
          <p:cNvPr id="6" name="Picture 13" descr="Macintosh HD:Users:tsuname:Documents:ACTIVE JOBS:ED TRUST:08-098 IDENTITY:LOGOS 08:ET_logo_08_RGB_256.gif"/>
          <p:cNvPicPr>
            <a:picLocks noChangeAspect="1" noChangeArrowheads="1"/>
          </p:cNvPicPr>
          <p:nvPr userDrawn="1"/>
        </p:nvPicPr>
        <p:blipFill>
          <a:blip r:embed="rId2" r:link="rId3" cstate="print"/>
          <a:srcRect/>
          <a:stretch>
            <a:fillRect/>
          </a:stretch>
        </p:blipFill>
        <p:spPr bwMode="auto">
          <a:xfrm>
            <a:off x="0" y="5651500"/>
            <a:ext cx="3759200" cy="1206500"/>
          </a:xfrm>
          <a:prstGeom prst="rect">
            <a:avLst/>
          </a:prstGeom>
          <a:noFill/>
          <a:ln w="9525">
            <a:noFill/>
            <a:miter lim="800000"/>
            <a:headEnd/>
            <a:tailEnd/>
          </a:ln>
        </p:spPr>
      </p:pic>
      <p:cxnSp>
        <p:nvCxnSpPr>
          <p:cNvPr id="7" name="Straight Connector 6"/>
          <p:cNvCxnSpPr/>
          <p:nvPr userDrawn="1"/>
        </p:nvCxnSpPr>
        <p:spPr>
          <a:xfrm rot="5400000">
            <a:off x="3149601" y="6247872"/>
            <a:ext cx="1219200" cy="42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76800" y="914400"/>
            <a:ext cx="6705600" cy="2286000"/>
          </a:xfrm>
        </p:spPr>
        <p:txBody>
          <a:bodyPr>
            <a:normAutofit/>
          </a:bodyPr>
          <a:lstStyle>
            <a:lvl1pPr algn="l">
              <a:defRPr sz="4000">
                <a:latin typeface="+mj-lt"/>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4165600" y="5867400"/>
            <a:ext cx="7721600" cy="762000"/>
          </a:xfrm>
        </p:spPr>
        <p:txBody>
          <a:bodyPr/>
          <a:lstStyle>
            <a:lvl1pPr>
              <a:buNone/>
              <a:defRPr sz="1600" b="1">
                <a:solidFill>
                  <a:srgbClr val="FFD457"/>
                </a:solidFill>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178400485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3647055"/>
      </p:ext>
    </p:extLst>
  </p:cSld>
  <p:clrMapOvr>
    <a:masterClrMapping/>
  </p:clrMapOvr>
  <p:transition>
    <p:random/>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41655307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95982360"/>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6680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12800" y="1535113"/>
            <a:ext cx="5183717"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12800" y="2174875"/>
            <a:ext cx="5183717"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535113"/>
            <a:ext cx="5287433"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5"/>
            <a:ext cx="5287433"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33400"/>
            <a:ext cx="3807884" cy="901700"/>
          </a:xfrm>
        </p:spPr>
        <p:txBody>
          <a:bodyPr anchor="b"/>
          <a:lstStyle>
            <a:lvl1pPr algn="l">
              <a:defRPr sz="2000" b="1">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6733" y="533403"/>
            <a:ext cx="6714067" cy="5592763"/>
          </a:xfr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12802" y="1435103"/>
            <a:ext cx="3807884" cy="4691063"/>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8"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 Box 6"/>
          <p:cNvSpPr txBox="1">
            <a:spLocks noChangeArrowheads="1"/>
          </p:cNvSpPr>
          <p:nvPr userDrawn="1"/>
        </p:nvSpPr>
        <p:spPr bwMode="auto">
          <a:xfrm>
            <a:off x="8280400" y="6538915"/>
            <a:ext cx="3759200" cy="295275"/>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2" r:id="rId53"/>
    <p:sldLayoutId id="2147483703" r:id="rId54"/>
    <p:sldLayoutId id="2147483704" r:id="rId55"/>
    <p:sldLayoutId id="2147483705" r:id="rId56"/>
  </p:sldLayoutIdLst>
  <p:hf sldNum="0" hdr="0" dt="0"/>
  <p:txStyles>
    <p:title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8.xml"/><Relationship Id="rId1" Type="http://schemas.openxmlformats.org/officeDocument/2006/relationships/vmlDrawing" Target="../drawings/vmlDrawing3.vml"/><Relationship Id="rId4" Type="http://schemas.openxmlformats.org/officeDocument/2006/relationships/image" Target="../media/image47.e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48.emf"/><Relationship Id="rId5" Type="http://schemas.openxmlformats.org/officeDocument/2006/relationships/oleObject" Target="../embeddings/Microsoft_Word_97_-_2003_Document2.doc"/><Relationship Id="rId4" Type="http://schemas.openxmlformats.org/officeDocument/2006/relationships/oleObject" Target="../embeddings/oleObject4.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52.png"/><Relationship Id="rId4" Type="http://schemas.openxmlformats.org/officeDocument/2006/relationships/oleObject" Target="../embeddings/Microsoft_Excel_97-2003_Worksheet3.xls"/></Relationships>
</file>

<file path=ppt/slides/_rels/slide1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1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oleObject" Target="../embeddings/Microsoft_Excel_97-2003_Worksheet4.xls"/><Relationship Id="rId4" Type="http://schemas.openxmlformats.org/officeDocument/2006/relationships/oleObject" Target="../embeddings/oleObject6.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55.png"/><Relationship Id="rId5" Type="http://schemas.openxmlformats.org/officeDocument/2006/relationships/oleObject" Target="../embeddings/Microsoft_Excel_97-2003_Worksheet5.xls"/><Relationship Id="rId4" Type="http://schemas.openxmlformats.org/officeDocument/2006/relationships/oleObject" Target="../embeddings/oleObject7.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56.png"/><Relationship Id="rId4" Type="http://schemas.openxmlformats.org/officeDocument/2006/relationships/oleObject" Target="../embeddings/Microsoft_Excel_97-2003_Worksheet6.xls"/></Relationships>
</file>

<file path=ppt/slides/_rels/slide1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59.png"/><Relationship Id="rId5" Type="http://schemas.openxmlformats.org/officeDocument/2006/relationships/oleObject" Target="../embeddings/Microsoft_Excel_97-2003_Worksheet7.xls"/><Relationship Id="rId4" Type="http://schemas.openxmlformats.org/officeDocument/2006/relationships/oleObject" Target="../embeddings/oleObject9.bin"/></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6.xml"/></Relationships>
</file>

<file path=ppt/slides/_rels/slide1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5.xml"/></Relationships>
</file>

<file path=ppt/slides/_rels/slide1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7.xml"/></Relationships>
</file>

<file path=ppt/slides/_rels/slide1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data.un.org/DocumentData.aspx?q=gini&amp;id=271"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nces.ed.gov/surveys/pisa/pisa2012/pisa2012highlights_5a.asp" TargetMode="Externa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nces.ed.gov/surveys/pisa/pisa2012/pisa2012highlights_4a.asp" TargetMode="Externa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hyperlink" Target="http://nces.ed.gov/surveys/pisa/pisa2012/pisa2012highlights_3a.asp" TargetMode="External"/><Relationship Id="rId2" Type="http://schemas.openxmlformats.org/officeDocument/2006/relationships/chart" Target="../charts/chart14.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8.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7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8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s://reportcards.nysed.gov/schools.php?district=800000049235&amp;year=2012" TargetMode="External"/><Relationship Id="rId1" Type="http://schemas.openxmlformats.org/officeDocument/2006/relationships/slideLayout" Target="../slideLayouts/slideLayout49.xml"/></Relationships>
</file>

<file path=ppt/slides/_rels/slide8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s://reportcards.nysed.gov/schools.php?district=800000049235&amp;year=2012" TargetMode="External"/><Relationship Id="rId1" Type="http://schemas.openxmlformats.org/officeDocument/2006/relationships/slideLayout" Target="../slideLayouts/slideLayout50.xml"/></Relationships>
</file>

<file path=ppt/slides/_rels/slide8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52.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8" name="Footer Placeholder 7"/>
          <p:cNvSpPr>
            <a:spLocks noGrp="1"/>
          </p:cNvSpPr>
          <p:nvPr>
            <p:ph type="ftr" sz="quarter" idx="4294967295"/>
          </p:nvPr>
        </p:nvSpPr>
        <p:spPr>
          <a:xfrm>
            <a:off x="2369489" y="6019800"/>
            <a:ext cx="2837518" cy="304800"/>
          </a:xfrm>
          <a:prstGeom prst="rect">
            <a:avLst/>
          </a:prstGeom>
        </p:spPr>
        <p:txBody>
          <a:bodyPr/>
          <a:lstStyle/>
          <a:p>
            <a:r>
              <a:rPr lang="en-US" sz="1200" dirty="0">
                <a:solidFill>
                  <a:schemeClr val="bg1"/>
                </a:solidFill>
              </a:rPr>
              <a:t>Copyright </a:t>
            </a:r>
            <a:r>
              <a:rPr lang="en-US" sz="1200" dirty="0" smtClean="0">
                <a:solidFill>
                  <a:schemeClr val="bg1"/>
                </a:solidFill>
              </a:rPr>
              <a:t>2016 </a:t>
            </a:r>
            <a:r>
              <a:rPr lang="en-US" sz="1200" dirty="0">
                <a:solidFill>
                  <a:schemeClr val="bg1"/>
                </a:solidFill>
              </a:rPr>
              <a:t>The Education Trust</a:t>
            </a:r>
          </a:p>
        </p:txBody>
      </p:sp>
      <p:sp>
        <p:nvSpPr>
          <p:cNvPr id="9" name="TextBox 8"/>
          <p:cNvSpPr txBox="1"/>
          <p:nvPr/>
        </p:nvSpPr>
        <p:spPr>
          <a:xfrm>
            <a:off x="2369489" y="2036310"/>
            <a:ext cx="6553200" cy="3954929"/>
          </a:xfrm>
          <a:prstGeom prst="rect">
            <a:avLst/>
          </a:prstGeom>
          <a:noFill/>
        </p:spPr>
        <p:txBody>
          <a:bodyPr wrap="square" rtlCol="0">
            <a:spAutoFit/>
          </a:bodyPr>
          <a:lstStyle/>
          <a:p>
            <a:r>
              <a:rPr lang="en-US" sz="4500" b="1" dirty="0" smtClean="0">
                <a:solidFill>
                  <a:schemeClr val="bg1"/>
                </a:solidFill>
                <a:latin typeface="Arial" panose="020B0604020202020204" pitchFamily="34" charset="0"/>
                <a:cs typeface="Arial" panose="020B0604020202020204" pitchFamily="34" charset="0"/>
              </a:rPr>
              <a:t>Achievement and Opportunity in America:</a:t>
            </a:r>
            <a:r>
              <a:rPr lang="en-US" sz="4500" b="1" dirty="0">
                <a:solidFill>
                  <a:schemeClr val="bg1"/>
                </a:solidFill>
                <a:latin typeface="+mj-lt"/>
              </a:rPr>
              <a:t/>
            </a:r>
            <a:br>
              <a:rPr lang="en-US" sz="4500" b="1" dirty="0">
                <a:solidFill>
                  <a:schemeClr val="bg1"/>
                </a:solidFill>
                <a:latin typeface="+mj-lt"/>
              </a:rPr>
            </a:br>
            <a:r>
              <a:rPr lang="en-US" sz="3500" b="1" i="1" dirty="0" smtClean="0">
                <a:solidFill>
                  <a:schemeClr val="bg1"/>
                </a:solidFill>
                <a:latin typeface="Arial" panose="020B0604020202020204" pitchFamily="34" charset="0"/>
                <a:cs typeface="Arial" panose="020B0604020202020204" pitchFamily="34" charset="0"/>
              </a:rPr>
              <a:t>What Can We Do?</a:t>
            </a:r>
            <a:endParaRPr lang="en-US" sz="3500" b="1" i="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univers 55"/>
              <a:cs typeface="Arial" panose="020B0604020202020204" pitchFamily="34" charset="0"/>
            </a:endParaRPr>
          </a:p>
          <a:p>
            <a:r>
              <a:rPr lang="en-US" sz="1600" b="1" dirty="0" smtClean="0">
                <a:solidFill>
                  <a:schemeClr val="bg1"/>
                </a:solidFill>
                <a:latin typeface="Arial" panose="020B0604020202020204" pitchFamily="34" charset="0"/>
                <a:cs typeface="Arial" panose="020B0604020202020204" pitchFamily="34" charset="0"/>
              </a:rPr>
              <a:t>Conference on Educating Students in Poverty</a:t>
            </a:r>
          </a:p>
          <a:p>
            <a:r>
              <a:rPr lang="en-US" sz="1600" b="1" dirty="0" smtClean="0">
                <a:solidFill>
                  <a:schemeClr val="bg1"/>
                </a:solidFill>
                <a:latin typeface="Arial" panose="020B0604020202020204" pitchFamily="34" charset="0"/>
                <a:cs typeface="Arial" panose="020B0604020202020204" pitchFamily="34" charset="0"/>
              </a:rPr>
              <a:t>Austin, Texas</a:t>
            </a:r>
          </a:p>
          <a:p>
            <a:endParaRPr lang="en-US" sz="14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380753" y="1752600"/>
            <a:ext cx="3429000" cy="369332"/>
          </a:xfrm>
          <a:prstGeom prst="rect">
            <a:avLst/>
          </a:prstGeom>
        </p:spPr>
        <p:txBody>
          <a:bodyPr wrap="square">
            <a:spAutoFit/>
          </a:bodyPr>
          <a:lstStyle/>
          <a:p>
            <a:r>
              <a:rPr lang="en-US" b="1" dirty="0" smtClean="0">
                <a:solidFill>
                  <a:schemeClr val="bg1"/>
                </a:solidFill>
                <a:latin typeface="Arial" panose="020B0604020202020204" pitchFamily="34" charset="0"/>
                <a:cs typeface="Arial" panose="020B0604020202020204" pitchFamily="34" charset="0"/>
              </a:rPr>
              <a:t>12 September 2016</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011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Progress was painfully slow, especially for people of color.  But year by year, decade by decade…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21469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Bottom Line: </a:t>
            </a:r>
            <a:br>
              <a:rPr lang="en-US" dirty="0" smtClean="0"/>
            </a:br>
            <a:r>
              <a:rPr lang="en-US" dirty="0" smtClean="0"/>
              <a:t>What We Do Matters!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1015341"/>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solidFill>
            <a:schemeClr val="accent3">
              <a:lumMod val="40000"/>
              <a:lumOff val="60000"/>
            </a:schemeClr>
          </a:solidFill>
        </p:spPr>
        <p:txBody>
          <a:bodyPr>
            <a:normAutofit/>
          </a:bodyPr>
          <a:lstStyle/>
          <a:p>
            <a:pPr eaLnBrk="1" hangingPunct="1"/>
            <a:r>
              <a:rPr lang="en-US" sz="4000" dirty="0">
                <a:latin typeface="Univers 55" pitchFamily="34" charset="0"/>
              </a:rPr>
              <a:t>What Can We Learn From Top Performers and Top Gainers?</a:t>
            </a:r>
          </a:p>
        </p:txBody>
      </p:sp>
      <p:sp>
        <p:nvSpPr>
          <p:cNvPr id="3" name="Subtitle 2"/>
          <p:cNvSpPr>
            <a:spLocks noGrp="1"/>
          </p:cNvSpPr>
          <p:nvPr>
            <p:ph type="subTitle" idx="1"/>
          </p:nvPr>
        </p:nvSpPr>
        <p:spPr/>
        <p:txBody>
          <a:bodyPr>
            <a:normAutofit/>
          </a:bodyPr>
          <a:lstStyle/>
          <a:p>
            <a:pPr eaLnBrk="1" hangingPunct="1"/>
            <a:r>
              <a:rPr lang="en-US" sz="2800" dirty="0" smtClean="0">
                <a:latin typeface="Univers 45 Light" pitchFamily="34" charset="0"/>
              </a:rPr>
              <a:t>Five </a:t>
            </a:r>
            <a:r>
              <a:rPr lang="en-US" sz="2800" dirty="0">
                <a:latin typeface="Univers 45 Light" pitchFamily="34" charset="0"/>
              </a:rPr>
              <a:t>common sense, but ultimately disruptive ideas.</a:t>
            </a:r>
          </a:p>
        </p:txBody>
      </p:sp>
    </p:spTree>
    <p:extLst>
      <p:ext uri="{BB962C8B-B14F-4D97-AF65-F5344CB8AC3E}">
        <p14:creationId xmlns:p14="http://schemas.microsoft.com/office/powerpoint/2010/main" val="3157046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solidFill>
            <a:srgbClr val="FFC000"/>
          </a:solidFill>
        </p:spPr>
        <p:txBody>
          <a:bodyPr>
            <a:normAutofit/>
          </a:bodyPr>
          <a:lstStyle/>
          <a:p>
            <a:r>
              <a:rPr lang="en-US" sz="4000" dirty="0"/>
              <a:t>#1.  Good schools, districts don’t leave anything about teaching and learning to chance.</a:t>
            </a:r>
          </a:p>
        </p:txBody>
      </p:sp>
      <p:sp>
        <p:nvSpPr>
          <p:cNvPr id="141315" name="Rectangle 3"/>
          <p:cNvSpPr>
            <a:spLocks noGrp="1" noChangeArrowheads="1"/>
          </p:cNvSpPr>
          <p:nvPr>
            <p:ph type="subTitle" idx="1"/>
          </p:nvPr>
        </p:nvSpPr>
        <p:spPr/>
        <p:txBody>
          <a:bodyPr/>
          <a:lstStyle/>
          <a:p>
            <a:endParaRPr lang="en-US" smtClean="0"/>
          </a:p>
        </p:txBody>
      </p:sp>
    </p:spTree>
    <p:extLst>
      <p:ext uri="{BB962C8B-B14F-4D97-AF65-F5344CB8AC3E}">
        <p14:creationId xmlns:p14="http://schemas.microsoft.com/office/powerpoint/2010/main" val="1784848000"/>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p:txBody>
          <a:bodyPr/>
          <a:lstStyle/>
          <a:p>
            <a:r>
              <a:rPr lang="en-US" sz="2800"/>
              <a:t>An awful lot of our teachers—even brand new ones—are left to figure out on their own what to teach and what constitutes “good enough” work.</a:t>
            </a:r>
          </a:p>
        </p:txBody>
      </p:sp>
      <p:sp>
        <p:nvSpPr>
          <p:cNvPr id="142339" name="Rectangle 3"/>
          <p:cNvSpPr>
            <a:spLocks noGrp="1" noChangeArrowheads="1"/>
          </p:cNvSpPr>
          <p:nvPr>
            <p:ph type="subTitle" idx="1"/>
          </p:nvPr>
        </p:nvSpPr>
        <p:spPr/>
        <p:txBody>
          <a:bodyPr/>
          <a:lstStyle/>
          <a:p>
            <a:endParaRPr lang="en-US" smtClean="0"/>
          </a:p>
        </p:txBody>
      </p:sp>
    </p:spTree>
    <p:extLst>
      <p:ext uri="{BB962C8B-B14F-4D97-AF65-F5344CB8AC3E}">
        <p14:creationId xmlns:p14="http://schemas.microsoft.com/office/powerpoint/2010/main" val="3287181198"/>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p:txBody>
          <a:bodyPr>
            <a:normAutofit fontScale="90000"/>
          </a:bodyPr>
          <a:lstStyle/>
          <a:p>
            <a:r>
              <a:rPr lang="en-US" sz="2800"/>
              <a:t>What does this do?</a:t>
            </a:r>
            <a:br>
              <a:rPr lang="en-US" sz="2800"/>
            </a:br>
            <a:r>
              <a:rPr lang="en-US" sz="2800"/>
              <a:t/>
            </a:r>
            <a:br>
              <a:rPr lang="en-US" sz="2800"/>
            </a:br>
            <a:r>
              <a:rPr lang="en-US" sz="2800"/>
              <a:t>Leaves teachers entirely on their own to figure out what to teach, what order to teach it in, HOW to teach it…and to what level.</a:t>
            </a:r>
          </a:p>
        </p:txBody>
      </p:sp>
      <p:sp>
        <p:nvSpPr>
          <p:cNvPr id="149507" name="Rectangle 3"/>
          <p:cNvSpPr>
            <a:spLocks noGrp="1" noChangeArrowheads="1"/>
          </p:cNvSpPr>
          <p:nvPr>
            <p:ph type="subTitle" idx="1"/>
          </p:nvPr>
        </p:nvSpPr>
        <p:spPr/>
        <p:txBody>
          <a:bodyPr/>
          <a:lstStyle/>
          <a:p>
            <a:endParaRPr lang="en-US" smtClean="0"/>
          </a:p>
        </p:txBody>
      </p:sp>
    </p:spTree>
    <p:extLst>
      <p:ext uri="{BB962C8B-B14F-4D97-AF65-F5344CB8AC3E}">
        <p14:creationId xmlns:p14="http://schemas.microsoft.com/office/powerpoint/2010/main" val="45340060"/>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2"/>
          <p:cNvSpPr txBox="1">
            <a:spLocks noChangeArrowheads="1"/>
          </p:cNvSpPr>
          <p:nvPr/>
        </p:nvSpPr>
        <p:spPr bwMode="auto">
          <a:xfrm>
            <a:off x="1524000" y="5943601"/>
            <a:ext cx="7696200" cy="461665"/>
          </a:xfrm>
          <a:prstGeom prst="rect">
            <a:avLst/>
          </a:prstGeom>
          <a:noFill/>
          <a:ln w="9525">
            <a:noFill/>
            <a:miter lim="800000"/>
            <a:headEnd/>
            <a:tailEnd/>
          </a:ln>
        </p:spPr>
        <p:txBody>
          <a:bodyPr>
            <a:spAutoFit/>
          </a:bodyPr>
          <a:lstStyle/>
          <a:p>
            <a:pPr>
              <a:spcBef>
                <a:spcPct val="50000"/>
              </a:spcBef>
            </a:pPr>
            <a:r>
              <a:rPr lang="en-US" sz="1200" b="1"/>
              <a:t>Source</a:t>
            </a:r>
            <a:r>
              <a:rPr lang="en-US" sz="1200"/>
              <a:t>:  Prospects (ABT Associates, 1993), in “Prospects:  Final Report on Student Outcomes”, PES, DOE, 1997.</a:t>
            </a:r>
          </a:p>
        </p:txBody>
      </p:sp>
      <p:sp>
        <p:nvSpPr>
          <p:cNvPr id="79876" name="Rectangle 3"/>
          <p:cNvSpPr>
            <a:spLocks noGrp="1" noChangeArrowheads="1"/>
          </p:cNvSpPr>
          <p:nvPr>
            <p:ph type="title"/>
          </p:nvPr>
        </p:nvSpPr>
        <p:spPr>
          <a:xfrm>
            <a:off x="2133600" y="533400"/>
            <a:ext cx="8077200" cy="1143000"/>
          </a:xfrm>
        </p:spPr>
        <p:txBody>
          <a:bodyPr>
            <a:normAutofit fontScale="90000"/>
          </a:bodyPr>
          <a:lstStyle/>
          <a:p>
            <a:pPr eaLnBrk="1" hangingPunct="1"/>
            <a:r>
              <a:rPr lang="en-US" sz="4000"/>
              <a:t>‘A’ Work in Poor Schools Would Earn ‘Cs’ in Affluent Schools</a:t>
            </a:r>
          </a:p>
        </p:txBody>
      </p:sp>
      <p:graphicFrame>
        <p:nvGraphicFramePr>
          <p:cNvPr id="79874" name="Object 2"/>
          <p:cNvGraphicFramePr>
            <a:graphicFrameLocks noGrp="1" noChangeAspect="1"/>
          </p:cNvGraphicFramePr>
          <p:nvPr>
            <p:ph type="chart" idx="1"/>
          </p:nvPr>
        </p:nvGraphicFramePr>
        <p:xfrm>
          <a:off x="2590801" y="1905000"/>
          <a:ext cx="7375525" cy="4114800"/>
        </p:xfrm>
        <a:graphic>
          <a:graphicData uri="http://schemas.openxmlformats.org/presentationml/2006/ole">
            <mc:AlternateContent xmlns:mc="http://schemas.openxmlformats.org/markup-compatibility/2006">
              <mc:Choice xmlns:v="urn:schemas-microsoft-com:vml" Requires="v">
                <p:oleObj spid="_x0000_s3112" name="Chart" r:id="rId3" imgW="8163012" imgH="4552970" progId="MSGraph.Chart.8">
                  <p:embed followColorScheme="full"/>
                </p:oleObj>
              </mc:Choice>
              <mc:Fallback>
                <p:oleObj name="Chart" r:id="rId3" imgW="8163012" imgH="4552970" progId="MSGraph.Chart.8">
                  <p:embed followColorScheme="full"/>
                  <p:pic>
                    <p:nvPicPr>
                      <p:cNvPr id="0" name=""/>
                      <p:cNvPicPr>
                        <a:picLocks noChangeAspect="1" noChangeArrowheads="1"/>
                      </p:cNvPicPr>
                      <p:nvPr/>
                    </p:nvPicPr>
                    <p:blipFill>
                      <a:blip r:embed="rId4"/>
                      <a:srcRect/>
                      <a:stretch>
                        <a:fillRect/>
                      </a:stretch>
                    </p:blipFill>
                    <p:spPr bwMode="auto">
                      <a:xfrm>
                        <a:off x="2590801" y="1905000"/>
                        <a:ext cx="73755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77" name="Line 5"/>
          <p:cNvSpPr>
            <a:spLocks noChangeShapeType="1"/>
          </p:cNvSpPr>
          <p:nvPr/>
        </p:nvSpPr>
        <p:spPr bwMode="auto">
          <a:xfrm>
            <a:off x="4572000" y="4038600"/>
            <a:ext cx="2057400" cy="152400"/>
          </a:xfrm>
          <a:prstGeom prst="line">
            <a:avLst/>
          </a:prstGeom>
          <a:noFill/>
          <a:ln w="19050">
            <a:solidFill>
              <a:schemeClr val="tx1"/>
            </a:solidFill>
            <a:round/>
            <a:headEnd/>
            <a:tailEnd type="triangle" w="med" len="lg"/>
          </a:ln>
        </p:spPr>
        <p:txBody>
          <a:bodyPr wrap="none" anchor="ctr"/>
          <a:lstStyle/>
          <a:p>
            <a:endParaRPr lang="en-US"/>
          </a:p>
        </p:txBody>
      </p:sp>
    </p:spTree>
    <p:extLst>
      <p:ext uri="{BB962C8B-B14F-4D97-AF65-F5344CB8AC3E}">
        <p14:creationId xmlns:p14="http://schemas.microsoft.com/office/powerpoint/2010/main" val="4063174522"/>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2514600" y="1752601"/>
            <a:ext cx="6781800" cy="3019425"/>
          </a:xfrm>
          <a:prstGeom prst="rect">
            <a:avLst/>
          </a:prstGeom>
          <a:noFill/>
          <a:ln w="9525">
            <a:noFill/>
            <a:miter lim="800000"/>
            <a:headEnd/>
            <a:tailEnd/>
          </a:ln>
        </p:spPr>
        <p:txBody>
          <a:bodyPr>
            <a:spAutoFit/>
          </a:bodyPr>
          <a:lstStyle/>
          <a:p>
            <a:pPr algn="ctr"/>
            <a:r>
              <a:rPr lang="en-US" sz="4800">
                <a:latin typeface="Tahoma" pitchFamily="34" charset="0"/>
              </a:rPr>
              <a:t>Students can do </a:t>
            </a:r>
          </a:p>
          <a:p>
            <a:pPr algn="ctr"/>
            <a:r>
              <a:rPr lang="en-US" sz="4800">
                <a:latin typeface="Tahoma" pitchFamily="34" charset="0"/>
              </a:rPr>
              <a:t>no better than </a:t>
            </a:r>
          </a:p>
          <a:p>
            <a:pPr algn="ctr"/>
            <a:r>
              <a:rPr lang="en-US" sz="4800">
                <a:latin typeface="Tahoma" pitchFamily="34" charset="0"/>
              </a:rPr>
              <a:t>the assignments </a:t>
            </a:r>
          </a:p>
          <a:p>
            <a:pPr algn="ctr"/>
            <a:r>
              <a:rPr lang="en-US" sz="4800">
                <a:latin typeface="Tahoma" pitchFamily="34" charset="0"/>
              </a:rPr>
              <a:t>they are given...</a:t>
            </a:r>
            <a:endParaRPr lang="en-US" sz="6600"/>
          </a:p>
        </p:txBody>
      </p:sp>
    </p:spTree>
    <p:extLst>
      <p:ext uri="{BB962C8B-B14F-4D97-AF65-F5344CB8AC3E}">
        <p14:creationId xmlns:p14="http://schemas.microsoft.com/office/powerpoint/2010/main" val="3035910178"/>
      </p:ext>
    </p:extLst>
  </p:cSld>
  <p:clrMapOvr>
    <a:masterClrMapping/>
  </p:clrMapOvr>
  <p:transition advClick="0">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752600" y="381000"/>
            <a:ext cx="8610600" cy="762000"/>
          </a:xfrm>
        </p:spPr>
        <p:txBody>
          <a:bodyPr/>
          <a:lstStyle/>
          <a:p>
            <a:pPr eaLnBrk="1" hangingPunct="1"/>
            <a:r>
              <a:rPr lang="en-US" smtClean="0">
                <a:solidFill>
                  <a:schemeClr val="accent2"/>
                </a:solidFill>
              </a:rPr>
              <a:t>Grade 10 Writing Assignment</a:t>
            </a:r>
            <a:endParaRPr lang="en-US" smtClean="0"/>
          </a:p>
        </p:txBody>
      </p:sp>
      <p:sp>
        <p:nvSpPr>
          <p:cNvPr id="155651" name="Text Box 3"/>
          <p:cNvSpPr txBox="1">
            <a:spLocks noChangeArrowheads="1"/>
          </p:cNvSpPr>
          <p:nvPr/>
        </p:nvSpPr>
        <p:spPr bwMode="auto">
          <a:xfrm>
            <a:off x="1905000" y="1295401"/>
            <a:ext cx="8458200" cy="4486275"/>
          </a:xfrm>
          <a:prstGeom prst="rect">
            <a:avLst/>
          </a:prstGeom>
          <a:noFill/>
          <a:ln w="9525">
            <a:noFill/>
            <a:miter lim="800000"/>
            <a:headEnd/>
            <a:tailEnd/>
          </a:ln>
        </p:spPr>
        <p:txBody>
          <a:bodyPr>
            <a:spAutoFit/>
          </a:bodyPr>
          <a:lstStyle/>
          <a:p>
            <a:pPr>
              <a:spcBef>
                <a:spcPct val="50000"/>
              </a:spcBef>
            </a:pPr>
            <a:r>
              <a:rPr lang="en-US" sz="3600">
                <a:latin typeface="Tahoma" pitchFamily="34" charset="0"/>
              </a:rPr>
              <a:t>A frequent theme in literature is the conflict between the individual and society.  From literature you have read, select a character who struggled with society.  In a well-developed essay, identify the character and explain why this character’s conflict with society is important.</a:t>
            </a:r>
            <a:endParaRPr lang="en-US" sz="4800" b="1"/>
          </a:p>
        </p:txBody>
      </p:sp>
    </p:spTree>
    <p:extLst>
      <p:ext uri="{BB962C8B-B14F-4D97-AF65-F5344CB8AC3E}">
        <p14:creationId xmlns:p14="http://schemas.microsoft.com/office/powerpoint/2010/main" val="649652393"/>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828800" y="152400"/>
            <a:ext cx="8610600" cy="838200"/>
          </a:xfrm>
        </p:spPr>
        <p:txBody>
          <a:bodyPr/>
          <a:lstStyle/>
          <a:p>
            <a:pPr eaLnBrk="1" hangingPunct="1"/>
            <a:r>
              <a:rPr lang="en-US" sz="4000">
                <a:solidFill>
                  <a:schemeClr val="accent2"/>
                </a:solidFill>
              </a:rPr>
              <a:t>Grade 10 Writing Assignment</a:t>
            </a:r>
            <a:endParaRPr lang="en-US" sz="4000"/>
          </a:p>
        </p:txBody>
      </p:sp>
      <p:sp>
        <p:nvSpPr>
          <p:cNvPr id="156675" name="Text Box 3"/>
          <p:cNvSpPr txBox="1">
            <a:spLocks noChangeArrowheads="1"/>
          </p:cNvSpPr>
          <p:nvPr/>
        </p:nvSpPr>
        <p:spPr bwMode="auto">
          <a:xfrm>
            <a:off x="2362200" y="1371601"/>
            <a:ext cx="7772400" cy="4524315"/>
          </a:xfrm>
          <a:prstGeom prst="rect">
            <a:avLst/>
          </a:prstGeom>
          <a:noFill/>
          <a:ln w="9525">
            <a:noFill/>
            <a:miter lim="800000"/>
            <a:headEnd/>
            <a:tailEnd/>
          </a:ln>
        </p:spPr>
        <p:txBody>
          <a:bodyPr>
            <a:spAutoFit/>
          </a:bodyPr>
          <a:lstStyle/>
          <a:p>
            <a:r>
              <a:rPr lang="en-US" sz="4000">
                <a:latin typeface="Tahoma" pitchFamily="34" charset="0"/>
              </a:rPr>
              <a:t>Write a composition of at least 4  paragraphs on Martin Luther King’s most important contribution to this society.  Illustrate your work with a neat cover page.  Neatness counts.</a:t>
            </a:r>
            <a:r>
              <a:rPr lang="en-US" sz="4400" b="1"/>
              <a:t> </a:t>
            </a:r>
          </a:p>
          <a:p>
            <a:endParaRPr lang="en-US" sz="4400" b="1"/>
          </a:p>
        </p:txBody>
      </p:sp>
    </p:spTree>
    <p:extLst>
      <p:ext uri="{BB962C8B-B14F-4D97-AF65-F5344CB8AC3E}">
        <p14:creationId xmlns:p14="http://schemas.microsoft.com/office/powerpoint/2010/main" val="30834633"/>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836737" y="488950"/>
            <a:ext cx="8534400" cy="838200"/>
          </a:xfrm>
          <a:prstGeom prst="rect">
            <a:avLst/>
          </a:prstGeom>
          <a:noFill/>
          <a:ln w="9525">
            <a:noFill/>
            <a:miter lim="800000"/>
            <a:headEnd/>
            <a:tailEnd/>
          </a:ln>
        </p:spPr>
        <p:txBody>
          <a:bodyPr lIns="92075" tIns="46038" rIns="92075" bIns="46038" anchor="ctr"/>
          <a:lstStyle/>
          <a:p>
            <a:pPr algn="ctr"/>
            <a:endParaRPr lang="en-US" sz="3600">
              <a:solidFill>
                <a:schemeClr val="tx2"/>
              </a:solidFill>
            </a:endParaRPr>
          </a:p>
        </p:txBody>
      </p:sp>
      <p:sp>
        <p:nvSpPr>
          <p:cNvPr id="3075" name="Text Box 3"/>
          <p:cNvSpPr txBox="1">
            <a:spLocks noChangeArrowheads="1"/>
          </p:cNvSpPr>
          <p:nvPr/>
        </p:nvSpPr>
        <p:spPr bwMode="auto">
          <a:xfrm>
            <a:off x="1524000" y="6583364"/>
            <a:ext cx="4572000" cy="461665"/>
          </a:xfrm>
          <a:prstGeom prst="rect">
            <a:avLst/>
          </a:prstGeom>
          <a:noFill/>
          <a:ln w="9525">
            <a:noFill/>
            <a:miter lim="800000"/>
            <a:headEnd/>
            <a:tailEnd/>
          </a:ln>
          <a:effectLst/>
        </p:spPr>
        <p:txBody>
          <a:bodyPr>
            <a:spAutoFit/>
          </a:bodyPr>
          <a:lstStyle/>
          <a:p>
            <a:pPr eaLnBrk="0" hangingPunct="0">
              <a:spcBef>
                <a:spcPct val="50000"/>
              </a:spcBef>
              <a:defRPr/>
            </a:pPr>
            <a:r>
              <a:rPr lang="en-US" sz="1200" u="sng" dirty="0"/>
              <a:t>Source</a:t>
            </a:r>
            <a:r>
              <a:rPr lang="en-US" sz="1200" dirty="0"/>
              <a:t>:</a:t>
            </a:r>
            <a:r>
              <a:rPr lang="en-US" sz="1200" b="1" dirty="0"/>
              <a:t> </a:t>
            </a:r>
            <a:r>
              <a:rPr lang="en-US" sz="1200" dirty="0"/>
              <a:t>Unnamed school district in California, 2002-03 school year.</a:t>
            </a:r>
          </a:p>
        </p:txBody>
      </p:sp>
      <p:sp>
        <p:nvSpPr>
          <p:cNvPr id="3076" name="Text Box 4"/>
          <p:cNvSpPr txBox="1">
            <a:spLocks noChangeArrowheads="1"/>
          </p:cNvSpPr>
          <p:nvPr/>
        </p:nvSpPr>
        <p:spPr bwMode="auto">
          <a:xfrm>
            <a:off x="2107787" y="1133614"/>
            <a:ext cx="8245475" cy="5632311"/>
          </a:xfrm>
          <a:prstGeom prst="rect">
            <a:avLst/>
          </a:prstGeom>
          <a:noFill/>
          <a:ln w="9525">
            <a:solidFill>
              <a:srgbClr val="000000"/>
            </a:solidFill>
            <a:miter lim="800000"/>
            <a:headEnd/>
            <a:tailEnd/>
          </a:ln>
          <a:effectLst/>
        </p:spPr>
        <p:txBody>
          <a:bodyPr>
            <a:spAutoFit/>
          </a:bodyPr>
          <a:lstStyle/>
          <a:p>
            <a:pPr algn="ctr">
              <a:defRPr/>
            </a:pPr>
            <a:r>
              <a:rPr lang="en-US" sz="2400" b="1" dirty="0"/>
              <a:t>Essay on Anne Frank</a:t>
            </a:r>
          </a:p>
          <a:p>
            <a:pPr>
              <a:defRPr/>
            </a:pPr>
            <a:endParaRPr lang="en-US" sz="2400" dirty="0"/>
          </a:p>
          <a:p>
            <a:pPr>
              <a:defRPr/>
            </a:pPr>
            <a:r>
              <a:rPr lang="en-US" sz="2400" dirty="0"/>
              <a:t>Your essay will consist of an opening paragraph which introduced the title, author and general background of the novel.  </a:t>
            </a:r>
          </a:p>
          <a:p>
            <a:pPr>
              <a:defRPr/>
            </a:pPr>
            <a:endParaRPr lang="en-US" sz="2400" dirty="0"/>
          </a:p>
          <a:p>
            <a:pPr>
              <a:defRPr/>
            </a:pPr>
            <a:r>
              <a:rPr lang="en-US" sz="2400" dirty="0"/>
              <a:t>Your thesis will state specifically what Anne's overall personality is, and what general psychological and intellectual changes she exhibits over the course of the book</a:t>
            </a:r>
          </a:p>
          <a:p>
            <a:pPr>
              <a:defRPr/>
            </a:pPr>
            <a:endParaRPr lang="en-US" sz="2400" dirty="0"/>
          </a:p>
          <a:p>
            <a:pPr>
              <a:defRPr/>
            </a:pPr>
            <a:r>
              <a:rPr lang="en-US" sz="2400" dirty="0"/>
              <a:t>You might organize your essay by grouping psychological and intellectual changes OR you might choose 3 or 4 characteristics (like friendliness, patience, optimism, self doubt) and show how she changes in this area. </a:t>
            </a:r>
          </a:p>
        </p:txBody>
      </p:sp>
      <p:sp>
        <p:nvSpPr>
          <p:cNvPr id="5" name="Rectangle 2"/>
          <p:cNvSpPr txBox="1">
            <a:spLocks noChangeArrowheads="1"/>
          </p:cNvSpPr>
          <p:nvPr/>
        </p:nvSpPr>
        <p:spPr>
          <a:xfrm>
            <a:off x="1752600" y="381000"/>
            <a:ext cx="8610600" cy="762000"/>
          </a:xfrm>
          <a:prstGeom prst="rect">
            <a:avLst/>
          </a:prstGeom>
        </p:spPr>
        <p:txBody>
          <a:bodyPr/>
          <a:lstStyle/>
          <a:p>
            <a:pPr algn="ctr">
              <a:defRPr/>
            </a:pPr>
            <a:r>
              <a:rPr lang="en-US" sz="4400" dirty="0">
                <a:solidFill>
                  <a:schemeClr val="accent2"/>
                </a:solidFill>
                <a:latin typeface="+mj-lt"/>
                <a:ea typeface="+mj-ea"/>
                <a:cs typeface="+mj-cs"/>
              </a:rPr>
              <a:t>Grade 7 Writing Assignment</a:t>
            </a:r>
            <a:endParaRPr lang="en-US" sz="4400" dirty="0">
              <a:latin typeface="+mj-lt"/>
              <a:ea typeface="+mj-ea"/>
              <a:cs typeface="+mj-cs"/>
            </a:endParaRPr>
          </a:p>
        </p:txBody>
      </p:sp>
    </p:spTree>
    <p:extLst>
      <p:ext uri="{BB962C8B-B14F-4D97-AF65-F5344CB8AC3E}">
        <p14:creationId xmlns:p14="http://schemas.microsoft.com/office/powerpoint/2010/main" val="32074854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456410"/>
            <a:ext cx="8763000" cy="461665"/>
          </a:xfrm>
          <a:prstGeom prst="rect">
            <a:avLst/>
          </a:prstGeom>
          <a:noFill/>
        </p:spPr>
        <p:txBody>
          <a:bodyPr wrap="square" rtlCol="0">
            <a:spAutoFit/>
          </a:bodyPr>
          <a:lstStyle/>
          <a:p>
            <a:pPr algn="ctr"/>
            <a:r>
              <a:rPr lang="en-US" sz="2400" dirty="0">
                <a:solidFill>
                  <a:prstClr val="black"/>
                </a:solidFill>
                <a:cs typeface="Times New Roman" pitchFamily="18" charset="0"/>
              </a:rPr>
              <a:t>Percent of U.S. adults with a high school diploma, by race </a:t>
            </a:r>
          </a:p>
        </p:txBody>
      </p:sp>
      <p:sp>
        <p:nvSpPr>
          <p:cNvPr id="8" name="TextBox 7"/>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1920</a:t>
            </a:r>
          </a:p>
        </p:txBody>
      </p:sp>
      <p:pic>
        <p:nvPicPr>
          <p:cNvPr id="41" name="Picture 40" descr="HS1920.png"/>
          <p:cNvPicPr>
            <a:picLocks noChangeAspect="1"/>
          </p:cNvPicPr>
          <p:nvPr/>
        </p:nvPicPr>
        <p:blipFill>
          <a:blip r:embed="rId2" cstate="print"/>
          <a:stretch>
            <a:fillRect/>
          </a:stretch>
        </p:blipFill>
        <p:spPr>
          <a:xfrm>
            <a:off x="2362200" y="1371600"/>
            <a:ext cx="7573802" cy="5742432"/>
          </a:xfrm>
          <a:prstGeom prst="rect">
            <a:avLst/>
          </a:prstGeom>
        </p:spPr>
      </p:pic>
      <p:pic>
        <p:nvPicPr>
          <p:cNvPr id="34" name="Picture 33" descr="HS1940.png"/>
          <p:cNvPicPr>
            <a:picLocks noChangeAspect="1"/>
          </p:cNvPicPr>
          <p:nvPr/>
        </p:nvPicPr>
        <p:blipFill>
          <a:blip r:embed="rId3" cstate="print"/>
          <a:stretch>
            <a:fillRect/>
          </a:stretch>
        </p:blipFill>
        <p:spPr>
          <a:xfrm>
            <a:off x="2362200" y="1371600"/>
            <a:ext cx="7573802" cy="5742432"/>
          </a:xfrm>
          <a:prstGeom prst="rect">
            <a:avLst/>
          </a:prstGeom>
        </p:spPr>
      </p:pic>
      <p:sp>
        <p:nvSpPr>
          <p:cNvPr id="35" name="TextBox 34"/>
          <p:cNvSpPr txBox="1"/>
          <p:nvPr/>
        </p:nvSpPr>
        <p:spPr>
          <a:xfrm>
            <a:off x="1524000" y="83820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1940</a:t>
            </a:r>
          </a:p>
        </p:txBody>
      </p:sp>
      <p:pic>
        <p:nvPicPr>
          <p:cNvPr id="36" name="Picture 35" descr="HS1960.png"/>
          <p:cNvPicPr>
            <a:picLocks noChangeAspect="1"/>
          </p:cNvPicPr>
          <p:nvPr/>
        </p:nvPicPr>
        <p:blipFill>
          <a:blip r:embed="rId4" cstate="print"/>
          <a:stretch>
            <a:fillRect/>
          </a:stretch>
        </p:blipFill>
        <p:spPr>
          <a:xfrm>
            <a:off x="2362200" y="1371600"/>
            <a:ext cx="7573802" cy="5742432"/>
          </a:xfrm>
          <a:prstGeom prst="rect">
            <a:avLst/>
          </a:prstGeom>
        </p:spPr>
      </p:pic>
      <p:sp>
        <p:nvSpPr>
          <p:cNvPr id="37" name="TextBox 36"/>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1960</a:t>
            </a:r>
          </a:p>
        </p:txBody>
      </p:sp>
      <p:pic>
        <p:nvPicPr>
          <p:cNvPr id="38" name="Picture 37" descr="HS1980.png"/>
          <p:cNvPicPr>
            <a:picLocks noChangeAspect="1"/>
          </p:cNvPicPr>
          <p:nvPr/>
        </p:nvPicPr>
        <p:blipFill>
          <a:blip r:embed="rId5" cstate="print"/>
          <a:stretch>
            <a:fillRect/>
          </a:stretch>
        </p:blipFill>
        <p:spPr>
          <a:xfrm>
            <a:off x="2362200" y="1371600"/>
            <a:ext cx="7573802" cy="5742432"/>
          </a:xfrm>
          <a:prstGeom prst="rect">
            <a:avLst/>
          </a:prstGeom>
        </p:spPr>
      </p:pic>
      <p:sp>
        <p:nvSpPr>
          <p:cNvPr id="39" name="TextBox 38"/>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1980</a:t>
            </a:r>
          </a:p>
        </p:txBody>
      </p:sp>
      <p:pic>
        <p:nvPicPr>
          <p:cNvPr id="40" name="Picture 39" descr="HS2000.png"/>
          <p:cNvPicPr>
            <a:picLocks noChangeAspect="1"/>
          </p:cNvPicPr>
          <p:nvPr/>
        </p:nvPicPr>
        <p:blipFill>
          <a:blip r:embed="rId6" cstate="print"/>
          <a:stretch>
            <a:fillRect/>
          </a:stretch>
        </p:blipFill>
        <p:spPr>
          <a:xfrm>
            <a:off x="2362200" y="1371600"/>
            <a:ext cx="7573802" cy="5742432"/>
          </a:xfrm>
          <a:prstGeom prst="rect">
            <a:avLst/>
          </a:prstGeom>
        </p:spPr>
      </p:pic>
      <p:sp>
        <p:nvSpPr>
          <p:cNvPr id="46" name="TextBox 45"/>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2000</a:t>
            </a:r>
          </a:p>
        </p:txBody>
      </p:sp>
      <p:pic>
        <p:nvPicPr>
          <p:cNvPr id="47" name="Picture 46" descr="HS2012.png"/>
          <p:cNvPicPr>
            <a:picLocks noChangeAspect="1"/>
          </p:cNvPicPr>
          <p:nvPr/>
        </p:nvPicPr>
        <p:blipFill>
          <a:blip r:embed="rId7" cstate="print"/>
          <a:stretch>
            <a:fillRect/>
          </a:stretch>
        </p:blipFill>
        <p:spPr>
          <a:xfrm>
            <a:off x="2362200" y="1371600"/>
            <a:ext cx="7573802" cy="5742432"/>
          </a:xfrm>
          <a:prstGeom prst="rect">
            <a:avLst/>
          </a:prstGeom>
        </p:spPr>
      </p:pic>
      <p:sp>
        <p:nvSpPr>
          <p:cNvPr id="48" name="TextBox 47"/>
          <p:cNvSpPr txBox="1"/>
          <p:nvPr/>
        </p:nvSpPr>
        <p:spPr>
          <a:xfrm>
            <a:off x="1524000" y="987769"/>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2012</a:t>
            </a:r>
          </a:p>
        </p:txBody>
      </p:sp>
    </p:spTree>
    <p:extLst>
      <p:ext uri="{BB962C8B-B14F-4D97-AF65-F5344CB8AC3E}">
        <p14:creationId xmlns:p14="http://schemas.microsoft.com/office/powerpoint/2010/main" val="3864193759"/>
      </p:ext>
    </p:extLst>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6" grpId="0" animBg="1"/>
      <p:bldP spid="4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ChangeArrowheads="1"/>
          </p:cNvSpPr>
          <p:nvPr/>
        </p:nvSpPr>
        <p:spPr bwMode="auto">
          <a:xfrm>
            <a:off x="1905000" y="228600"/>
            <a:ext cx="8534400" cy="914400"/>
          </a:xfrm>
          <a:prstGeom prst="rect">
            <a:avLst/>
          </a:prstGeom>
          <a:noFill/>
          <a:ln w="9525">
            <a:noFill/>
            <a:miter lim="800000"/>
            <a:headEnd/>
            <a:tailEnd/>
          </a:ln>
        </p:spPr>
        <p:txBody>
          <a:bodyPr lIns="92075" tIns="46038" rIns="92075" bIns="46038" anchor="ctr"/>
          <a:lstStyle/>
          <a:p>
            <a:pPr algn="ctr"/>
            <a:endParaRPr lang="en-US" sz="4400">
              <a:solidFill>
                <a:schemeClr val="tx2"/>
              </a:solidFill>
            </a:endParaRPr>
          </a:p>
        </p:txBody>
      </p:sp>
      <p:graphicFrame>
        <p:nvGraphicFramePr>
          <p:cNvPr id="80898" name="Object 2"/>
          <p:cNvGraphicFramePr>
            <a:graphicFrameLocks noChangeAspect="1"/>
          </p:cNvGraphicFramePr>
          <p:nvPr/>
        </p:nvGraphicFramePr>
        <p:xfrm>
          <a:off x="1828801" y="1219200"/>
          <a:ext cx="4132263" cy="5257800"/>
        </p:xfrm>
        <a:graphic>
          <a:graphicData uri="http://schemas.openxmlformats.org/presentationml/2006/ole">
            <mc:AlternateContent xmlns:mc="http://schemas.openxmlformats.org/markup-compatibility/2006">
              <mc:Choice xmlns:v="urn:schemas-microsoft-com:vml" Requires="v">
                <p:oleObj spid="_x0000_s4136" name="Document" r:id="rId5" imgW="3242564" imgH="4125623" progId="Word.Document.8">
                  <p:embed/>
                </p:oleObj>
              </mc:Choice>
              <mc:Fallback>
                <p:oleObj name="Document" r:id="rId5" imgW="3242564" imgH="412562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1" y="1219200"/>
                        <a:ext cx="4132263"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 Box 5"/>
          <p:cNvSpPr txBox="1">
            <a:spLocks noChangeArrowheads="1"/>
          </p:cNvSpPr>
          <p:nvPr/>
        </p:nvSpPr>
        <p:spPr bwMode="auto">
          <a:xfrm>
            <a:off x="6172201" y="1524000"/>
            <a:ext cx="4334841" cy="4832092"/>
          </a:xfrm>
          <a:prstGeom prst="rect">
            <a:avLst/>
          </a:prstGeom>
          <a:noFill/>
          <a:ln w="9525">
            <a:noFill/>
            <a:miter lim="800000"/>
            <a:headEnd/>
            <a:tailEnd/>
          </a:ln>
          <a:effectLst/>
        </p:spPr>
        <p:txBody>
          <a:bodyPr wrap="none">
            <a:spAutoFit/>
          </a:bodyPr>
          <a:lstStyle/>
          <a:p>
            <a:pPr>
              <a:buFontTx/>
              <a:buChar char="•"/>
              <a:defRPr/>
            </a:pPr>
            <a:r>
              <a:rPr lang="en-US" sz="4400" dirty="0">
                <a:effectLst>
                  <a:outerShdw blurRad="38100" dist="38100" dir="2700000" algn="tl">
                    <a:srgbClr val="C0C0C0"/>
                  </a:outerShdw>
                </a:effectLst>
              </a:rPr>
              <a:t>My Best Friend:</a:t>
            </a:r>
          </a:p>
          <a:p>
            <a:pPr>
              <a:defRPr/>
            </a:pPr>
            <a:endParaRPr lang="en-US" sz="4400" dirty="0">
              <a:effectLst>
                <a:outerShdw blurRad="38100" dist="38100" dir="2700000" algn="tl">
                  <a:srgbClr val="C0C0C0"/>
                </a:outerShdw>
              </a:effectLst>
            </a:endParaRPr>
          </a:p>
          <a:p>
            <a:pPr>
              <a:buFontTx/>
              <a:buChar char="•"/>
              <a:defRPr/>
            </a:pPr>
            <a:r>
              <a:rPr lang="en-US" sz="4400" dirty="0">
                <a:effectLst>
                  <a:outerShdw blurRad="38100" dist="38100" dir="2700000" algn="tl">
                    <a:srgbClr val="C0C0C0"/>
                  </a:outerShdw>
                </a:effectLst>
              </a:rPr>
              <a:t>A chore I hate:</a:t>
            </a:r>
          </a:p>
          <a:p>
            <a:pPr>
              <a:buFontTx/>
              <a:buChar char="•"/>
              <a:defRPr/>
            </a:pPr>
            <a:endParaRPr lang="en-US" sz="4400" dirty="0">
              <a:effectLst>
                <a:outerShdw blurRad="38100" dist="38100" dir="2700000" algn="tl">
                  <a:srgbClr val="C0C0C0"/>
                </a:outerShdw>
              </a:effectLst>
            </a:endParaRPr>
          </a:p>
          <a:p>
            <a:pPr>
              <a:buFontTx/>
              <a:buChar char="•"/>
              <a:defRPr/>
            </a:pPr>
            <a:r>
              <a:rPr lang="en-US" sz="4400" dirty="0">
                <a:effectLst>
                  <a:outerShdw blurRad="38100" dist="38100" dir="2700000" algn="tl">
                    <a:srgbClr val="C0C0C0"/>
                  </a:outerShdw>
                </a:effectLst>
              </a:rPr>
              <a:t>A car I want:</a:t>
            </a:r>
          </a:p>
          <a:p>
            <a:pPr>
              <a:defRPr/>
            </a:pPr>
            <a:endParaRPr lang="en-US" sz="4400" dirty="0">
              <a:effectLst>
                <a:outerShdw blurRad="38100" dist="38100" dir="2700000" algn="tl">
                  <a:srgbClr val="C0C0C0"/>
                </a:outerShdw>
              </a:effectLst>
            </a:endParaRPr>
          </a:p>
          <a:p>
            <a:pPr>
              <a:buFontTx/>
              <a:buChar char="•"/>
              <a:defRPr/>
            </a:pPr>
            <a:r>
              <a:rPr lang="en-US" sz="4400" dirty="0">
                <a:effectLst>
                  <a:outerShdw blurRad="38100" dist="38100" dir="2700000" algn="tl">
                    <a:srgbClr val="C0C0C0"/>
                  </a:outerShdw>
                </a:effectLst>
              </a:rPr>
              <a:t>My heartthrob:</a:t>
            </a:r>
          </a:p>
        </p:txBody>
      </p:sp>
      <p:sp>
        <p:nvSpPr>
          <p:cNvPr id="6" name="Text Box 3"/>
          <p:cNvSpPr txBox="1">
            <a:spLocks noChangeArrowheads="1"/>
          </p:cNvSpPr>
          <p:nvPr/>
        </p:nvSpPr>
        <p:spPr bwMode="auto">
          <a:xfrm>
            <a:off x="1524000" y="6583364"/>
            <a:ext cx="4572000" cy="461665"/>
          </a:xfrm>
          <a:prstGeom prst="rect">
            <a:avLst/>
          </a:prstGeom>
          <a:noFill/>
          <a:ln w="9525">
            <a:noFill/>
            <a:miter lim="800000"/>
            <a:headEnd/>
            <a:tailEnd/>
          </a:ln>
          <a:effectLst/>
        </p:spPr>
        <p:txBody>
          <a:bodyPr>
            <a:spAutoFit/>
          </a:bodyPr>
          <a:lstStyle/>
          <a:p>
            <a:pPr eaLnBrk="0" hangingPunct="0">
              <a:spcBef>
                <a:spcPct val="50000"/>
              </a:spcBef>
              <a:defRPr/>
            </a:pPr>
            <a:r>
              <a:rPr lang="en-US" sz="1200" u="sng" dirty="0"/>
              <a:t>Source</a:t>
            </a:r>
            <a:r>
              <a:rPr lang="en-US" sz="1200" dirty="0"/>
              <a:t>:</a:t>
            </a:r>
            <a:r>
              <a:rPr lang="en-US" sz="1200" b="1" dirty="0"/>
              <a:t> </a:t>
            </a:r>
            <a:r>
              <a:rPr lang="en-US" sz="1200" dirty="0"/>
              <a:t>Unnamed school district in California, 2002-03 school year.</a:t>
            </a:r>
          </a:p>
        </p:txBody>
      </p:sp>
      <p:sp>
        <p:nvSpPr>
          <p:cNvPr id="7" name="Rectangle 2"/>
          <p:cNvSpPr txBox="1">
            <a:spLocks noChangeArrowheads="1"/>
          </p:cNvSpPr>
          <p:nvPr/>
        </p:nvSpPr>
        <p:spPr>
          <a:xfrm>
            <a:off x="1752600" y="381000"/>
            <a:ext cx="8610600" cy="762000"/>
          </a:xfrm>
          <a:prstGeom prst="rect">
            <a:avLst/>
          </a:prstGeom>
        </p:spPr>
        <p:txBody>
          <a:bodyPr/>
          <a:lstStyle/>
          <a:p>
            <a:pPr algn="ctr">
              <a:defRPr/>
            </a:pPr>
            <a:r>
              <a:rPr lang="en-US" sz="4400" dirty="0">
                <a:solidFill>
                  <a:schemeClr val="accent1"/>
                </a:solidFill>
                <a:latin typeface="+mj-lt"/>
                <a:ea typeface="+mj-ea"/>
                <a:cs typeface="+mj-cs"/>
              </a:rPr>
              <a:t>Grade 7 Writing Assignment</a:t>
            </a:r>
          </a:p>
        </p:txBody>
      </p:sp>
    </p:spTree>
    <p:extLst>
      <p:ext uri="{BB962C8B-B14F-4D97-AF65-F5344CB8AC3E}">
        <p14:creationId xmlns:p14="http://schemas.microsoft.com/office/powerpoint/2010/main" val="3247677344"/>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That was pre- “College-and-Career Ready Standards?”  </a:t>
            </a:r>
            <a:endParaRPr lang="en-US" dirty="0"/>
          </a:p>
        </p:txBody>
      </p:sp>
      <p:sp>
        <p:nvSpPr>
          <p:cNvPr id="3" name="Subtitle 2"/>
          <p:cNvSpPr>
            <a:spLocks noGrp="1"/>
          </p:cNvSpPr>
          <p:nvPr>
            <p:ph type="subTitle" idx="1"/>
          </p:nvPr>
        </p:nvSpPr>
        <p:spPr/>
        <p:txBody>
          <a:bodyPr/>
          <a:lstStyle/>
          <a:p>
            <a:r>
              <a:rPr lang="en-US" dirty="0" smtClean="0"/>
              <a:t>Do new standards change that?</a:t>
            </a:r>
          </a:p>
          <a:p>
            <a:r>
              <a:rPr lang="en-US" dirty="0" smtClean="0"/>
              <a:t>A brand new </a:t>
            </a:r>
            <a:r>
              <a:rPr lang="en-US" dirty="0" err="1" smtClean="0"/>
              <a:t>EdTrust</a:t>
            </a:r>
            <a:r>
              <a:rPr lang="en-US" dirty="0" smtClean="0"/>
              <a:t> study</a:t>
            </a:r>
            <a:endParaRPr lang="en-US" dirty="0"/>
          </a:p>
        </p:txBody>
      </p:sp>
    </p:spTree>
    <p:extLst>
      <p:ext uri="{BB962C8B-B14F-4D97-AF65-F5344CB8AC3E}">
        <p14:creationId xmlns:p14="http://schemas.microsoft.com/office/powerpoint/2010/main" val="12516568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Deeper Look at What We Did</a:t>
            </a:r>
            <a:endParaRPr lang="en-US" dirty="0"/>
          </a:p>
        </p:txBody>
      </p:sp>
      <p:sp>
        <p:nvSpPr>
          <p:cNvPr id="3" name="Content Placeholder 2"/>
          <p:cNvSpPr>
            <a:spLocks noGrp="1"/>
          </p:cNvSpPr>
          <p:nvPr>
            <p:ph idx="1"/>
          </p:nvPr>
        </p:nvSpPr>
        <p:spPr>
          <a:xfrm>
            <a:off x="2152650" y="1712337"/>
            <a:ext cx="7886700" cy="4351338"/>
          </a:xfrm>
        </p:spPr>
        <p:txBody>
          <a:bodyPr/>
          <a:lstStyle/>
          <a:p>
            <a:pPr marL="0" indent="0">
              <a:buNone/>
            </a:pPr>
            <a:r>
              <a:rPr lang="en-US" dirty="0" smtClean="0"/>
              <a:t>Analyzed and scored close to 1,600 assignments using our Literacy Assignment Analysis Framework.</a:t>
            </a:r>
            <a:endParaRPr lang="en-US" dirty="0"/>
          </a:p>
        </p:txBody>
      </p:sp>
      <p:grpSp>
        <p:nvGrpSpPr>
          <p:cNvPr id="7" name="Group 6"/>
          <p:cNvGrpSpPr/>
          <p:nvPr/>
        </p:nvGrpSpPr>
        <p:grpSpPr>
          <a:xfrm>
            <a:off x="2055547" y="2971380"/>
            <a:ext cx="2459483" cy="1503862"/>
            <a:chOff x="914916" y="885"/>
            <a:chExt cx="2320429" cy="1392257"/>
          </a:xfrm>
          <a:solidFill>
            <a:srgbClr val="FBB040"/>
          </a:solidFill>
        </p:grpSpPr>
        <p:sp>
          <p:nvSpPr>
            <p:cNvPr id="8" name="Rectangle 7"/>
            <p:cNvSpPr/>
            <p:nvPr/>
          </p:nvSpPr>
          <p:spPr>
            <a:xfrm>
              <a:off x="914916" y="8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9" name="Rectangle 8"/>
            <p:cNvSpPr/>
            <p:nvPr/>
          </p:nvSpPr>
          <p:spPr>
            <a:xfrm>
              <a:off x="914916" y="8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Alignment With the Common Core</a:t>
              </a:r>
            </a:p>
          </p:txBody>
        </p:sp>
      </p:grpSp>
      <p:grpSp>
        <p:nvGrpSpPr>
          <p:cNvPr id="10" name="Group 9"/>
          <p:cNvGrpSpPr/>
          <p:nvPr/>
        </p:nvGrpSpPr>
        <p:grpSpPr>
          <a:xfrm>
            <a:off x="4623747" y="2971380"/>
            <a:ext cx="2459483" cy="1503862"/>
            <a:chOff x="3467388" y="885"/>
            <a:chExt cx="2320429" cy="1392257"/>
          </a:xfrm>
          <a:solidFill>
            <a:srgbClr val="F47B20"/>
          </a:solidFill>
        </p:grpSpPr>
        <p:sp>
          <p:nvSpPr>
            <p:cNvPr id="11" name="Rectangle 10"/>
            <p:cNvSpPr/>
            <p:nvPr/>
          </p:nvSpPr>
          <p:spPr>
            <a:xfrm>
              <a:off x="3467388" y="8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000"/>
                <a:hueOff val="-160472"/>
                <a:satOff val="3389"/>
                <a:lumOff val="9027"/>
                <a:alphaOff val="0"/>
              </a:schemeClr>
            </a:effectRef>
            <a:fontRef idx="minor">
              <a:schemeClr val="lt1"/>
            </a:fontRef>
          </p:style>
        </p:sp>
        <p:sp>
          <p:nvSpPr>
            <p:cNvPr id="12" name="Rectangle 11"/>
            <p:cNvSpPr/>
            <p:nvPr/>
          </p:nvSpPr>
          <p:spPr>
            <a:xfrm>
              <a:off x="3467388" y="8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Centrality of Text</a:t>
              </a:r>
            </a:p>
          </p:txBody>
        </p:sp>
      </p:grpSp>
      <p:grpSp>
        <p:nvGrpSpPr>
          <p:cNvPr id="13" name="Group 12"/>
          <p:cNvGrpSpPr/>
          <p:nvPr/>
        </p:nvGrpSpPr>
        <p:grpSpPr>
          <a:xfrm>
            <a:off x="2055547" y="4559813"/>
            <a:ext cx="2459483" cy="1503862"/>
            <a:chOff x="914916" y="1625185"/>
            <a:chExt cx="2320429" cy="1392257"/>
          </a:xfrm>
          <a:solidFill>
            <a:srgbClr val="F15D23"/>
          </a:solidFill>
        </p:grpSpPr>
        <p:sp>
          <p:nvSpPr>
            <p:cNvPr id="14" name="Rectangle 13"/>
            <p:cNvSpPr/>
            <p:nvPr/>
          </p:nvSpPr>
          <p:spPr>
            <a:xfrm>
              <a:off x="914916" y="16251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000"/>
                <a:hueOff val="-320943"/>
                <a:satOff val="6777"/>
                <a:lumOff val="18054"/>
                <a:alphaOff val="0"/>
              </a:schemeClr>
            </a:effectRef>
            <a:fontRef idx="minor">
              <a:schemeClr val="lt1"/>
            </a:fontRef>
          </p:style>
        </p:sp>
        <p:sp>
          <p:nvSpPr>
            <p:cNvPr id="15" name="Rectangle 14"/>
            <p:cNvSpPr/>
            <p:nvPr/>
          </p:nvSpPr>
          <p:spPr>
            <a:xfrm>
              <a:off x="914916" y="16251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Cognitive Challenge</a:t>
              </a:r>
            </a:p>
          </p:txBody>
        </p:sp>
      </p:grpSp>
      <p:grpSp>
        <p:nvGrpSpPr>
          <p:cNvPr id="16" name="Group 15"/>
          <p:cNvGrpSpPr/>
          <p:nvPr/>
        </p:nvGrpSpPr>
        <p:grpSpPr>
          <a:xfrm>
            <a:off x="4623747" y="4559813"/>
            <a:ext cx="2459483" cy="1503862"/>
            <a:chOff x="3467388" y="1625185"/>
            <a:chExt cx="2320429" cy="1392257"/>
          </a:xfrm>
          <a:solidFill>
            <a:srgbClr val="762123"/>
          </a:solidFill>
        </p:grpSpPr>
        <p:sp>
          <p:nvSpPr>
            <p:cNvPr id="17" name="Rectangle 16"/>
            <p:cNvSpPr/>
            <p:nvPr/>
          </p:nvSpPr>
          <p:spPr>
            <a:xfrm>
              <a:off x="3467388" y="16251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000"/>
                <a:hueOff val="-481415"/>
                <a:satOff val="10166"/>
                <a:lumOff val="27081"/>
                <a:alphaOff val="0"/>
              </a:schemeClr>
            </a:effectRef>
            <a:fontRef idx="minor">
              <a:schemeClr val="lt1"/>
            </a:fontRef>
          </p:style>
        </p:sp>
        <p:sp>
          <p:nvSpPr>
            <p:cNvPr id="18" name="Rectangle 17"/>
            <p:cNvSpPr/>
            <p:nvPr/>
          </p:nvSpPr>
          <p:spPr>
            <a:xfrm>
              <a:off x="3467388" y="16251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Motivation and Engagement</a:t>
              </a:r>
            </a:p>
          </p:txBody>
        </p:sp>
      </p:grpSp>
      <p:sp>
        <p:nvSpPr>
          <p:cNvPr id="19" name="Oval 18"/>
          <p:cNvSpPr/>
          <p:nvPr/>
        </p:nvSpPr>
        <p:spPr>
          <a:xfrm>
            <a:off x="3898530" y="4015322"/>
            <a:ext cx="1232996" cy="10044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rgbClr val="006666"/>
                </a:solidFill>
                <a:latin typeface="Arial Black" panose="020B0A04020102020204" pitchFamily="34" charset="0"/>
                <a:cs typeface="Arial" panose="020B0604020202020204" pitchFamily="34" charset="0"/>
              </a:rPr>
              <a:t>Domains of Rigorous Student Assignments</a:t>
            </a:r>
          </a:p>
        </p:txBody>
      </p:sp>
      <p:sp>
        <p:nvSpPr>
          <p:cNvPr id="21" name="TextBox 20"/>
          <p:cNvSpPr txBox="1"/>
          <p:nvPr/>
        </p:nvSpPr>
        <p:spPr>
          <a:xfrm>
            <a:off x="7301714" y="3280480"/>
            <a:ext cx="3083065" cy="3231654"/>
          </a:xfrm>
          <a:prstGeom prst="rect">
            <a:avLst/>
          </a:prstGeom>
          <a:noFill/>
        </p:spPr>
        <p:txBody>
          <a:bodyPr wrap="square" rtlCol="0">
            <a:spAutoFit/>
          </a:bodyPr>
          <a:lstStyle/>
          <a:p>
            <a:pPr algn="ctr">
              <a:lnSpc>
                <a:spcPct val="150000"/>
              </a:lnSpc>
            </a:pPr>
            <a:r>
              <a:rPr lang="en-US" sz="1600" b="1" u="sng" dirty="0">
                <a:latin typeface="Arial" panose="020B0604020202020204" pitchFamily="34" charset="0"/>
                <a:cs typeface="Arial" panose="020B0604020202020204" pitchFamily="34" charset="0"/>
              </a:rPr>
              <a:t>Additional Features Analyzed</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Text Type and Length</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Writing Output</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Length of Assignment</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Student Thinking</a:t>
            </a: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17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47578" y="171833"/>
            <a:ext cx="5354198" cy="461665"/>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English Language Arts</a:t>
            </a:r>
          </a:p>
        </p:txBody>
      </p:sp>
      <p:sp>
        <p:nvSpPr>
          <p:cNvPr id="9" name="Rectangle 8"/>
          <p:cNvSpPr/>
          <p:nvPr/>
        </p:nvSpPr>
        <p:spPr>
          <a:xfrm>
            <a:off x="2361576" y="962653"/>
            <a:ext cx="7948670" cy="5586145"/>
          </a:xfrm>
          <a:prstGeom prst="rect">
            <a:avLst/>
          </a:prstGeom>
        </p:spPr>
        <p:txBody>
          <a:bodyPr wrap="square">
            <a:spAutoFit/>
          </a:bodyPr>
          <a:lstStyle/>
          <a:p>
            <a:r>
              <a:rPr lang="en-US" sz="2900" dirty="0">
                <a:latin typeface="Eras Medium ITC" panose="020B0602030504020804" pitchFamily="34" charset="0"/>
              </a:rPr>
              <a:t>How can we make out voices heard?  After reading </a:t>
            </a:r>
            <a:r>
              <a:rPr lang="en-US" sz="2900" i="1" dirty="0">
                <a:latin typeface="Eras Medium ITC" panose="020B0602030504020804" pitchFamily="34" charset="0"/>
              </a:rPr>
              <a:t>I am Malala</a:t>
            </a:r>
            <a:r>
              <a:rPr lang="en-US" sz="2900" dirty="0">
                <a:latin typeface="Eras Medium ITC" panose="020B0602030504020804" pitchFamily="34" charset="0"/>
              </a:rPr>
              <a:t>, </a:t>
            </a:r>
            <a:r>
              <a:rPr lang="en-US" sz="2900" dirty="0">
                <a:solidFill>
                  <a:srgbClr val="C00000"/>
                </a:solidFill>
                <a:latin typeface="Eras Medium ITC" panose="020B0602030504020804" pitchFamily="34" charset="0"/>
              </a:rPr>
              <a:t>write a literary essay </a:t>
            </a:r>
            <a:r>
              <a:rPr lang="en-US" sz="2900" dirty="0">
                <a:latin typeface="Eras Medium ITC" panose="020B0602030504020804" pitchFamily="34" charset="0"/>
              </a:rPr>
              <a:t>in which you answer this question.  Select and analyze one of the following:</a:t>
            </a:r>
          </a:p>
          <a:p>
            <a:endParaRPr lang="en-US" sz="1400" dirty="0">
              <a:latin typeface="Eras Medium ITC" panose="020B0602030504020804" pitchFamily="34" charset="0"/>
            </a:endParaRPr>
          </a:p>
          <a:p>
            <a:pPr marL="914400" lvl="1" indent="-457200">
              <a:buFont typeface="Arial" panose="020B0604020202020204" pitchFamily="34" charset="0"/>
              <a:buChar char="•"/>
            </a:pPr>
            <a:r>
              <a:rPr lang="en-US" sz="2900" dirty="0">
                <a:latin typeface="Eras Medium ITC" panose="020B0602030504020804" pitchFamily="34" charset="0"/>
              </a:rPr>
              <a:t>Any key person from the text</a:t>
            </a:r>
          </a:p>
          <a:p>
            <a:pPr marL="914400" lvl="1" indent="-457200">
              <a:buFont typeface="Arial" panose="020B0604020202020204" pitchFamily="34" charset="0"/>
              <a:buChar char="•"/>
            </a:pPr>
            <a:r>
              <a:rPr lang="en-US" sz="2900" dirty="0">
                <a:latin typeface="Eras Medium ITC" panose="020B0602030504020804" pitchFamily="34" charset="0"/>
              </a:rPr>
              <a:t>The setting</a:t>
            </a:r>
          </a:p>
          <a:p>
            <a:pPr marL="914400" lvl="1" indent="-457200">
              <a:buFont typeface="Arial" panose="020B0604020202020204" pitchFamily="34" charset="0"/>
              <a:buChar char="•"/>
            </a:pPr>
            <a:r>
              <a:rPr lang="en-US" sz="2900" dirty="0">
                <a:latin typeface="Eras Medium ITC" panose="020B0602030504020804" pitchFamily="34" charset="0"/>
              </a:rPr>
              <a:t>A theme from the text</a:t>
            </a:r>
          </a:p>
          <a:p>
            <a:pPr lvl="1"/>
            <a:endParaRPr lang="en-US" sz="1400" dirty="0">
              <a:latin typeface="Eras Medium ITC" panose="020B0602030504020804" pitchFamily="34" charset="0"/>
            </a:endParaRPr>
          </a:p>
          <a:p>
            <a:r>
              <a:rPr lang="en-US" sz="2900" dirty="0">
                <a:solidFill>
                  <a:srgbClr val="C00000"/>
                </a:solidFill>
                <a:latin typeface="Eras Medium ITC" panose="020B0602030504020804" pitchFamily="34" charset="0"/>
              </a:rPr>
              <a:t>Support your argument with evidence </a:t>
            </a:r>
            <a:r>
              <a:rPr lang="en-US" sz="2900" dirty="0">
                <a:latin typeface="Eras Medium ITC" panose="020B0602030504020804" pitchFamily="34" charset="0"/>
              </a:rPr>
              <a:t>from the text.  In your piece, be sure to </a:t>
            </a:r>
            <a:r>
              <a:rPr lang="en-US" sz="2900" dirty="0">
                <a:solidFill>
                  <a:srgbClr val="C00000"/>
                </a:solidFill>
                <a:latin typeface="Eras Medium ITC" panose="020B0602030504020804" pitchFamily="34" charset="0"/>
              </a:rPr>
              <a:t>write at least 5 paragraphs</a:t>
            </a:r>
            <a:r>
              <a:rPr lang="en-US" sz="2900" dirty="0">
                <a:latin typeface="Eras Medium ITC" panose="020B0602030504020804" pitchFamily="34" charset="0"/>
              </a:rPr>
              <a:t> and </a:t>
            </a:r>
            <a:r>
              <a:rPr lang="en-US" sz="2900" dirty="0">
                <a:solidFill>
                  <a:srgbClr val="C00000"/>
                </a:solidFill>
                <a:latin typeface="Eras Medium ITC" panose="020B0602030504020804" pitchFamily="34" charset="0"/>
              </a:rPr>
              <a:t>follow the structure of a literary analysis.</a:t>
            </a:r>
          </a:p>
        </p:txBody>
      </p:sp>
      <p:grpSp>
        <p:nvGrpSpPr>
          <p:cNvPr id="10" name="Group 9"/>
          <p:cNvGrpSpPr/>
          <p:nvPr/>
        </p:nvGrpSpPr>
        <p:grpSpPr>
          <a:xfrm>
            <a:off x="1524000" y="0"/>
            <a:ext cx="837576" cy="962652"/>
            <a:chOff x="-286439" y="851986"/>
            <a:chExt cx="784443" cy="84987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79" t="4248" r="90581" b="85003"/>
            <a:stretch/>
          </p:blipFill>
          <p:spPr>
            <a:xfrm>
              <a:off x="-286439" y="851986"/>
              <a:ext cx="784443" cy="849870"/>
            </a:xfrm>
            <a:prstGeom prst="rect">
              <a:avLst/>
            </a:prstGeom>
          </p:spPr>
        </p:pic>
        <p:cxnSp>
          <p:nvCxnSpPr>
            <p:cNvPr id="12" name="Straight Connector 11"/>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473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1754" y="-2092"/>
            <a:ext cx="784443" cy="849870"/>
            <a:chOff x="-286439" y="851986"/>
            <a:chExt cx="784443" cy="84987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79" t="4248" r="90581" b="85003"/>
            <a:stretch/>
          </p:blipFill>
          <p:spPr>
            <a:xfrm>
              <a:off x="-286439" y="851986"/>
              <a:ext cx="784443" cy="849870"/>
            </a:xfrm>
            <a:prstGeom prst="rect">
              <a:avLst/>
            </a:prstGeom>
          </p:spPr>
        </p:pic>
        <p:cxnSp>
          <p:nvCxnSpPr>
            <p:cNvPr id="7" name="Straight Connector 6"/>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306196" y="141650"/>
            <a:ext cx="5354198" cy="461665"/>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  English Language Arts</a:t>
            </a:r>
          </a:p>
        </p:txBody>
      </p:sp>
      <p:sp>
        <p:nvSpPr>
          <p:cNvPr id="15" name="TextBox 14"/>
          <p:cNvSpPr txBox="1"/>
          <p:nvPr/>
        </p:nvSpPr>
        <p:spPr>
          <a:xfrm>
            <a:off x="2433846" y="1366974"/>
            <a:ext cx="3327098" cy="4708981"/>
          </a:xfrm>
          <a:prstGeom prst="rect">
            <a:avLst/>
          </a:prstGeom>
          <a:noFill/>
        </p:spPr>
        <p:txBody>
          <a:bodyPr wrap="square" rtlCol="0">
            <a:spAutoFit/>
          </a:bodyPr>
          <a:lstStyle/>
          <a:p>
            <a:r>
              <a:rPr lang="en-US" sz="3000" dirty="0">
                <a:solidFill>
                  <a:srgbClr val="C00000"/>
                </a:solidFill>
                <a:latin typeface="Eras Medium ITC" panose="020B0602030504020804" pitchFamily="34" charset="0"/>
              </a:rPr>
              <a:t>Read the poem</a:t>
            </a:r>
            <a:r>
              <a:rPr lang="en-US" sz="3000" dirty="0">
                <a:latin typeface="Eras Medium ITC" panose="020B0602030504020804" pitchFamily="34" charset="0"/>
              </a:rPr>
              <a:t>, then </a:t>
            </a:r>
            <a:r>
              <a:rPr lang="en-US" sz="3000" dirty="0">
                <a:solidFill>
                  <a:srgbClr val="C00000"/>
                </a:solidFill>
                <a:latin typeface="Eras Medium ITC" panose="020B0602030504020804" pitchFamily="34" charset="0"/>
              </a:rPr>
              <a:t>fill in the blanks to create your own poem </a:t>
            </a:r>
            <a:r>
              <a:rPr lang="en-US" sz="3000" dirty="0">
                <a:latin typeface="Eras Medium ITC" panose="020B0602030504020804" pitchFamily="34" charset="0"/>
              </a:rPr>
              <a:t>to communicate your thoughts and feelings about unfinished business in your life.  </a:t>
            </a:r>
          </a:p>
        </p:txBody>
      </p:sp>
      <p:sp>
        <p:nvSpPr>
          <p:cNvPr id="16" name="TextBox 15"/>
          <p:cNvSpPr txBox="1"/>
          <p:nvPr/>
        </p:nvSpPr>
        <p:spPr>
          <a:xfrm>
            <a:off x="5821501" y="1329377"/>
            <a:ext cx="4707514" cy="4462760"/>
          </a:xfrm>
          <a:prstGeom prst="rect">
            <a:avLst/>
          </a:prstGeom>
          <a:noFill/>
        </p:spPr>
        <p:txBody>
          <a:bodyPr wrap="square" rtlCol="0">
            <a:spAutoFit/>
          </a:bodyPr>
          <a:lstStyle/>
          <a:p>
            <a:r>
              <a:rPr lang="en-US" sz="2300" b="1" dirty="0">
                <a:latin typeface="Eras Medium ITC" panose="020B0602030504020804" pitchFamily="34" charset="0"/>
              </a:rPr>
              <a:t>The Song I couldn’t Finish</a:t>
            </a:r>
          </a:p>
          <a:p>
            <a:r>
              <a:rPr lang="en-US" dirty="0">
                <a:latin typeface="Eras Medium ITC" panose="020B0602030504020804" pitchFamily="34" charset="0"/>
              </a:rPr>
              <a:t>by Jeanne</a:t>
            </a:r>
          </a:p>
          <a:p>
            <a:endParaRPr lang="en-US" dirty="0">
              <a:latin typeface="Eras Medium ITC" panose="020B0602030504020804" pitchFamily="34" charset="0"/>
            </a:endParaRPr>
          </a:p>
          <a:p>
            <a:r>
              <a:rPr lang="en-US" sz="2300" i="1" dirty="0">
                <a:latin typeface="Eras Medium ITC" panose="020B0602030504020804" pitchFamily="34" charset="0"/>
              </a:rPr>
              <a:t>The words I couldn’t say</a:t>
            </a:r>
          </a:p>
          <a:p>
            <a:r>
              <a:rPr lang="en-US" sz="2300" i="1" dirty="0">
                <a:latin typeface="Eras Medium ITC" panose="020B0602030504020804" pitchFamily="34" charset="0"/>
              </a:rPr>
              <a:t>The call I couldn’t make</a:t>
            </a:r>
          </a:p>
          <a:p>
            <a:r>
              <a:rPr lang="en-US" sz="2300" i="1" dirty="0">
                <a:latin typeface="Eras Medium ITC" panose="020B0602030504020804" pitchFamily="34" charset="0"/>
              </a:rPr>
              <a:t>The time I couldn’t spend with you</a:t>
            </a:r>
          </a:p>
          <a:p>
            <a:r>
              <a:rPr lang="en-US" sz="2300" i="1" dirty="0">
                <a:latin typeface="Eras Medium ITC" panose="020B0602030504020804" pitchFamily="34" charset="0"/>
              </a:rPr>
              <a:t>The walls I couldn’t break through</a:t>
            </a:r>
          </a:p>
          <a:p>
            <a:endParaRPr lang="en-US" i="1" dirty="0">
              <a:latin typeface="Eras Medium ITC" panose="020B0602030504020804" pitchFamily="34" charset="0"/>
            </a:endParaRPr>
          </a:p>
          <a:p>
            <a:r>
              <a:rPr lang="en-US" sz="2300" i="1" dirty="0">
                <a:latin typeface="Eras Medium ITC" panose="020B0602030504020804" pitchFamily="34" charset="0"/>
              </a:rPr>
              <a:t>The breath I couldn’t take</a:t>
            </a:r>
          </a:p>
          <a:p>
            <a:r>
              <a:rPr lang="en-US" sz="2300" i="1" dirty="0">
                <a:latin typeface="Eras Medium ITC" panose="020B0602030504020804" pitchFamily="34" charset="0"/>
              </a:rPr>
              <a:t>The air I couldn’t release</a:t>
            </a:r>
          </a:p>
          <a:p>
            <a:r>
              <a:rPr lang="en-US" sz="2300" i="1" dirty="0">
                <a:latin typeface="Eras Medium ITC" panose="020B0602030504020804" pitchFamily="34" charset="0"/>
              </a:rPr>
              <a:t>The love I couldn’t feel</a:t>
            </a:r>
          </a:p>
          <a:p>
            <a:r>
              <a:rPr lang="en-US" sz="2300" i="1" dirty="0">
                <a:latin typeface="Eras Medium ITC" panose="020B0602030504020804" pitchFamily="34" charset="0"/>
              </a:rPr>
              <a:t>The person I couldn’t convince</a:t>
            </a:r>
          </a:p>
          <a:p>
            <a:r>
              <a:rPr lang="en-US" sz="2300" i="1" dirty="0">
                <a:latin typeface="Eras Medium ITC" panose="020B0602030504020804" pitchFamily="34" charset="0"/>
              </a:rPr>
              <a:t>The song I couldn’t finish</a:t>
            </a:r>
          </a:p>
        </p:txBody>
      </p:sp>
      <p:cxnSp>
        <p:nvCxnSpPr>
          <p:cNvPr id="17" name="Straight Connector 16"/>
          <p:cNvCxnSpPr/>
          <p:nvPr/>
        </p:nvCxnSpPr>
        <p:spPr>
          <a:xfrm>
            <a:off x="5650051" y="1337587"/>
            <a:ext cx="11017" cy="469640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2546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9889" y="593966"/>
            <a:ext cx="7845404" cy="575499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latin typeface="Eras Medium ITC" panose="020B0602030504020804" pitchFamily="34" charset="0"/>
              </a:rPr>
              <a:t>T</a:t>
            </a:r>
            <a:r>
              <a:rPr lang="en-US" sz="2700" b="1" dirty="0">
                <a:latin typeface="Eras Medium ITC" panose="020B0602030504020804" pitchFamily="34" charset="0"/>
              </a:rPr>
              <a:t>he words I couldn’t say</a:t>
            </a:r>
          </a:p>
          <a:p>
            <a:r>
              <a:rPr lang="en-US" sz="2700" dirty="0">
                <a:latin typeface="Eras Medium ITC" panose="020B0602030504020804" pitchFamily="34" charset="0"/>
              </a:rPr>
              <a:t>	</a:t>
            </a:r>
            <a:r>
              <a:rPr lang="en-US" sz="2700" i="1" dirty="0">
                <a:latin typeface="Eras Medium ITC" panose="020B0602030504020804" pitchFamily="34" charset="0"/>
              </a:rPr>
              <a:t>I couldn’t say ___________________________</a:t>
            </a:r>
          </a:p>
          <a:p>
            <a:r>
              <a:rPr lang="en-US" sz="2700" b="1" dirty="0">
                <a:latin typeface="Eras Medium ITC" panose="020B0602030504020804" pitchFamily="34" charset="0"/>
              </a:rPr>
              <a:t>The things I couldn’t change</a:t>
            </a:r>
          </a:p>
          <a:p>
            <a:r>
              <a:rPr lang="en-US" sz="2700" dirty="0">
                <a:latin typeface="Eras Medium ITC" panose="020B0602030504020804" pitchFamily="34" charset="0"/>
              </a:rPr>
              <a:t>	</a:t>
            </a:r>
            <a:r>
              <a:rPr lang="en-US" sz="2700" i="1" dirty="0">
                <a:latin typeface="Eras Medium ITC" panose="020B0602030504020804" pitchFamily="34" charset="0"/>
              </a:rPr>
              <a:t>I couldn’t ______________________________</a:t>
            </a:r>
          </a:p>
          <a:p>
            <a:r>
              <a:rPr lang="en-US" sz="2700" b="1" dirty="0">
                <a:latin typeface="Eras Medium ITC" panose="020B0602030504020804" pitchFamily="34" charset="0"/>
              </a:rPr>
              <a:t>The walls I couldn’t break through</a:t>
            </a:r>
          </a:p>
          <a:p>
            <a:r>
              <a:rPr lang="en-US" sz="2700" i="1" dirty="0">
                <a:latin typeface="Eras Medium ITC" panose="020B0602030504020804" pitchFamily="34" charset="0"/>
              </a:rPr>
              <a:t>	I couldn’t find a way to __________________</a:t>
            </a:r>
          </a:p>
          <a:p>
            <a:r>
              <a:rPr lang="en-US" sz="2700" b="1" dirty="0">
                <a:latin typeface="Eras Medium ITC" panose="020B0602030504020804" pitchFamily="34" charset="0"/>
              </a:rPr>
              <a:t>The feelings I couldn’t feel</a:t>
            </a:r>
          </a:p>
          <a:p>
            <a:r>
              <a:rPr lang="en-US" sz="2700" i="1" dirty="0">
                <a:latin typeface="Eras Medium ITC" panose="020B0602030504020804" pitchFamily="34" charset="0"/>
              </a:rPr>
              <a:t>	I couldn’t ______________________________</a:t>
            </a:r>
          </a:p>
          <a:p>
            <a:r>
              <a:rPr lang="en-US" sz="2700" b="1" dirty="0">
                <a:latin typeface="Eras Medium ITC" panose="020B0602030504020804" pitchFamily="34" charset="0"/>
              </a:rPr>
              <a:t>The help I couldn’t give</a:t>
            </a:r>
          </a:p>
          <a:p>
            <a:r>
              <a:rPr lang="en-US" sz="2700" i="1" dirty="0">
                <a:latin typeface="Eras Medium ITC" panose="020B0602030504020804" pitchFamily="34" charset="0"/>
              </a:rPr>
              <a:t>	I couldn’t ______________________________</a:t>
            </a:r>
          </a:p>
          <a:p>
            <a:r>
              <a:rPr lang="en-US" sz="2700" b="1" dirty="0">
                <a:latin typeface="Eras Medium ITC" panose="020B0602030504020804" pitchFamily="34" charset="0"/>
              </a:rPr>
              <a:t>The song I couldn’t finish</a:t>
            </a:r>
          </a:p>
          <a:p>
            <a:r>
              <a:rPr lang="en-US" sz="2700" i="1" dirty="0">
                <a:latin typeface="Eras Medium ITC" panose="020B0602030504020804" pitchFamily="34" charset="0"/>
              </a:rPr>
              <a:t>	The song was about ____________________</a:t>
            </a:r>
          </a:p>
        </p:txBody>
      </p:sp>
      <p:sp>
        <p:nvSpPr>
          <p:cNvPr id="3" name="TextBox 2"/>
          <p:cNvSpPr txBox="1"/>
          <p:nvPr/>
        </p:nvSpPr>
        <p:spPr>
          <a:xfrm>
            <a:off x="2306196" y="141650"/>
            <a:ext cx="5866254" cy="769441"/>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  English Language Arts </a:t>
            </a:r>
            <a:r>
              <a:rPr lang="en-US" sz="2000" b="1" dirty="0">
                <a:solidFill>
                  <a:schemeClr val="bg1"/>
                </a:solidFill>
              </a:rPr>
              <a:t>(continued)</a:t>
            </a:r>
          </a:p>
        </p:txBody>
      </p:sp>
    </p:spTree>
    <p:extLst>
      <p:ext uri="{BB962C8B-B14F-4D97-AF65-F5344CB8AC3E}">
        <p14:creationId xmlns:p14="http://schemas.microsoft.com/office/powerpoint/2010/main" val="220113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pPr algn="ctr"/>
            <a:r>
              <a:rPr lang="en-US" sz="5400" dirty="0"/>
              <a:t>In isolation, </a:t>
            </a:r>
            <a:r>
              <a:rPr lang="en-US" sz="5400" dirty="0" smtClean="0"/>
              <a:t>the </a:t>
            </a:r>
            <a:r>
              <a:rPr lang="en-US" sz="5400" dirty="0"/>
              <a:t>low assignments can reflect targeted skill building and student practice…not necessarily harmful in moderation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501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However when </a:t>
            </a:r>
            <a:r>
              <a:rPr lang="en-US" dirty="0"/>
              <a:t>compounded over </a:t>
            </a:r>
            <a:r>
              <a:rPr lang="en-US" i="1" dirty="0"/>
              <a:t>multiple</a:t>
            </a:r>
            <a:r>
              <a:rPr lang="en-US" dirty="0"/>
              <a:t> </a:t>
            </a:r>
            <a:r>
              <a:rPr lang="en-US" dirty="0" smtClean="0"/>
              <a:t>class periods, in </a:t>
            </a:r>
            <a:r>
              <a:rPr lang="en-US" i="1" dirty="0" smtClean="0"/>
              <a:t>multiple</a:t>
            </a:r>
            <a:r>
              <a:rPr lang="en-US" dirty="0" smtClean="0"/>
              <a:t> subjects, over </a:t>
            </a:r>
            <a:r>
              <a:rPr lang="en-US" i="1" dirty="0" smtClean="0"/>
              <a:t>multiple</a:t>
            </a:r>
            <a:r>
              <a:rPr lang="en-US" dirty="0" smtClean="0"/>
              <a:t> </a:t>
            </a:r>
            <a:r>
              <a:rPr lang="en-US" dirty="0"/>
              <a:t>years, </a:t>
            </a:r>
            <a:r>
              <a:rPr lang="en-US" dirty="0" smtClean="0"/>
              <a:t>the effect is detrimental.</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957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 Trust </a:t>
            </a:r>
            <a:r>
              <a:rPr lang="en-US" dirty="0"/>
              <a:t>Assignment Study:</a:t>
            </a:r>
            <a:br>
              <a:rPr lang="en-US" dirty="0"/>
            </a:br>
            <a:r>
              <a:rPr lang="en-US" dirty="0"/>
              <a:t>What We Found</a:t>
            </a:r>
          </a:p>
        </p:txBody>
      </p:sp>
      <p:sp>
        <p:nvSpPr>
          <p:cNvPr id="3" name="Content Placeholder 2"/>
          <p:cNvSpPr>
            <a:spLocks noGrp="1"/>
          </p:cNvSpPr>
          <p:nvPr>
            <p:ph idx="1"/>
          </p:nvPr>
        </p:nvSpPr>
        <p:spPr/>
        <p:txBody>
          <a:bodyPr/>
          <a:lstStyle/>
          <a:p>
            <a:r>
              <a:rPr lang="en-US" dirty="0"/>
              <a:t>Fewer than 4 in 10 middle grades assignments are targeted at a grade-appropriate standard; </a:t>
            </a:r>
            <a:endParaRPr lang="en-US" dirty="0" smtClean="0"/>
          </a:p>
          <a:p>
            <a:r>
              <a:rPr lang="en-US" dirty="0" smtClean="0"/>
              <a:t>In </a:t>
            </a:r>
            <a:r>
              <a:rPr lang="en-US" dirty="0"/>
              <a:t>high poverty schools the proportion drops to only about one third, compared to nearly half of assignments in </a:t>
            </a:r>
            <a:r>
              <a:rPr lang="en-US" dirty="0" smtClean="0"/>
              <a:t>low poverty </a:t>
            </a:r>
            <a:r>
              <a:rPr lang="en-US" dirty="0"/>
              <a:t>schools; </a:t>
            </a:r>
            <a:endParaRPr lang="en-US" dirty="0" smtClean="0"/>
          </a:p>
          <a:p>
            <a:r>
              <a:rPr lang="en-US" dirty="0" smtClean="0"/>
              <a:t>That </a:t>
            </a:r>
            <a:r>
              <a:rPr lang="en-US" dirty="0"/>
              <a:t>said, only about 5% of assignments in both kinds of schools tapped into the higher-level cognitive demands of the </a:t>
            </a:r>
            <a:r>
              <a:rPr lang="en-US" dirty="0" smtClean="0"/>
              <a:t>CCSS;</a:t>
            </a:r>
          </a:p>
          <a:p>
            <a:r>
              <a:rPr lang="en-US" dirty="0" smtClean="0"/>
              <a:t>Most </a:t>
            </a:r>
            <a:r>
              <a:rPr lang="en-US" dirty="0"/>
              <a:t>efforts at engagement and relevance were superficial, and often condescending.</a:t>
            </a:r>
          </a:p>
        </p:txBody>
      </p:sp>
    </p:spTree>
    <p:extLst>
      <p:ext uri="{BB962C8B-B14F-4D97-AF65-F5344CB8AC3E}">
        <p14:creationId xmlns:p14="http://schemas.microsoft.com/office/powerpoint/2010/main" val="228450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 don’t think that your students don’t know the difference….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1306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B.A. or more, by race </a:t>
            </a:r>
          </a:p>
        </p:txBody>
      </p:sp>
      <p:pic>
        <p:nvPicPr>
          <p:cNvPr id="3" name="Picture 2" descr="BA1920.png"/>
          <p:cNvPicPr>
            <a:picLocks noChangeAspect="1"/>
          </p:cNvPicPr>
          <p:nvPr/>
        </p:nvPicPr>
        <p:blipFill>
          <a:blip r:embed="rId2" cstate="print"/>
          <a:stretch>
            <a:fillRect/>
          </a:stretch>
        </p:blipFill>
        <p:spPr>
          <a:xfrm>
            <a:off x="2133600" y="1371600"/>
            <a:ext cx="7573802" cy="5742432"/>
          </a:xfrm>
          <a:prstGeom prst="rect">
            <a:avLst/>
          </a:prstGeom>
        </p:spPr>
      </p:pic>
      <p:sp>
        <p:nvSpPr>
          <p:cNvPr id="4" name="TextBox 3"/>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1920</a:t>
            </a:r>
          </a:p>
        </p:txBody>
      </p:sp>
      <p:grpSp>
        <p:nvGrpSpPr>
          <p:cNvPr id="5" name="Group 22"/>
          <p:cNvGrpSpPr/>
          <p:nvPr/>
        </p:nvGrpSpPr>
        <p:grpSpPr>
          <a:xfrm>
            <a:off x="1524000" y="848380"/>
            <a:ext cx="9144000" cy="6265652"/>
            <a:chOff x="0" y="848380"/>
            <a:chExt cx="9144000" cy="6265652"/>
          </a:xfrm>
        </p:grpSpPr>
        <p:sp>
          <p:nvSpPr>
            <p:cNvPr id="24" name="Rectangle 23"/>
            <p:cNvSpPr/>
            <p:nvPr/>
          </p:nvSpPr>
          <p:spPr>
            <a:xfrm>
              <a:off x="4343400" y="6248400"/>
              <a:ext cx="609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descr="BA1940.png"/>
            <p:cNvPicPr>
              <a:picLocks noChangeAspect="1"/>
            </p:cNvPicPr>
            <p:nvPr/>
          </p:nvPicPr>
          <p:blipFill>
            <a:blip r:embed="rId3" cstate="print"/>
            <a:stretch>
              <a:fillRect/>
            </a:stretch>
          </p:blipFill>
          <p:spPr>
            <a:xfrm>
              <a:off x="609600" y="1371600"/>
              <a:ext cx="7573802" cy="5742432"/>
            </a:xfrm>
            <a:prstGeom prst="rect">
              <a:avLst/>
            </a:prstGeom>
          </p:spPr>
        </p:pic>
        <p:sp>
          <p:nvSpPr>
            <p:cNvPr id="26" name="TextBox 25"/>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1940</a:t>
              </a:r>
            </a:p>
          </p:txBody>
        </p:sp>
      </p:grpSp>
      <p:grpSp>
        <p:nvGrpSpPr>
          <p:cNvPr id="6" name="Group 26"/>
          <p:cNvGrpSpPr/>
          <p:nvPr/>
        </p:nvGrpSpPr>
        <p:grpSpPr>
          <a:xfrm>
            <a:off x="1524000" y="838200"/>
            <a:ext cx="9144000" cy="6265652"/>
            <a:chOff x="0" y="848380"/>
            <a:chExt cx="9144000" cy="6265652"/>
          </a:xfrm>
        </p:grpSpPr>
        <p:pic>
          <p:nvPicPr>
            <p:cNvPr id="28" name="Picture 27" descr="BA1960.png"/>
            <p:cNvPicPr>
              <a:picLocks noChangeAspect="1"/>
            </p:cNvPicPr>
            <p:nvPr/>
          </p:nvPicPr>
          <p:blipFill>
            <a:blip r:embed="rId4" cstate="print"/>
            <a:stretch>
              <a:fillRect/>
            </a:stretch>
          </p:blipFill>
          <p:spPr>
            <a:xfrm>
              <a:off x="609600" y="1371600"/>
              <a:ext cx="7573802" cy="5742432"/>
            </a:xfrm>
            <a:prstGeom prst="rect">
              <a:avLst/>
            </a:prstGeom>
          </p:spPr>
        </p:pic>
        <p:sp>
          <p:nvSpPr>
            <p:cNvPr id="29" name="TextBox 28"/>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1960</a:t>
              </a:r>
            </a:p>
          </p:txBody>
        </p:sp>
      </p:grpSp>
      <p:grpSp>
        <p:nvGrpSpPr>
          <p:cNvPr id="7" name="Group 29"/>
          <p:cNvGrpSpPr/>
          <p:nvPr/>
        </p:nvGrpSpPr>
        <p:grpSpPr>
          <a:xfrm>
            <a:off x="1524000" y="838200"/>
            <a:ext cx="9144000" cy="6265652"/>
            <a:chOff x="0" y="848380"/>
            <a:chExt cx="9144000" cy="6265652"/>
          </a:xfrm>
        </p:grpSpPr>
        <p:pic>
          <p:nvPicPr>
            <p:cNvPr id="31" name="Picture 30" descr="BA1980.png"/>
            <p:cNvPicPr>
              <a:picLocks noChangeAspect="1"/>
            </p:cNvPicPr>
            <p:nvPr/>
          </p:nvPicPr>
          <p:blipFill>
            <a:blip r:embed="rId5" cstate="print"/>
            <a:stretch>
              <a:fillRect/>
            </a:stretch>
          </p:blipFill>
          <p:spPr>
            <a:xfrm>
              <a:off x="609600" y="1371600"/>
              <a:ext cx="7573802" cy="5742432"/>
            </a:xfrm>
            <a:prstGeom prst="rect">
              <a:avLst/>
            </a:prstGeom>
          </p:spPr>
        </p:pic>
        <p:sp>
          <p:nvSpPr>
            <p:cNvPr id="32" name="TextBox 31"/>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1980</a:t>
              </a:r>
            </a:p>
          </p:txBody>
        </p:sp>
      </p:grpSp>
      <p:grpSp>
        <p:nvGrpSpPr>
          <p:cNvPr id="8" name="Group 32"/>
          <p:cNvGrpSpPr/>
          <p:nvPr/>
        </p:nvGrpSpPr>
        <p:grpSpPr>
          <a:xfrm>
            <a:off x="1524000" y="838200"/>
            <a:ext cx="9144000" cy="6265652"/>
            <a:chOff x="0" y="848380"/>
            <a:chExt cx="9144000" cy="6265652"/>
          </a:xfrm>
        </p:grpSpPr>
        <p:pic>
          <p:nvPicPr>
            <p:cNvPr id="34" name="Picture 33" descr="BA2000.png"/>
            <p:cNvPicPr>
              <a:picLocks noChangeAspect="1"/>
            </p:cNvPicPr>
            <p:nvPr/>
          </p:nvPicPr>
          <p:blipFill>
            <a:blip r:embed="rId6" cstate="print"/>
            <a:stretch>
              <a:fillRect/>
            </a:stretch>
          </p:blipFill>
          <p:spPr>
            <a:xfrm>
              <a:off x="609600" y="1371600"/>
              <a:ext cx="7573802" cy="5742432"/>
            </a:xfrm>
            <a:prstGeom prst="rect">
              <a:avLst/>
            </a:prstGeom>
          </p:spPr>
        </p:pic>
        <p:sp>
          <p:nvSpPr>
            <p:cNvPr id="35" name="TextBox 34"/>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2000</a:t>
              </a:r>
            </a:p>
          </p:txBody>
        </p:sp>
      </p:grpSp>
      <p:grpSp>
        <p:nvGrpSpPr>
          <p:cNvPr id="9" name="Group 35"/>
          <p:cNvGrpSpPr/>
          <p:nvPr/>
        </p:nvGrpSpPr>
        <p:grpSpPr>
          <a:xfrm>
            <a:off x="1524000" y="838200"/>
            <a:ext cx="9144000" cy="6265652"/>
            <a:chOff x="0" y="848380"/>
            <a:chExt cx="9144000" cy="6265652"/>
          </a:xfrm>
        </p:grpSpPr>
        <p:pic>
          <p:nvPicPr>
            <p:cNvPr id="37" name="Picture 36" descr="BA2012.png"/>
            <p:cNvPicPr>
              <a:picLocks noChangeAspect="1"/>
            </p:cNvPicPr>
            <p:nvPr/>
          </p:nvPicPr>
          <p:blipFill>
            <a:blip r:embed="rId7" cstate="print"/>
            <a:stretch>
              <a:fillRect/>
            </a:stretch>
          </p:blipFill>
          <p:spPr>
            <a:xfrm>
              <a:off x="609600" y="1371600"/>
              <a:ext cx="7573802" cy="5742432"/>
            </a:xfrm>
            <a:prstGeom prst="rect">
              <a:avLst/>
            </a:prstGeom>
          </p:spPr>
        </p:pic>
        <p:sp>
          <p:nvSpPr>
            <p:cNvPr id="38" name="TextBox 37"/>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2012</a:t>
              </a:r>
            </a:p>
          </p:txBody>
        </p:sp>
      </p:grpSp>
    </p:spTree>
    <p:extLst>
      <p:ext uri="{BB962C8B-B14F-4D97-AF65-F5344CB8AC3E}">
        <p14:creationId xmlns:p14="http://schemas.microsoft.com/office/powerpoint/2010/main" val="59592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 y="258"/>
            <a:ext cx="12191541" cy="6857742"/>
          </a:xfrm>
          <a:prstGeom prst="rect">
            <a:avLst/>
          </a:prstGeom>
        </p:spPr>
      </p:pic>
    </p:spTree>
    <p:extLst>
      <p:ext uri="{BB962C8B-B14F-4D97-AF65-F5344CB8AC3E}">
        <p14:creationId xmlns:p14="http://schemas.microsoft.com/office/powerpoint/2010/main" val="178821722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 y="259"/>
            <a:ext cx="12191081" cy="6857483"/>
          </a:xfrm>
          <a:prstGeom prst="rect">
            <a:avLst/>
          </a:prstGeom>
        </p:spPr>
      </p:pic>
    </p:spTree>
    <p:extLst>
      <p:ext uri="{BB962C8B-B14F-4D97-AF65-F5344CB8AC3E}">
        <p14:creationId xmlns:p14="http://schemas.microsoft.com/office/powerpoint/2010/main" val="198430774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1200" y="228600"/>
            <a:ext cx="8229600" cy="1143000"/>
          </a:xfrm>
        </p:spPr>
        <p:txBody>
          <a:bodyPr>
            <a:normAutofit fontScale="90000"/>
          </a:bodyPr>
          <a:lstStyle/>
          <a:p>
            <a:pPr eaLnBrk="1" hangingPunct="1"/>
            <a:r>
              <a:rPr lang="en-US" sz="4000" dirty="0"/>
              <a:t>High Performing Schools and </a:t>
            </a:r>
            <a:r>
              <a:rPr lang="en-US" sz="4000" dirty="0" smtClean="0"/>
              <a:t>Districts Know That Standards Alone Aren’t Enough</a:t>
            </a:r>
            <a:endParaRPr lang="en-US" sz="4000" dirty="0"/>
          </a:p>
        </p:txBody>
      </p:sp>
      <p:sp>
        <p:nvSpPr>
          <p:cNvPr id="96259" name="Rectangle 3"/>
          <p:cNvSpPr>
            <a:spLocks noGrp="1" noChangeArrowheads="1"/>
          </p:cNvSpPr>
          <p:nvPr>
            <p:ph idx="1"/>
          </p:nvPr>
        </p:nvSpPr>
        <p:spPr/>
        <p:txBody>
          <a:bodyPr rtlCol="0">
            <a:normAutofit/>
          </a:bodyPr>
          <a:lstStyle/>
          <a:p>
            <a:pPr>
              <a:lnSpc>
                <a:spcPct val="90000"/>
              </a:lnSpc>
              <a:defRPr/>
            </a:pPr>
            <a:r>
              <a:rPr lang="en-US" sz="2800" dirty="0">
                <a:solidFill>
                  <a:schemeClr val="accent5">
                    <a:lumMod val="75000"/>
                  </a:schemeClr>
                </a:solidFill>
              </a:rPr>
              <a:t>Have clear and specific goals for what students should learn in every grade, including the order in which they should learn it;</a:t>
            </a:r>
          </a:p>
          <a:p>
            <a:pPr>
              <a:lnSpc>
                <a:spcPct val="90000"/>
              </a:lnSpc>
              <a:defRPr/>
            </a:pPr>
            <a:r>
              <a:rPr lang="en-US" sz="2800" dirty="0">
                <a:solidFill>
                  <a:schemeClr val="accent4">
                    <a:lumMod val="75000"/>
                  </a:schemeClr>
                </a:solidFill>
              </a:rPr>
              <a:t>Provide teachers with common curriculum, assignments;</a:t>
            </a:r>
          </a:p>
          <a:p>
            <a:pPr>
              <a:lnSpc>
                <a:spcPct val="90000"/>
              </a:lnSpc>
              <a:defRPr/>
            </a:pPr>
            <a:r>
              <a:rPr lang="en-US" sz="2800" dirty="0">
                <a:solidFill>
                  <a:schemeClr val="accent5">
                    <a:lumMod val="75000"/>
                  </a:schemeClr>
                </a:solidFill>
              </a:rPr>
              <a:t>Have regular vehicle to assure common marking standards;</a:t>
            </a:r>
          </a:p>
          <a:p>
            <a:pPr>
              <a:lnSpc>
                <a:spcPct val="90000"/>
              </a:lnSpc>
              <a:defRPr/>
            </a:pPr>
            <a:r>
              <a:rPr lang="en-US" sz="2800" dirty="0">
                <a:solidFill>
                  <a:schemeClr val="accent4">
                    <a:lumMod val="75000"/>
                  </a:schemeClr>
                </a:solidFill>
              </a:rPr>
              <a:t>Assess students regularly to measure progress; and,</a:t>
            </a:r>
          </a:p>
          <a:p>
            <a:pPr>
              <a:lnSpc>
                <a:spcPct val="90000"/>
              </a:lnSpc>
              <a:defRPr/>
            </a:pPr>
            <a:r>
              <a:rPr lang="en-US" sz="2800" dirty="0"/>
              <a:t>Don’t leave student supports to chance.</a:t>
            </a:r>
          </a:p>
        </p:txBody>
      </p:sp>
    </p:spTree>
    <p:extLst>
      <p:ext uri="{BB962C8B-B14F-4D97-AF65-F5344CB8AC3E}">
        <p14:creationId xmlns:p14="http://schemas.microsoft.com/office/powerpoint/2010/main" val="4106657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 other words, they strive for consistency in everything they do.</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8424067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ctrTitle"/>
          </p:nvPr>
        </p:nvSpPr>
        <p:spPr>
          <a:solidFill>
            <a:srgbClr val="FFC000"/>
          </a:solidFill>
        </p:spPr>
        <p:txBody>
          <a:bodyPr>
            <a:normAutofit fontScale="90000"/>
          </a:bodyPr>
          <a:lstStyle/>
          <a:p>
            <a:pPr>
              <a:defRPr/>
            </a:pPr>
            <a:r>
              <a:rPr lang="en-US" sz="3600" dirty="0"/>
              <a:t>#2. </a:t>
            </a:r>
            <a:r>
              <a:rPr lang="en-US" sz="3200" dirty="0"/>
              <a:t>Good schools, districts know how much teachers matter, and they </a:t>
            </a:r>
            <a:r>
              <a:rPr lang="en-US" sz="3200" u="sng" dirty="0">
                <a:solidFill>
                  <a:schemeClr val="hlink"/>
                </a:solidFill>
              </a:rPr>
              <a:t>act</a:t>
            </a:r>
            <a:r>
              <a:rPr lang="en-US" sz="3200" dirty="0"/>
              <a:t> on that knowledge.</a:t>
            </a:r>
            <a:br>
              <a:rPr lang="en-US" sz="3200" dirty="0"/>
            </a:br>
            <a:endParaRPr lang="en-US" sz="3600" dirty="0"/>
          </a:p>
        </p:txBody>
      </p:sp>
      <p:sp>
        <p:nvSpPr>
          <p:cNvPr id="174083" name="Rectangle 3"/>
          <p:cNvSpPr>
            <a:spLocks noGrp="1" noChangeArrowheads="1"/>
          </p:cNvSpPr>
          <p:nvPr>
            <p:ph type="subTitle" idx="1"/>
          </p:nvPr>
        </p:nvSpPr>
        <p:spPr/>
        <p:txBody>
          <a:bodyPr/>
          <a:lstStyle/>
          <a:p>
            <a:r>
              <a:rPr lang="en-US" dirty="0"/>
              <a:t>Not leaving anything to chance means not leaving who teaches whom to chance, either.</a:t>
            </a:r>
          </a:p>
          <a:p>
            <a:endParaRPr lang="en-US" dirty="0" smtClean="0"/>
          </a:p>
        </p:txBody>
      </p:sp>
    </p:spTree>
    <p:extLst>
      <p:ext uri="{BB962C8B-B14F-4D97-AF65-F5344CB8AC3E}">
        <p14:creationId xmlns:p14="http://schemas.microsoft.com/office/powerpoint/2010/main" val="1566577782"/>
      </p:ext>
    </p:extLst>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 our roles as parents…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25693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1981200" y="457200"/>
            <a:ext cx="8229600" cy="1143000"/>
          </a:xfrm>
        </p:spPr>
        <p:txBody>
          <a:bodyPr rtlCol="0">
            <a:normAutofit fontScale="90000"/>
          </a:bodyPr>
          <a:lstStyle/>
          <a:p>
            <a:pPr>
              <a:defRPr/>
            </a:pPr>
            <a:r>
              <a:rPr lang="en-US" sz="4000"/>
              <a:t>Students in Dallas Gain More in Math with Effective Teachers: One Year Growth From 3</a:t>
            </a:r>
            <a:r>
              <a:rPr lang="en-US" sz="4000" baseline="30000"/>
              <a:t>rd</a:t>
            </a:r>
            <a:r>
              <a:rPr lang="en-US" sz="4000"/>
              <a:t>-4</a:t>
            </a:r>
            <a:r>
              <a:rPr lang="en-US" sz="4000" baseline="30000"/>
              <a:t>th</a:t>
            </a:r>
            <a:r>
              <a:rPr lang="en-US" sz="4000"/>
              <a:t> Grade</a:t>
            </a:r>
          </a:p>
        </p:txBody>
      </p:sp>
      <p:graphicFrame>
        <p:nvGraphicFramePr>
          <p:cNvPr id="83970" name="Object 3"/>
          <p:cNvGraphicFramePr>
            <a:graphicFrameLocks noGrp="1" noChangeAspect="1"/>
          </p:cNvGraphicFramePr>
          <p:nvPr>
            <p:ph idx="1"/>
          </p:nvPr>
        </p:nvGraphicFramePr>
        <p:xfrm>
          <a:off x="1916114" y="1881188"/>
          <a:ext cx="8277225" cy="4513262"/>
        </p:xfrm>
        <a:graphic>
          <a:graphicData uri="http://schemas.openxmlformats.org/presentationml/2006/ole">
            <mc:AlternateContent xmlns:mc="http://schemas.openxmlformats.org/markup-compatibility/2006">
              <mc:Choice xmlns:v="urn:schemas-microsoft-com:vml" Requires="v">
                <p:oleObj spid="_x0000_s5160" r:id="rId4" imgW="8279086" imgH="4511431" progId="Excel.Sheet.8">
                  <p:embed/>
                </p:oleObj>
              </mc:Choice>
              <mc:Fallback>
                <p:oleObj r:id="rId4" imgW="8279086" imgH="4511431"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114" y="1881188"/>
                        <a:ext cx="8277225" cy="451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1524000" y="6581776"/>
            <a:ext cx="8458200" cy="461665"/>
          </a:xfrm>
          <a:prstGeom prst="rect">
            <a:avLst/>
          </a:prstGeom>
          <a:noFill/>
          <a:ln w="9525">
            <a:noFill/>
            <a:miter lim="800000"/>
            <a:headEnd/>
            <a:tailEnd/>
          </a:ln>
        </p:spPr>
        <p:txBody>
          <a:bodyPr>
            <a:spAutoFit/>
          </a:bodyPr>
          <a:lstStyle/>
          <a:p>
            <a:pPr>
              <a:spcBef>
                <a:spcPct val="50000"/>
              </a:spcBef>
              <a:defRPr/>
            </a:pPr>
            <a:r>
              <a:rPr lang="en-US" sz="1200" u="sng" dirty="0"/>
              <a:t>Source</a:t>
            </a:r>
            <a:r>
              <a:rPr lang="en-US" sz="1200" dirty="0"/>
              <a:t>:  Heather Jordan, Robert </a:t>
            </a:r>
            <a:r>
              <a:rPr lang="en-US" sz="1200" dirty="0" err="1"/>
              <a:t>Mendro</a:t>
            </a:r>
            <a:r>
              <a:rPr lang="en-US" sz="1200" dirty="0"/>
              <a:t>, and Dash </a:t>
            </a:r>
            <a:r>
              <a:rPr lang="en-US" sz="1200" dirty="0" err="1"/>
              <a:t>Weerasinghe</a:t>
            </a:r>
            <a:r>
              <a:rPr lang="en-US" sz="1200" dirty="0"/>
              <a:t>, </a:t>
            </a:r>
            <a:r>
              <a:rPr lang="en-US" sz="1200" i="1" dirty="0"/>
              <a:t>The Effects of Teachers on Longitudinal Student Achievement</a:t>
            </a:r>
            <a:r>
              <a:rPr lang="en-US" sz="1200" dirty="0"/>
              <a:t>, 1997.</a:t>
            </a:r>
          </a:p>
        </p:txBody>
      </p:sp>
    </p:spTree>
    <p:extLst>
      <p:ext uri="{BB962C8B-B14F-4D97-AF65-F5344CB8AC3E}">
        <p14:creationId xmlns:p14="http://schemas.microsoft.com/office/powerpoint/2010/main" val="1105354481"/>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3967" t="2857"/>
          <a:stretch>
            <a:fillRect/>
          </a:stretch>
        </p:blipFill>
        <p:spPr bwMode="auto">
          <a:xfrm>
            <a:off x="1752600" y="2174966"/>
            <a:ext cx="8538190" cy="3997235"/>
          </a:xfrm>
          <a:prstGeom prst="rect">
            <a:avLst/>
          </a:prstGeom>
          <a:noFill/>
          <a:ln w="9525">
            <a:noFill/>
            <a:miter lim="800000"/>
            <a:headEnd/>
            <a:tailEnd/>
          </a:ln>
        </p:spPr>
      </p:pic>
      <p:sp>
        <p:nvSpPr>
          <p:cNvPr id="2" name="Title 1"/>
          <p:cNvSpPr>
            <a:spLocks noGrp="1"/>
          </p:cNvSpPr>
          <p:nvPr>
            <p:ph type="title"/>
          </p:nvPr>
        </p:nvSpPr>
        <p:spPr>
          <a:xfrm>
            <a:off x="1524000" y="381000"/>
            <a:ext cx="9144000" cy="1295400"/>
          </a:xfrm>
          <a:solidFill>
            <a:schemeClr val="bg1"/>
          </a:solidFill>
        </p:spPr>
        <p:txBody>
          <a:bodyPr>
            <a:noAutofit/>
          </a:bodyPr>
          <a:lstStyle/>
          <a:p>
            <a:r>
              <a:rPr lang="en-US" sz="3200" b="1" dirty="0"/>
              <a:t>DIFFERENCES IN TEACHER EFFECTIVENESS ACCOUNT FOR LARGE DIFFERENCES IN STUDENT LEARNING</a:t>
            </a:r>
          </a:p>
        </p:txBody>
      </p:sp>
      <p:sp>
        <p:nvSpPr>
          <p:cNvPr id="2049" name="Rectangle 1"/>
          <p:cNvSpPr>
            <a:spLocks noChangeArrowheads="1"/>
          </p:cNvSpPr>
          <p:nvPr/>
        </p:nvSpPr>
        <p:spPr bwMode="auto">
          <a:xfrm>
            <a:off x="1752600" y="1937267"/>
            <a:ext cx="3429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600" dirty="0"/>
              <a:t>The distribution of value-added </a:t>
            </a:r>
          </a:p>
          <a:p>
            <a:pPr lvl="0"/>
            <a:r>
              <a:rPr lang="en-US" sz="1600" dirty="0"/>
              <a:t>scores for ELA teachers in LAUSD</a:t>
            </a:r>
            <a:endParaRPr lang="en-US" sz="2800" dirty="0">
              <a:cs typeface="Arial" pitchFamily="34" charset="0"/>
            </a:endParaRPr>
          </a:p>
        </p:txBody>
      </p:sp>
    </p:spTree>
    <p:extLst>
      <p:ext uri="{BB962C8B-B14F-4D97-AF65-F5344CB8AC3E}">
        <p14:creationId xmlns:p14="http://schemas.microsoft.com/office/powerpoint/2010/main" val="1400051085"/>
      </p:ext>
    </p:extLst>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457200"/>
            <a:ext cx="8686800" cy="1569660"/>
          </a:xfrm>
          <a:prstGeom prst="rect">
            <a:avLst/>
          </a:prstGeom>
        </p:spPr>
        <p:txBody>
          <a:bodyPr wrap="square">
            <a:spAutoFit/>
          </a:bodyPr>
          <a:lstStyle/>
          <a:p>
            <a:pPr algn="ctr"/>
            <a:r>
              <a:rPr lang="en-US" sz="3200" b="1" dirty="0"/>
              <a:t>ACCESS TO MULTIPLE EFFECTIVE TEACHERS CAN DRAMATICALLY AFFECT STUDENT LEARNING</a:t>
            </a:r>
          </a:p>
        </p:txBody>
      </p:sp>
      <p:sp>
        <p:nvSpPr>
          <p:cNvPr id="11" name="Rectangle 10"/>
          <p:cNvSpPr/>
          <p:nvPr/>
        </p:nvSpPr>
        <p:spPr>
          <a:xfrm>
            <a:off x="1828800" y="2286000"/>
            <a:ext cx="2514600" cy="1815882"/>
          </a:xfrm>
          <a:prstGeom prst="rect">
            <a:avLst/>
          </a:prstGeom>
        </p:spPr>
        <p:txBody>
          <a:bodyPr wrap="square">
            <a:spAutoFit/>
          </a:bodyPr>
          <a:lstStyle/>
          <a:p>
            <a:r>
              <a:rPr lang="en-US" sz="1600" dirty="0">
                <a:latin typeface="Arial" pitchFamily="34" charset="0"/>
                <a:cs typeface="Arial" pitchFamily="34" charset="0"/>
              </a:rPr>
              <a:t>CST math proficiency trends for second-graders at ‘Below Basic’ or ‘Far Below Basic’ in 2007 who subsequently had three consecutive high or low value-added teachers</a:t>
            </a:r>
          </a:p>
        </p:txBody>
      </p:sp>
      <p:pic>
        <p:nvPicPr>
          <p:cNvPr id="5122" name="Picture 2"/>
          <p:cNvPicPr>
            <a:picLocks noChangeAspect="1" noChangeArrowheads="1"/>
          </p:cNvPicPr>
          <p:nvPr/>
        </p:nvPicPr>
        <p:blipFill>
          <a:blip r:embed="rId3" cstate="print"/>
          <a:srcRect/>
          <a:stretch>
            <a:fillRect/>
          </a:stretch>
        </p:blipFill>
        <p:spPr bwMode="auto">
          <a:xfrm>
            <a:off x="4682838" y="1981200"/>
            <a:ext cx="5680363" cy="4419600"/>
          </a:xfrm>
          <a:prstGeom prst="rect">
            <a:avLst/>
          </a:prstGeom>
          <a:noFill/>
          <a:ln w="9525">
            <a:noFill/>
            <a:miter lim="800000"/>
            <a:headEnd/>
            <a:tailEnd/>
          </a:ln>
        </p:spPr>
      </p:pic>
    </p:spTree>
    <p:extLst>
      <p:ext uri="{BB962C8B-B14F-4D97-AF65-F5344CB8AC3E}">
        <p14:creationId xmlns:p14="http://schemas.microsoft.com/office/powerpoint/2010/main" val="634166038"/>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p:txBody>
          <a:bodyPr>
            <a:normAutofit/>
          </a:bodyPr>
          <a:lstStyle/>
          <a:p>
            <a:pPr eaLnBrk="1" hangingPunct="1"/>
            <a:r>
              <a:rPr lang="en-US" dirty="0" smtClean="0"/>
              <a:t>And, no matter how you measure, some kids aren’t getting their fair share.</a:t>
            </a:r>
          </a:p>
        </p:txBody>
      </p:sp>
    </p:spTree>
    <p:extLst>
      <p:ext uri="{BB962C8B-B14F-4D97-AF65-F5344CB8AC3E}">
        <p14:creationId xmlns:p14="http://schemas.microsoft.com/office/powerpoint/2010/main" val="7310280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39504"/>
            <a:ext cx="7772400" cy="3581400"/>
          </a:xfrm>
        </p:spPr>
        <p:txBody>
          <a:bodyPr/>
          <a:lstStyle/>
          <a:p>
            <a:r>
              <a:rPr lang="en-US" dirty="0" smtClean="0"/>
              <a:t>Then, beginning in the eighties, growing economic inequality started eating away at our progress.</a:t>
            </a:r>
            <a:endParaRPr lang="en-US" dirty="0"/>
          </a:p>
        </p:txBody>
      </p:sp>
    </p:spTree>
    <p:extLst>
      <p:ext uri="{BB962C8B-B14F-4D97-AF65-F5344CB8AC3E}">
        <p14:creationId xmlns:p14="http://schemas.microsoft.com/office/powerpoint/2010/main" val="424698448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1752600" y="228600"/>
            <a:ext cx="8610600" cy="1143000"/>
          </a:xfrm>
        </p:spPr>
        <p:txBody>
          <a:bodyPr>
            <a:normAutofit fontScale="90000"/>
          </a:bodyPr>
          <a:lstStyle/>
          <a:p>
            <a:pPr eaLnBrk="1" hangingPunct="1"/>
            <a:r>
              <a:rPr lang="en-US" sz="3600"/>
              <a:t>Students at High-Minority Schools More Likely to Be Taught By Novice* Teachers</a:t>
            </a:r>
          </a:p>
        </p:txBody>
      </p:sp>
      <p:graphicFrame>
        <p:nvGraphicFramePr>
          <p:cNvPr id="89090" name="Object 3"/>
          <p:cNvGraphicFramePr>
            <a:graphicFrameLocks noGrp="1" noChangeAspect="1"/>
          </p:cNvGraphicFramePr>
          <p:nvPr>
            <p:ph idx="1"/>
          </p:nvPr>
        </p:nvGraphicFramePr>
        <p:xfrm>
          <a:off x="1905000" y="1600200"/>
          <a:ext cx="8458200" cy="4114800"/>
        </p:xfrm>
        <a:graphic>
          <a:graphicData uri="http://schemas.openxmlformats.org/presentationml/2006/ole">
            <mc:AlternateContent xmlns:mc="http://schemas.openxmlformats.org/markup-compatibility/2006">
              <mc:Choice xmlns:v="urn:schemas-microsoft-com:vml" Requires="v">
                <p:oleObj spid="_x0000_s6184" r:id="rId5" imgW="8455885" imgH="4115157" progId="Excel.Sheet.8">
                  <p:embed/>
                </p:oleObj>
              </mc:Choice>
              <mc:Fallback>
                <p:oleObj r:id="rId5" imgW="8455885" imgH="4115157"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600200"/>
                        <a:ext cx="84582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 Box 4"/>
          <p:cNvSpPr txBox="1">
            <a:spLocks noChangeArrowheads="1"/>
          </p:cNvSpPr>
          <p:nvPr/>
        </p:nvSpPr>
        <p:spPr bwMode="auto">
          <a:xfrm>
            <a:off x="1524000" y="6427788"/>
            <a:ext cx="8763000" cy="430212"/>
          </a:xfrm>
          <a:prstGeom prst="rect">
            <a:avLst/>
          </a:prstGeom>
          <a:noFill/>
          <a:ln w="9525">
            <a:noFill/>
            <a:miter lim="800000"/>
            <a:headEnd/>
            <a:tailEnd/>
          </a:ln>
        </p:spPr>
        <p:txBody>
          <a:bodyPr>
            <a:spAutoFit/>
          </a:bodyPr>
          <a:lstStyle/>
          <a:p>
            <a:pPr>
              <a:defRPr/>
            </a:pPr>
            <a:r>
              <a:rPr lang="en-US" altLang="en-US" sz="1100" b="1" dirty="0"/>
              <a:t>*Novice teachers are those with three years or fewer experience.</a:t>
            </a:r>
          </a:p>
          <a:p>
            <a:pPr>
              <a:defRPr/>
            </a:pPr>
            <a:r>
              <a:rPr lang="en-US" altLang="en-US" sz="1100" b="1" u="sng" dirty="0"/>
              <a:t>Source</a:t>
            </a:r>
            <a:r>
              <a:rPr lang="en-US" altLang="en-US" sz="1100" b="1" dirty="0"/>
              <a:t>: Analysis of 2003-2004 Schools and Staffing Survey data by Richard Ingersoll, University of Pennsylvania 2007.</a:t>
            </a:r>
            <a:r>
              <a:rPr lang="en-US" altLang="en-US" sz="1100" dirty="0"/>
              <a:t> </a:t>
            </a:r>
          </a:p>
        </p:txBody>
      </p:sp>
      <p:sp>
        <p:nvSpPr>
          <p:cNvPr id="5125" name="Text Box 5"/>
          <p:cNvSpPr txBox="1">
            <a:spLocks noChangeArrowheads="1"/>
          </p:cNvSpPr>
          <p:nvPr/>
        </p:nvSpPr>
        <p:spPr bwMode="auto">
          <a:xfrm>
            <a:off x="1524000" y="6019800"/>
            <a:ext cx="8839200" cy="457200"/>
          </a:xfrm>
          <a:prstGeom prst="rect">
            <a:avLst/>
          </a:prstGeom>
          <a:noFill/>
          <a:ln w="9525">
            <a:noFill/>
            <a:miter lim="800000"/>
            <a:headEnd/>
            <a:tailEnd/>
          </a:ln>
        </p:spPr>
        <p:txBody>
          <a:bodyPr>
            <a:spAutoFit/>
          </a:bodyPr>
          <a:lstStyle/>
          <a:p>
            <a:pPr>
              <a:defRPr/>
            </a:pPr>
            <a:r>
              <a:rPr lang="en-US" sz="1200" dirty="0"/>
              <a:t>Note: High minority school-75% or more of the students are Black, Hispanic, American Indian or Alaskan Native, Asian or Pacific Islander.  Low-minority school -10% or fewer of the students are non-White students.  </a:t>
            </a:r>
          </a:p>
        </p:txBody>
      </p:sp>
    </p:spTree>
    <p:extLst>
      <p:ext uri="{BB962C8B-B14F-4D97-AF65-F5344CB8AC3E}">
        <p14:creationId xmlns:p14="http://schemas.microsoft.com/office/powerpoint/2010/main" val="2540976744"/>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1676400" y="152400"/>
            <a:ext cx="8763000" cy="1143000"/>
          </a:xfrm>
        </p:spPr>
        <p:txBody>
          <a:bodyPr/>
          <a:lstStyle/>
          <a:p>
            <a:pPr eaLnBrk="1" hangingPunct="1"/>
            <a:r>
              <a:rPr lang="en-US" sz="2800"/>
              <a:t>Math Classes at High-Poverty and High- Minority Schools More Likely to be Taught by Out of Field* Teachers</a:t>
            </a:r>
          </a:p>
        </p:txBody>
      </p:sp>
      <p:graphicFrame>
        <p:nvGraphicFramePr>
          <p:cNvPr id="88066" name="Object 3"/>
          <p:cNvGraphicFramePr>
            <a:graphicFrameLocks noGrp="1" noChangeAspect="1"/>
          </p:cNvGraphicFramePr>
          <p:nvPr>
            <p:ph idx="1"/>
          </p:nvPr>
        </p:nvGraphicFramePr>
        <p:xfrm>
          <a:off x="1524000" y="990601"/>
          <a:ext cx="9067800" cy="4875213"/>
        </p:xfrm>
        <a:graphic>
          <a:graphicData uri="http://schemas.openxmlformats.org/presentationml/2006/ole">
            <mc:AlternateContent xmlns:mc="http://schemas.openxmlformats.org/markup-compatibility/2006">
              <mc:Choice xmlns:v="urn:schemas-microsoft-com:vml" Requires="v">
                <p:oleObj spid="_x0000_s7208" r:id="rId5" imgW="9071634" imgH="4871126" progId="Excel.Sheet.8">
                  <p:embed/>
                </p:oleObj>
              </mc:Choice>
              <mc:Fallback>
                <p:oleObj r:id="rId5" imgW="9071634" imgH="4871126"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990601"/>
                        <a:ext cx="9067800" cy="487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4"/>
          <p:cNvSpPr txBox="1">
            <a:spLocks noChangeArrowheads="1"/>
          </p:cNvSpPr>
          <p:nvPr/>
        </p:nvSpPr>
        <p:spPr bwMode="auto">
          <a:xfrm>
            <a:off x="1524000" y="5867401"/>
            <a:ext cx="8839200" cy="600075"/>
          </a:xfrm>
          <a:prstGeom prst="rect">
            <a:avLst/>
          </a:prstGeom>
          <a:noFill/>
          <a:ln w="9525">
            <a:noFill/>
            <a:miter lim="800000"/>
            <a:headEnd/>
            <a:tailEnd/>
          </a:ln>
        </p:spPr>
        <p:txBody>
          <a:bodyPr>
            <a:spAutoFit/>
          </a:bodyPr>
          <a:lstStyle/>
          <a:p>
            <a:pPr>
              <a:defRPr/>
            </a:pPr>
            <a:r>
              <a:rPr lang="en-US" sz="1100" dirty="0"/>
              <a:t>Note: High Poverty school-75% or more of the students are eligible for free/reduced price lunch.  Low-poverty school -15% or fewer of the students are eligible for free/reduced price lunch. High minority school-75% or more of the students are Black, Hispanic, American Indian or Alaskan Native, Asian or Pacific Islander.  Low-minority school -10% or fewer of the students are non-White students. </a:t>
            </a:r>
          </a:p>
        </p:txBody>
      </p:sp>
      <p:sp>
        <p:nvSpPr>
          <p:cNvPr id="6149" name="Text Box 5"/>
          <p:cNvSpPr txBox="1">
            <a:spLocks noChangeArrowheads="1"/>
          </p:cNvSpPr>
          <p:nvPr/>
        </p:nvSpPr>
        <p:spPr bwMode="auto">
          <a:xfrm>
            <a:off x="1524000" y="6427788"/>
            <a:ext cx="8763000" cy="600164"/>
          </a:xfrm>
          <a:prstGeom prst="rect">
            <a:avLst/>
          </a:prstGeom>
          <a:noFill/>
          <a:ln w="9525">
            <a:noFill/>
            <a:miter lim="800000"/>
            <a:headEnd/>
            <a:tailEnd/>
          </a:ln>
        </p:spPr>
        <p:txBody>
          <a:bodyPr>
            <a:spAutoFit/>
          </a:bodyPr>
          <a:lstStyle/>
          <a:p>
            <a:pPr>
              <a:defRPr/>
            </a:pPr>
            <a:r>
              <a:rPr lang="en-US" altLang="en-US" sz="1100" b="1" dirty="0"/>
              <a:t>*Teachers with neither certification nor major.  Data for secondary-level core academic classes (Math, Science, Social Studies, English) across USA.</a:t>
            </a:r>
          </a:p>
          <a:p>
            <a:pPr>
              <a:defRPr/>
            </a:pPr>
            <a:r>
              <a:rPr lang="en-US" altLang="en-US" sz="1100" b="1" u="sng" dirty="0"/>
              <a:t>Source</a:t>
            </a:r>
            <a:r>
              <a:rPr lang="en-US" altLang="en-US" sz="1100" b="1" dirty="0"/>
              <a:t>: Analysis of 2003-2004 Schools and Staffing Survey data by Richard Ingersoll, University of Pennsylvania 2007.</a:t>
            </a:r>
            <a:r>
              <a:rPr lang="en-US" altLang="en-US" sz="1100" dirty="0"/>
              <a:t> </a:t>
            </a:r>
          </a:p>
        </p:txBody>
      </p:sp>
    </p:spTree>
    <p:extLst>
      <p:ext uri="{BB962C8B-B14F-4D97-AF65-F5344CB8AC3E}">
        <p14:creationId xmlns:p14="http://schemas.microsoft.com/office/powerpoint/2010/main" val="4199280605"/>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4"/>
          <p:cNvSpPr>
            <a:spLocks noGrp="1" noChangeArrowheads="1"/>
          </p:cNvSpPr>
          <p:nvPr>
            <p:ph type="title"/>
          </p:nvPr>
        </p:nvSpPr>
        <p:spPr>
          <a:xfrm>
            <a:off x="1981200" y="152400"/>
            <a:ext cx="8229600" cy="1143000"/>
          </a:xfrm>
        </p:spPr>
        <p:txBody>
          <a:bodyPr/>
          <a:lstStyle/>
          <a:p>
            <a:pPr eaLnBrk="1" hangingPunct="1"/>
            <a:r>
              <a:rPr lang="en-US" sz="2600"/>
              <a:t>Tennessee:  High poverty/high minority schools have fewer of the “most effective” teachers and more “least effective” teachers</a:t>
            </a:r>
          </a:p>
        </p:txBody>
      </p:sp>
      <p:graphicFrame>
        <p:nvGraphicFramePr>
          <p:cNvPr id="90114" name="Object 2"/>
          <p:cNvGraphicFramePr>
            <a:graphicFrameLocks noGrp="1" noChangeAspect="1"/>
          </p:cNvGraphicFramePr>
          <p:nvPr>
            <p:ph idx="1"/>
          </p:nvPr>
        </p:nvGraphicFramePr>
        <p:xfrm>
          <a:off x="1981200" y="1600201"/>
          <a:ext cx="8370888" cy="4525963"/>
        </p:xfrm>
        <a:graphic>
          <a:graphicData uri="http://schemas.openxmlformats.org/presentationml/2006/ole">
            <mc:AlternateContent xmlns:mc="http://schemas.openxmlformats.org/markup-compatibility/2006">
              <mc:Choice xmlns:v="urn:schemas-microsoft-com:vml" Requires="v">
                <p:oleObj spid="_x0000_s8232" r:id="rId4" imgW="8370533" imgH="4523624" progId="Excel.Sheet.8">
                  <p:embed/>
                </p:oleObj>
              </mc:Choice>
              <mc:Fallback>
                <p:oleObj r:id="rId4" imgW="8370533" imgH="4523624"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600201"/>
                        <a:ext cx="8370888"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6"/>
          <p:cNvSpPr txBox="1">
            <a:spLocks noChangeArrowheads="1"/>
          </p:cNvSpPr>
          <p:nvPr/>
        </p:nvSpPr>
        <p:spPr bwMode="auto">
          <a:xfrm>
            <a:off x="1524000" y="6427788"/>
            <a:ext cx="8382000" cy="430212"/>
          </a:xfrm>
          <a:prstGeom prst="rect">
            <a:avLst/>
          </a:prstGeom>
          <a:noFill/>
          <a:ln w="9525">
            <a:noFill/>
            <a:miter lim="800000"/>
            <a:headEnd/>
            <a:tailEnd/>
          </a:ln>
        </p:spPr>
        <p:txBody>
          <a:bodyPr>
            <a:spAutoFit/>
          </a:bodyPr>
          <a:lstStyle/>
          <a:p>
            <a:pPr>
              <a:spcBef>
                <a:spcPct val="50000"/>
              </a:spcBef>
              <a:defRPr/>
            </a:pPr>
            <a:r>
              <a:rPr lang="en-US" sz="1100" u="sng" dirty="0"/>
              <a:t>Source</a:t>
            </a:r>
            <a:r>
              <a:rPr lang="en-US" sz="1100" dirty="0"/>
              <a:t>:  Tennessee Department of Education 2007. “Tennessee’s Most Effective Teachers: Are they assigned to the schools that need them most?” http://tennessee.gov/education/nclb/doc/TeacherEffectiveness2007_03.pdf</a:t>
            </a:r>
          </a:p>
        </p:txBody>
      </p:sp>
      <p:sp>
        <p:nvSpPr>
          <p:cNvPr id="7173" name="Text Box 7"/>
          <p:cNvSpPr txBox="1">
            <a:spLocks noChangeArrowheads="1"/>
          </p:cNvSpPr>
          <p:nvPr/>
        </p:nvSpPr>
        <p:spPr bwMode="auto">
          <a:xfrm>
            <a:off x="1524000" y="6248401"/>
            <a:ext cx="8763000" cy="276225"/>
          </a:xfrm>
          <a:prstGeom prst="rect">
            <a:avLst/>
          </a:prstGeom>
          <a:noFill/>
          <a:ln w="9525">
            <a:noFill/>
            <a:miter lim="800000"/>
            <a:headEnd/>
            <a:tailEnd/>
          </a:ln>
        </p:spPr>
        <p:txBody>
          <a:bodyPr>
            <a:spAutoFit/>
          </a:bodyPr>
          <a:lstStyle/>
          <a:p>
            <a:pPr>
              <a:spcBef>
                <a:spcPct val="50000"/>
              </a:spcBef>
              <a:defRPr/>
            </a:pPr>
            <a:r>
              <a:rPr lang="en-US" sz="1200" b="1" dirty="0"/>
              <a:t>Note:  High Poverty/High minority means at least 75% qualify for FRPL and at least 75% are minority.</a:t>
            </a:r>
          </a:p>
        </p:txBody>
      </p:sp>
    </p:spTree>
    <p:extLst>
      <p:ext uri="{BB962C8B-B14F-4D97-AF65-F5344CB8AC3E}">
        <p14:creationId xmlns:p14="http://schemas.microsoft.com/office/powerpoint/2010/main" val="2490832133"/>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7162800" y="1981200"/>
          <a:ext cx="3429000" cy="2438400"/>
        </p:xfrm>
        <a:graphic>
          <a:graphicData uri="http://schemas.openxmlformats.org/drawingml/2006/table">
            <a:tbl>
              <a:tblPr firstRow="1" bandRow="1">
                <a:tableStyleId>{5C22544A-7EE6-4342-B048-85BDC9FD1C3A}</a:tableStyleId>
              </a:tblPr>
              <a:tblGrid>
                <a:gridCol w="2286000"/>
                <a:gridCol w="1143000"/>
              </a:tblGrid>
              <a:tr h="2438400">
                <a:tc>
                  <a:txBody>
                    <a:bodyPr/>
                    <a:lstStyle/>
                    <a:p>
                      <a:endParaRPr lang="en-US" sz="1400"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b="0" dirty="0" smtClean="0">
                          <a:solidFill>
                            <a:schemeClr val="tx1"/>
                          </a:solidFill>
                          <a:latin typeface="Arial" pitchFamily="34" charset="0"/>
                          <a:cs typeface="Arial" pitchFamily="34" charset="0"/>
                        </a:rPr>
                        <a:t>A low-income student is 66% more likely to have a low value-added teacher.</a:t>
                      </a:r>
                    </a:p>
                    <a:p>
                      <a:endParaRPr lang="en-US" sz="1400"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Rectangle 7"/>
          <p:cNvSpPr/>
          <p:nvPr/>
        </p:nvSpPr>
        <p:spPr>
          <a:xfrm>
            <a:off x="1752600" y="457200"/>
            <a:ext cx="8686800" cy="1569660"/>
          </a:xfrm>
          <a:prstGeom prst="rect">
            <a:avLst/>
          </a:prstGeom>
        </p:spPr>
        <p:txBody>
          <a:bodyPr wrap="square">
            <a:spAutoFit/>
          </a:bodyPr>
          <a:lstStyle/>
          <a:p>
            <a:pPr algn="ctr"/>
            <a:r>
              <a:rPr lang="en-US" sz="3200" b="1" dirty="0"/>
              <a:t>Los Angeles:  LOW-INCOME STUDENTS LESS LIKELY TO HAVE HIGH VALUE-ADDED TEACHERS</a:t>
            </a:r>
          </a:p>
        </p:txBody>
      </p:sp>
      <p:pic>
        <p:nvPicPr>
          <p:cNvPr id="5122" name="Picture 2"/>
          <p:cNvPicPr>
            <a:picLocks noChangeAspect="1" noChangeArrowheads="1"/>
          </p:cNvPicPr>
          <p:nvPr/>
        </p:nvPicPr>
        <p:blipFill>
          <a:blip r:embed="rId3" cstate="print"/>
          <a:srcRect r="50166" b="16696"/>
          <a:stretch>
            <a:fillRect/>
          </a:stretch>
        </p:blipFill>
        <p:spPr bwMode="auto">
          <a:xfrm>
            <a:off x="3886200" y="2772056"/>
            <a:ext cx="4407954" cy="3019145"/>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048001" y="5857876"/>
            <a:ext cx="7191375" cy="390525"/>
          </a:xfrm>
          <a:prstGeom prst="rect">
            <a:avLst/>
          </a:prstGeom>
          <a:noFill/>
          <a:ln w="9525">
            <a:noFill/>
            <a:miter lim="800000"/>
            <a:headEnd/>
            <a:tailEnd/>
          </a:ln>
        </p:spPr>
      </p:pic>
      <p:graphicFrame>
        <p:nvGraphicFramePr>
          <p:cNvPr id="11" name="Table 10"/>
          <p:cNvGraphicFramePr>
            <a:graphicFrameLocks noGrp="1"/>
          </p:cNvGraphicFramePr>
          <p:nvPr/>
        </p:nvGraphicFramePr>
        <p:xfrm>
          <a:off x="1752600" y="2057400"/>
          <a:ext cx="3962400" cy="1798320"/>
        </p:xfrm>
        <a:graphic>
          <a:graphicData uri="http://schemas.openxmlformats.org/drawingml/2006/table">
            <a:tbl>
              <a:tblPr firstRow="1" bandRow="1">
                <a:tableStyleId>{5C22544A-7EE6-4342-B048-85BDC9FD1C3A}</a:tableStyleId>
              </a:tblPr>
              <a:tblGrid>
                <a:gridCol w="1295400"/>
                <a:gridCol w="2667000"/>
              </a:tblGrid>
              <a:tr h="762000">
                <a:tc>
                  <a:txBody>
                    <a:bodyPr/>
                    <a:lstStyle/>
                    <a:p>
                      <a:r>
                        <a:rPr lang="en-US" sz="1400" b="0" dirty="0" smtClean="0">
                          <a:solidFill>
                            <a:schemeClr val="tx1"/>
                          </a:solidFill>
                          <a:latin typeface="Arial" pitchFamily="34" charset="0"/>
                          <a:cs typeface="Arial" pitchFamily="34" charset="0"/>
                        </a:rPr>
                        <a:t>A low-income student is </a:t>
                      </a:r>
                      <a:r>
                        <a:rPr lang="en-US" sz="1400" b="0" i="1" dirty="0" smtClean="0">
                          <a:solidFill>
                            <a:schemeClr val="tx1"/>
                          </a:solidFill>
                          <a:latin typeface="Arial" pitchFamily="34" charset="0"/>
                          <a:cs typeface="Arial" pitchFamily="34" charset="0"/>
                        </a:rPr>
                        <a:t>more than twice as likely to have a low </a:t>
                      </a:r>
                      <a:r>
                        <a:rPr lang="en-US" sz="1400" b="0" dirty="0" smtClean="0">
                          <a:solidFill>
                            <a:schemeClr val="tx1"/>
                          </a:solidFill>
                          <a:latin typeface="Arial" pitchFamily="34" charset="0"/>
                          <a:cs typeface="Arial" pitchFamily="34" charset="0"/>
                        </a:rPr>
                        <a:t>value-added teacher for ELA</a:t>
                      </a:r>
                      <a:endParaRPr lang="en-US" sz="1400"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cxnSp>
        <p:nvCxnSpPr>
          <p:cNvPr id="15" name="Straight Arrow Connector 14"/>
          <p:cNvCxnSpPr/>
          <p:nvPr/>
        </p:nvCxnSpPr>
        <p:spPr>
          <a:xfrm>
            <a:off x="2667000" y="3733800"/>
            <a:ext cx="1752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3733800"/>
            <a:ext cx="2819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267200" y="3048000"/>
            <a:ext cx="381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267200" y="30480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5" name="Table 24"/>
          <p:cNvGraphicFramePr>
            <a:graphicFrameLocks noGrp="1"/>
          </p:cNvGraphicFramePr>
          <p:nvPr/>
        </p:nvGraphicFramePr>
        <p:xfrm>
          <a:off x="7010400" y="1981200"/>
          <a:ext cx="3429000" cy="2438400"/>
        </p:xfrm>
        <a:graphic>
          <a:graphicData uri="http://schemas.openxmlformats.org/drawingml/2006/table">
            <a:tbl>
              <a:tblPr firstRow="1" bandRow="1">
                <a:tableStyleId>{5C22544A-7EE6-4342-B048-85BDC9FD1C3A}</a:tableStyleId>
              </a:tblPr>
              <a:tblGrid>
                <a:gridCol w="2286000"/>
                <a:gridCol w="1143000"/>
              </a:tblGrid>
              <a:tr h="243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itchFamily="34" charset="0"/>
                          <a:cs typeface="Arial" pitchFamily="34" charset="0"/>
                        </a:rPr>
                        <a:t>In math,</a:t>
                      </a:r>
                      <a:r>
                        <a:rPr lang="en-US" sz="1400" b="0" baseline="0" dirty="0" smtClean="0">
                          <a:solidFill>
                            <a:schemeClr val="tx1"/>
                          </a:solidFill>
                          <a:latin typeface="Arial" pitchFamily="34" charset="0"/>
                          <a:cs typeface="Arial" pitchFamily="34" charset="0"/>
                        </a:rPr>
                        <a:t> </a:t>
                      </a:r>
                      <a:r>
                        <a:rPr lang="en-US" sz="1400" b="0" dirty="0" smtClean="0">
                          <a:solidFill>
                            <a:schemeClr val="tx1"/>
                          </a:solidFill>
                          <a:latin typeface="Arial" pitchFamily="34" charset="0"/>
                          <a:cs typeface="Arial" pitchFamily="34" charset="0"/>
                        </a:rPr>
                        <a:t>a student from a relatively more affluent background is 39%</a:t>
                      </a:r>
                      <a:r>
                        <a:rPr lang="en-US" sz="1400" b="0" baseline="0" dirty="0" smtClean="0">
                          <a:solidFill>
                            <a:schemeClr val="tx1"/>
                          </a:solidFill>
                          <a:latin typeface="Arial" pitchFamily="34" charset="0"/>
                          <a:cs typeface="Arial" pitchFamily="34" charset="0"/>
                        </a:rPr>
                        <a:t> </a:t>
                      </a:r>
                      <a:r>
                        <a:rPr lang="en-US" sz="1400" b="0" dirty="0" smtClean="0">
                          <a:solidFill>
                            <a:schemeClr val="tx1"/>
                          </a:solidFill>
                          <a:latin typeface="Arial" pitchFamily="34" charset="0"/>
                          <a:cs typeface="Arial" pitchFamily="34" charset="0"/>
                        </a:rPr>
                        <a:t>more likely to get a high value-added math teacher. </a:t>
                      </a:r>
                    </a:p>
                    <a:p>
                      <a:endParaRPr lang="en-US" sz="1400"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cxnSp>
        <p:nvCxnSpPr>
          <p:cNvPr id="28" name="Straight Arrow Connector 27"/>
          <p:cNvCxnSpPr/>
          <p:nvPr/>
        </p:nvCxnSpPr>
        <p:spPr>
          <a:xfrm flipH="1">
            <a:off x="6934200" y="31242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67600" y="3124200"/>
            <a:ext cx="76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934200" y="40386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001000" y="4038600"/>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52600" y="1676400"/>
            <a:ext cx="838200" cy="369332"/>
          </a:xfrm>
          <a:prstGeom prst="rect">
            <a:avLst/>
          </a:prstGeom>
          <a:noFill/>
        </p:spPr>
        <p:txBody>
          <a:bodyPr wrap="square" rtlCol="0">
            <a:spAutoFit/>
          </a:bodyPr>
          <a:lstStyle/>
          <a:p>
            <a:r>
              <a:rPr lang="en-US" b="1" dirty="0">
                <a:solidFill>
                  <a:schemeClr val="accent2"/>
                </a:solidFill>
              </a:rPr>
              <a:t>ELA</a:t>
            </a:r>
          </a:p>
        </p:txBody>
      </p:sp>
      <p:sp>
        <p:nvSpPr>
          <p:cNvPr id="40" name="TextBox 39"/>
          <p:cNvSpPr txBox="1"/>
          <p:nvPr/>
        </p:nvSpPr>
        <p:spPr>
          <a:xfrm>
            <a:off x="7010400" y="1676400"/>
            <a:ext cx="838200" cy="369332"/>
          </a:xfrm>
          <a:prstGeom prst="rect">
            <a:avLst/>
          </a:prstGeom>
          <a:noFill/>
        </p:spPr>
        <p:txBody>
          <a:bodyPr wrap="square" rtlCol="0">
            <a:spAutoFit/>
          </a:bodyPr>
          <a:lstStyle/>
          <a:p>
            <a:r>
              <a:rPr lang="en-US" b="1" dirty="0">
                <a:solidFill>
                  <a:schemeClr val="accent2"/>
                </a:solidFill>
              </a:rPr>
              <a:t>MATH</a:t>
            </a:r>
          </a:p>
        </p:txBody>
      </p:sp>
      <p:graphicFrame>
        <p:nvGraphicFramePr>
          <p:cNvPr id="18" name="Table 17"/>
          <p:cNvGraphicFramePr>
            <a:graphicFrameLocks noGrp="1"/>
          </p:cNvGraphicFramePr>
          <p:nvPr/>
        </p:nvGraphicFramePr>
        <p:xfrm>
          <a:off x="1905000" y="2057400"/>
          <a:ext cx="3962400" cy="1158240"/>
        </p:xfrm>
        <a:graphic>
          <a:graphicData uri="http://schemas.openxmlformats.org/drawingml/2006/table">
            <a:tbl>
              <a:tblPr firstRow="1" bandRow="1">
                <a:tableStyleId>{5C22544A-7EE6-4342-B048-85BDC9FD1C3A}</a:tableStyleId>
              </a:tblPr>
              <a:tblGrid>
                <a:gridCol w="1295400"/>
                <a:gridCol w="2667000"/>
              </a:tblGrid>
              <a:tr h="762000">
                <a:tc>
                  <a:txBody>
                    <a:bodyPr/>
                    <a:lstStyle/>
                    <a:p>
                      <a:endParaRPr lang="en-US" sz="1400"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itchFamily="34" charset="0"/>
                          <a:cs typeface="Arial" pitchFamily="34" charset="0"/>
                        </a:rPr>
                        <a:t>A student from a relatively more affluent background is 62%</a:t>
                      </a:r>
                      <a:r>
                        <a:rPr lang="en-US" sz="1400" b="0" baseline="0" dirty="0" smtClean="0">
                          <a:solidFill>
                            <a:schemeClr val="tx1"/>
                          </a:solidFill>
                          <a:latin typeface="Arial" pitchFamily="34" charset="0"/>
                          <a:cs typeface="Arial" pitchFamily="34" charset="0"/>
                        </a:rPr>
                        <a:t> </a:t>
                      </a:r>
                      <a:r>
                        <a:rPr lang="en-US" sz="1400" b="0" dirty="0" smtClean="0">
                          <a:solidFill>
                            <a:schemeClr val="tx1"/>
                          </a:solidFill>
                          <a:latin typeface="Arial" pitchFamily="34" charset="0"/>
                          <a:cs typeface="Arial" pitchFamily="34" charset="0"/>
                        </a:rPr>
                        <a:t>more likely to get a high value-added ELA teacher. </a:t>
                      </a:r>
                    </a:p>
                    <a:p>
                      <a:endParaRPr lang="en-US" sz="1400"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8067418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Remember:  These same inequities often occur even within the same school, where the most experienced and best educated teachers teach the “top” kids and the seniors, while the novices are assigned to “remedial” kids and freshmen.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878478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1524000" y="152400"/>
            <a:ext cx="9144000" cy="1143000"/>
          </a:xfrm>
        </p:spPr>
        <p:txBody>
          <a:bodyPr/>
          <a:lstStyle/>
          <a:p>
            <a:pPr eaLnBrk="1" hangingPunct="1"/>
            <a:r>
              <a:rPr lang="en-US" sz="2800"/>
              <a:t>Low-Achieving Students are More Likely to be Assigned to Ineffective Teachers than Effective Teachers</a:t>
            </a:r>
          </a:p>
        </p:txBody>
      </p:sp>
      <p:graphicFrame>
        <p:nvGraphicFramePr>
          <p:cNvPr id="91138" name="Object 2"/>
          <p:cNvGraphicFramePr>
            <a:graphicFrameLocks noGrp="1" noChangeAspect="1"/>
          </p:cNvGraphicFramePr>
          <p:nvPr>
            <p:ph idx="1"/>
          </p:nvPr>
        </p:nvGraphicFramePr>
        <p:xfrm>
          <a:off x="1997076" y="1600201"/>
          <a:ext cx="8194675" cy="4524375"/>
        </p:xfrm>
        <a:graphic>
          <a:graphicData uri="http://schemas.openxmlformats.org/presentationml/2006/ole">
            <mc:AlternateContent xmlns:mc="http://schemas.openxmlformats.org/markup-compatibility/2006">
              <mc:Choice xmlns:v="urn:schemas-microsoft-com:vml" Requires="v">
                <p:oleObj spid="_x0000_s9256" r:id="rId5" imgW="8193734" imgH="4523624" progId="Excel.Sheet.8">
                  <p:embed/>
                </p:oleObj>
              </mc:Choice>
              <mc:Fallback>
                <p:oleObj r:id="rId5" imgW="8193734" imgH="4523624"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7076" y="1600201"/>
                        <a:ext cx="8194675" cy="452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Text Box 4"/>
          <p:cNvSpPr txBox="1">
            <a:spLocks noChangeArrowheads="1"/>
          </p:cNvSpPr>
          <p:nvPr/>
        </p:nvSpPr>
        <p:spPr bwMode="auto">
          <a:xfrm>
            <a:off x="1524000" y="6396038"/>
            <a:ext cx="8382000" cy="461962"/>
          </a:xfrm>
          <a:prstGeom prst="rect">
            <a:avLst/>
          </a:prstGeom>
          <a:noFill/>
          <a:ln w="44450">
            <a:noFill/>
            <a:miter lim="800000"/>
            <a:headEnd/>
            <a:tailEnd/>
          </a:ln>
        </p:spPr>
        <p:txBody>
          <a:bodyPr>
            <a:spAutoFit/>
          </a:bodyPr>
          <a:lstStyle/>
          <a:p>
            <a:pPr>
              <a:spcBef>
                <a:spcPct val="50000"/>
              </a:spcBef>
              <a:defRPr/>
            </a:pPr>
            <a:r>
              <a:rPr lang="en-US" sz="1200" u="sng" dirty="0"/>
              <a:t>Source</a:t>
            </a:r>
            <a:r>
              <a:rPr lang="en-US" sz="1200" dirty="0"/>
              <a:t>:  </a:t>
            </a:r>
            <a:r>
              <a:rPr lang="en-US" sz="1200" dirty="0" err="1"/>
              <a:t>Sitha</a:t>
            </a:r>
            <a:r>
              <a:rPr lang="en-US" sz="1200" dirty="0"/>
              <a:t> </a:t>
            </a:r>
            <a:r>
              <a:rPr lang="en-US" sz="1200" dirty="0" err="1"/>
              <a:t>Babu</a:t>
            </a:r>
            <a:r>
              <a:rPr lang="en-US" sz="1200" dirty="0"/>
              <a:t> and Robert </a:t>
            </a:r>
            <a:r>
              <a:rPr lang="en-US" sz="1200" dirty="0" err="1"/>
              <a:t>Mendro</a:t>
            </a:r>
            <a:r>
              <a:rPr lang="en-US" sz="1200" dirty="0"/>
              <a:t>, </a:t>
            </a:r>
            <a:r>
              <a:rPr lang="en-US" sz="1200" i="1" dirty="0"/>
              <a:t>Teacher Accountability: HLM-Based Teacher Effectiveness Indices in the Investigation of Teacher Effects on Student Achievement in a State Assessment Program, </a:t>
            </a:r>
            <a:r>
              <a:rPr lang="en-US" sz="1200" dirty="0"/>
              <a:t>AERA Annual Meeting, 2003.</a:t>
            </a:r>
          </a:p>
        </p:txBody>
      </p:sp>
    </p:spTree>
    <p:extLst>
      <p:ext uri="{BB962C8B-B14F-4D97-AF65-F5344CB8AC3E}">
        <p14:creationId xmlns:p14="http://schemas.microsoft.com/office/powerpoint/2010/main" val="2079172951"/>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These patterns not, however, inevitable.</a:t>
            </a:r>
            <a:endParaRPr lang="en-US" dirty="0"/>
          </a:p>
        </p:txBody>
      </p:sp>
      <p:sp>
        <p:nvSpPr>
          <p:cNvPr id="5" name="Subtitle 4"/>
          <p:cNvSpPr>
            <a:spLocks noGrp="1"/>
          </p:cNvSpPr>
          <p:nvPr>
            <p:ph type="subTitle" idx="1"/>
          </p:nvPr>
        </p:nvSpPr>
        <p:spPr/>
        <p:txBody>
          <a:bodyPr/>
          <a:lstStyle/>
          <a:p>
            <a:r>
              <a:rPr lang="en-US" dirty="0" smtClean="0"/>
              <a:t>Charlotte’s Strategic Staffing Initiative</a:t>
            </a:r>
            <a:endParaRPr lang="en-US" dirty="0"/>
          </a:p>
        </p:txBody>
      </p:sp>
    </p:spTree>
    <p:extLst>
      <p:ext uri="{BB962C8B-B14F-4D97-AF65-F5344CB8AC3E}">
        <p14:creationId xmlns:p14="http://schemas.microsoft.com/office/powerpoint/2010/main" val="109507235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Putting it All Together:</a:t>
            </a:r>
            <a:br>
              <a:rPr lang="en-US" sz="4000" dirty="0"/>
            </a:br>
            <a:r>
              <a:rPr lang="en-US" sz="4000" dirty="0"/>
              <a:t>Charlotte’s Strategic Staffing Initiative</a:t>
            </a:r>
          </a:p>
        </p:txBody>
      </p:sp>
      <p:sp>
        <p:nvSpPr>
          <p:cNvPr id="3" name="Content Placeholder 2"/>
          <p:cNvSpPr>
            <a:spLocks noGrp="1"/>
          </p:cNvSpPr>
          <p:nvPr>
            <p:ph idx="1"/>
          </p:nvPr>
        </p:nvSpPr>
        <p:spPr>
          <a:xfrm>
            <a:off x="1981200" y="1828801"/>
            <a:ext cx="8229600" cy="4525963"/>
          </a:xfrm>
        </p:spPr>
        <p:txBody>
          <a:bodyPr/>
          <a:lstStyle/>
          <a:p>
            <a:r>
              <a:rPr lang="en-US" dirty="0" smtClean="0"/>
              <a:t>Experienced, high performing principal;</a:t>
            </a:r>
          </a:p>
          <a:p>
            <a:r>
              <a:rPr lang="en-US" dirty="0" smtClean="0"/>
              <a:t>Gets to bring in 6 high performing teachers from elsewhere in district, and bump out that many low performers;</a:t>
            </a:r>
          </a:p>
          <a:p>
            <a:r>
              <a:rPr lang="en-US" dirty="0" smtClean="0"/>
              <a:t>Two years of autonomy to produce turn around results;</a:t>
            </a:r>
          </a:p>
          <a:p>
            <a:r>
              <a:rPr lang="en-US" dirty="0" smtClean="0"/>
              <a:t>Near 100% results.</a:t>
            </a:r>
            <a:endParaRPr lang="en-US" dirty="0"/>
          </a:p>
        </p:txBody>
      </p:sp>
    </p:spTree>
    <p:extLst>
      <p:ext uri="{BB962C8B-B14F-4D97-AF65-F5344CB8AC3E}">
        <p14:creationId xmlns:p14="http://schemas.microsoft.com/office/powerpoint/2010/main" val="291222901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ctrTitle"/>
          </p:nvPr>
        </p:nvSpPr>
        <p:spPr>
          <a:solidFill>
            <a:srgbClr val="FFC000"/>
          </a:solidFill>
        </p:spPr>
        <p:txBody>
          <a:bodyPr>
            <a:normAutofit fontScale="90000"/>
          </a:bodyPr>
          <a:lstStyle/>
          <a:p>
            <a:pPr>
              <a:defRPr/>
            </a:pPr>
            <a:r>
              <a:rPr lang="en-US" dirty="0" smtClean="0"/>
              <a:t>#3. Good schools, districts don’t think about </a:t>
            </a:r>
            <a:r>
              <a:rPr lang="en-US" dirty="0"/>
              <a:t>closing the achievement gap only as “bringing the bottom up.”</a:t>
            </a:r>
          </a:p>
        </p:txBody>
      </p:sp>
      <p:sp>
        <p:nvSpPr>
          <p:cNvPr id="158723" name="Rectangle 3"/>
          <p:cNvSpPr>
            <a:spLocks noGrp="1" noChangeArrowheads="1"/>
          </p:cNvSpPr>
          <p:nvPr>
            <p:ph type="subTitle" idx="1"/>
          </p:nvPr>
        </p:nvSpPr>
        <p:spPr>
          <a:xfrm>
            <a:off x="2895600" y="4267200"/>
            <a:ext cx="6400800" cy="1752600"/>
          </a:xfrm>
        </p:spPr>
        <p:txBody>
          <a:bodyPr/>
          <a:lstStyle/>
          <a:p>
            <a:endParaRPr lang="en-US" smtClean="0"/>
          </a:p>
        </p:txBody>
      </p:sp>
    </p:spTree>
    <p:extLst>
      <p:ext uri="{BB962C8B-B14F-4D97-AF65-F5344CB8AC3E}">
        <p14:creationId xmlns:p14="http://schemas.microsoft.com/office/powerpoint/2010/main" val="1115795469"/>
      </p:ext>
    </p:extLst>
  </p:cSld>
  <p:clrMapOvr>
    <a:masterClrMapping/>
  </p:clrMapOvr>
  <p:transition advClick="0"/>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In part because of the push from NCLB, there’s been a lot of energy directed at bringing bottom achievers up.</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223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 recent years, most income gains have gone to those at the top of the ladder, while those at the bottom have fallen backwards.</a:t>
            </a:r>
            <a:endParaRPr lang="en-US" dirty="0"/>
          </a:p>
        </p:txBody>
      </p:sp>
      <p:sp>
        <p:nvSpPr>
          <p:cNvPr id="4" name="TextBox 3"/>
          <p:cNvSpPr txBox="1"/>
          <p:nvPr/>
        </p:nvSpPr>
        <p:spPr>
          <a:xfrm>
            <a:off x="1524000" y="6248400"/>
            <a:ext cx="9144000" cy="261610"/>
          </a:xfrm>
          <a:prstGeom prst="rect">
            <a:avLst/>
          </a:prstGeom>
          <a:noFill/>
        </p:spPr>
        <p:txBody>
          <a:bodyPr wrap="square" rtlCol="0">
            <a:spAutoFit/>
          </a:bodyPr>
          <a:lstStyle/>
          <a:p>
            <a:r>
              <a:rPr lang="en-US" sz="1100" dirty="0">
                <a:solidFill>
                  <a:prstClr val="black"/>
                </a:solidFill>
              </a:rPr>
              <a:t>Source: </a:t>
            </a:r>
            <a:r>
              <a:rPr lang="en-US" sz="1100" dirty="0" err="1">
                <a:solidFill>
                  <a:prstClr val="black"/>
                </a:solidFill>
              </a:rPr>
              <a:t>Stiglitz</a:t>
            </a:r>
            <a:r>
              <a:rPr lang="en-US" sz="1100" dirty="0">
                <a:solidFill>
                  <a:prstClr val="black"/>
                </a:solidFill>
              </a:rPr>
              <a:t>, “Inequality is a Choice,” </a:t>
            </a:r>
            <a:r>
              <a:rPr lang="en-US" sz="1100" i="1" dirty="0">
                <a:solidFill>
                  <a:prstClr val="black"/>
                </a:solidFill>
              </a:rPr>
              <a:t>New York Times</a:t>
            </a:r>
            <a:r>
              <a:rPr lang="en-US" sz="1100" dirty="0">
                <a:solidFill>
                  <a:prstClr val="black"/>
                </a:solidFill>
              </a:rPr>
              <a:t>, October 13, 2013.</a:t>
            </a:r>
          </a:p>
        </p:txBody>
      </p:sp>
    </p:spTree>
    <p:extLst>
      <p:ext uri="{BB962C8B-B14F-4D97-AF65-F5344CB8AC3E}">
        <p14:creationId xmlns:p14="http://schemas.microsoft.com/office/powerpoint/2010/main" val="301249926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Below Basic Over Time</a:t>
            </a:r>
            <a:endParaRPr lang="en-US" dirty="0"/>
          </a:p>
        </p:txBody>
      </p:sp>
      <p:graphicFrame>
        <p:nvGraphicFramePr>
          <p:cNvPr id="5" name="Content Placeholder 4"/>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096000"/>
            <a:ext cx="4267200" cy="261610"/>
          </a:xfrm>
          <a:prstGeom prst="rect">
            <a:avLst/>
          </a:prstGeom>
          <a:noFill/>
        </p:spPr>
        <p:txBody>
          <a:bodyPr wrap="square" rtlCol="0">
            <a:spAutoFit/>
          </a:bodyPr>
          <a:lstStyle/>
          <a:p>
            <a:r>
              <a:rPr lang="en-US" sz="1100" dirty="0"/>
              <a:t>*Accommodations not permitted</a:t>
            </a:r>
          </a:p>
        </p:txBody>
      </p:sp>
      <p:sp>
        <p:nvSpPr>
          <p:cNvPr id="7" name="Text Placeholder 6"/>
          <p:cNvSpPr>
            <a:spLocks noGrp="1"/>
          </p:cNvSpPr>
          <p:nvPr>
            <p:ph type="body" sz="quarter" idx="10"/>
          </p:nvPr>
        </p:nvSpPr>
        <p:spPr/>
        <p:txBody>
          <a:bodyPr>
            <a:normAutofit fontScale="92500" lnSpcReduction="10000"/>
          </a:bodyPr>
          <a:lstStyle/>
          <a:p>
            <a:endParaRPr lang="en-US"/>
          </a:p>
        </p:txBody>
      </p:sp>
      <p:sp>
        <p:nvSpPr>
          <p:cNvPr id="8" name="Text Placeholder 7"/>
          <p:cNvSpPr txBox="1">
            <a:spLocks/>
          </p:cNvSpPr>
          <p:nvPr/>
        </p:nvSpPr>
        <p:spPr>
          <a:xfrm>
            <a:off x="1981200" y="6248400"/>
            <a:ext cx="7162800" cy="228600"/>
          </a:xfrm>
          <a:prstGeom prst="rect">
            <a:avLst/>
          </a:prstGeom>
        </p:spPr>
        <p:txBody>
          <a:bodyPr vert="horz" lIns="91440" tIns="45720" rIns="91440" bIns="45720" rtlCol="0">
            <a:noAutofit/>
          </a:bodyPr>
          <a:lstStyle/>
          <a:p>
            <a:pPr marL="342900" indent="-342900">
              <a:spcBef>
                <a:spcPct val="20000"/>
              </a:spcBef>
              <a:defRPr/>
            </a:pPr>
            <a:r>
              <a:rPr lang="en-US" sz="1000"/>
              <a:t>National Center for Education Statistics, NAEP Data Explorer, http://nces.ed.gov/nationsreportcard/nde/</a:t>
            </a:r>
          </a:p>
          <a:p>
            <a:pPr marL="342900" indent="-342900">
              <a:spcBef>
                <a:spcPct val="20000"/>
              </a:spcBef>
              <a:defRPr/>
            </a:pPr>
            <a:endParaRPr lang="en-US" sz="1000" dirty="0"/>
          </a:p>
        </p:txBody>
      </p:sp>
    </p:spTree>
    <p:extLst>
      <p:ext uri="{BB962C8B-B14F-4D97-AF65-F5344CB8AC3E}">
        <p14:creationId xmlns:p14="http://schemas.microsoft.com/office/powerpoint/2010/main" val="27804272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Below Basic Over Time</a:t>
            </a:r>
            <a:endParaRPr lang="en-US" dirty="0"/>
          </a:p>
        </p:txBody>
      </p:sp>
      <p:graphicFrame>
        <p:nvGraphicFramePr>
          <p:cNvPr id="5" name="Content Placeholder 4"/>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096000"/>
            <a:ext cx="4267200" cy="261610"/>
          </a:xfrm>
          <a:prstGeom prst="rect">
            <a:avLst/>
          </a:prstGeom>
          <a:noFill/>
        </p:spPr>
        <p:txBody>
          <a:bodyPr wrap="square" rtlCol="0">
            <a:spAutoFit/>
          </a:bodyPr>
          <a:lstStyle/>
          <a:p>
            <a:r>
              <a:rPr lang="en-US" sz="1100" dirty="0"/>
              <a:t>*Accommodations not permitted</a:t>
            </a:r>
          </a:p>
        </p:txBody>
      </p:sp>
      <p:sp>
        <p:nvSpPr>
          <p:cNvPr id="7" name="Text Placeholder 6"/>
          <p:cNvSpPr>
            <a:spLocks noGrp="1"/>
          </p:cNvSpPr>
          <p:nvPr>
            <p:ph type="body" sz="quarter" idx="10"/>
          </p:nvPr>
        </p:nvSpPr>
        <p:spPr/>
        <p:txBody>
          <a:bodyPr>
            <a:normAutofit fontScale="92500" lnSpcReduction="10000"/>
          </a:bodyPr>
          <a:lstStyle/>
          <a:p>
            <a:endParaRPr lang="en-US"/>
          </a:p>
        </p:txBody>
      </p:sp>
      <p:sp>
        <p:nvSpPr>
          <p:cNvPr id="8" name="Text Placeholder 7"/>
          <p:cNvSpPr txBox="1">
            <a:spLocks/>
          </p:cNvSpPr>
          <p:nvPr/>
        </p:nvSpPr>
        <p:spPr>
          <a:xfrm>
            <a:off x="1981200" y="6248400"/>
            <a:ext cx="7162800" cy="228600"/>
          </a:xfrm>
          <a:prstGeom prst="rect">
            <a:avLst/>
          </a:prstGeom>
        </p:spPr>
        <p:txBody>
          <a:bodyPr vert="horz" lIns="91440" tIns="45720" rIns="91440" bIns="45720" rtlCol="0">
            <a:noAutofit/>
          </a:bodyPr>
          <a:lstStyle/>
          <a:p>
            <a:pPr marL="342900" indent="-342900">
              <a:spcBef>
                <a:spcPct val="20000"/>
              </a:spcBef>
              <a:defRPr/>
            </a:pPr>
            <a:r>
              <a:rPr lang="en-US" sz="1000"/>
              <a:t>National Center for Education Statistics, NAEP Data Explorer, http://nces.ed.gov/nationsreportcard/nde/</a:t>
            </a:r>
          </a:p>
          <a:p>
            <a:pPr marL="342900" indent="-342900">
              <a:spcBef>
                <a:spcPct val="20000"/>
              </a:spcBef>
              <a:defRPr/>
            </a:pPr>
            <a:endParaRPr lang="en-US" sz="1000" dirty="0"/>
          </a:p>
        </p:txBody>
      </p:sp>
    </p:spTree>
    <p:extLst>
      <p:ext uri="{BB962C8B-B14F-4D97-AF65-F5344CB8AC3E}">
        <p14:creationId xmlns:p14="http://schemas.microsoft.com/office/powerpoint/2010/main" val="374140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At the same time, though…</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476378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Advanced Over Time</a:t>
            </a:r>
            <a:endParaRPr lang="en-US" dirty="0"/>
          </a:p>
        </p:txBody>
      </p:sp>
      <p:graphicFrame>
        <p:nvGraphicFramePr>
          <p:cNvPr id="5" name="Content Placeholder 4"/>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096000"/>
            <a:ext cx="4267200" cy="261610"/>
          </a:xfrm>
          <a:prstGeom prst="rect">
            <a:avLst/>
          </a:prstGeom>
          <a:noFill/>
        </p:spPr>
        <p:txBody>
          <a:bodyPr wrap="square" rtlCol="0">
            <a:spAutoFit/>
          </a:bodyPr>
          <a:lstStyle/>
          <a:p>
            <a:r>
              <a:rPr lang="en-US" sz="1100" dirty="0"/>
              <a:t>*Accommodations not permitted</a:t>
            </a:r>
          </a:p>
        </p:txBody>
      </p:sp>
      <p:sp>
        <p:nvSpPr>
          <p:cNvPr id="7" name="Text Placeholder 6"/>
          <p:cNvSpPr>
            <a:spLocks noGrp="1"/>
          </p:cNvSpPr>
          <p:nvPr>
            <p:ph type="body" sz="quarter" idx="10"/>
          </p:nvPr>
        </p:nvSpPr>
        <p:spPr/>
        <p:txBody>
          <a:bodyPr>
            <a:normAutofit fontScale="92500" lnSpcReduction="10000"/>
          </a:bodyPr>
          <a:lstStyle/>
          <a:p>
            <a:endParaRPr lang="en-US"/>
          </a:p>
        </p:txBody>
      </p:sp>
      <p:sp>
        <p:nvSpPr>
          <p:cNvPr id="8" name="Text Placeholder 7"/>
          <p:cNvSpPr txBox="1">
            <a:spLocks/>
          </p:cNvSpPr>
          <p:nvPr/>
        </p:nvSpPr>
        <p:spPr>
          <a:xfrm>
            <a:off x="1981200" y="6248400"/>
            <a:ext cx="7162800" cy="228600"/>
          </a:xfrm>
          <a:prstGeom prst="rect">
            <a:avLst/>
          </a:prstGeom>
        </p:spPr>
        <p:txBody>
          <a:bodyPr vert="horz" lIns="91440" tIns="45720" rIns="91440" bIns="45720" rtlCol="0">
            <a:noAutofit/>
          </a:bodyPr>
          <a:lstStyle/>
          <a:p>
            <a:pPr marL="342900" indent="-342900">
              <a:spcBef>
                <a:spcPct val="20000"/>
              </a:spcBef>
              <a:defRPr/>
            </a:pPr>
            <a:r>
              <a:rPr lang="en-US" sz="1000"/>
              <a:t>National Center for Education Statistics, NAEP Data Explorer, http://nces.ed.gov/nationsreportcard/nde/</a:t>
            </a:r>
          </a:p>
          <a:p>
            <a:pPr marL="342900" indent="-342900">
              <a:spcBef>
                <a:spcPct val="20000"/>
              </a:spcBef>
              <a:defRPr/>
            </a:pPr>
            <a:endParaRPr lang="en-US" sz="1000" dirty="0"/>
          </a:p>
        </p:txBody>
      </p:sp>
    </p:spTree>
    <p:extLst>
      <p:ext uri="{BB962C8B-B14F-4D97-AF65-F5344CB8AC3E}">
        <p14:creationId xmlns:p14="http://schemas.microsoft.com/office/powerpoint/2010/main" val="167906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 calcmode="lin" valueType="num">
                                      <p:cBhvr>
                                        <p:cTn id="7" dur="500" fill="hold"/>
                                        <p:tgtEl>
                                          <p:spTgt spid="5">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 dur="500" fill="hold"/>
                                        <p:tgtEl>
                                          <p:spTgt spid="5">
                                            <p:graphicEl>
                                              <a:chart seriesIdx="-4" categoryIdx="0" bldStep="category"/>
                                            </p:graphicEl>
                                          </p:spTgt>
                                        </p:tgtEl>
                                        <p:attrNameLst>
                                          <p:attrName>ppt_y</p:attrName>
                                        </p:attrNameLst>
                                      </p:cBhvr>
                                      <p:tavLst>
                                        <p:tav tm="0">
                                          <p:val>
                                            <p:strVal val="#ppt_y+#ppt_h/2"/>
                                          </p:val>
                                        </p:tav>
                                        <p:tav tm="100000">
                                          <p:val>
                                            <p:strVal val="#ppt_y"/>
                                          </p:val>
                                        </p:tav>
                                      </p:tavLst>
                                    </p:anim>
                                    <p:anim calcmode="lin" valueType="num">
                                      <p:cBhvr>
                                        <p:cTn id="9" dur="500" fill="hold"/>
                                        <p:tgtEl>
                                          <p:spTgt spid="5">
                                            <p:graphicEl>
                                              <a:chart seriesIdx="-4" categoryIdx="0" bldStep="category"/>
                                            </p:graphicEl>
                                          </p:spTgt>
                                        </p:tgtEl>
                                        <p:attrNameLst>
                                          <p:attrName>ppt_w</p:attrName>
                                        </p:attrNameLst>
                                      </p:cBhvr>
                                      <p:tavLst>
                                        <p:tav tm="0">
                                          <p:val>
                                            <p:strVal val="#ppt_w"/>
                                          </p:val>
                                        </p:tav>
                                        <p:tav tm="100000">
                                          <p:val>
                                            <p:strVal val="#ppt_w"/>
                                          </p:val>
                                        </p:tav>
                                      </p:tavLst>
                                    </p:anim>
                                    <p:anim calcmode="lin" valueType="num">
                                      <p:cBhvr>
                                        <p:cTn id="10" dur="500" fill="hold"/>
                                        <p:tgtEl>
                                          <p:spTgt spid="5">
                                            <p:graphicEl>
                                              <a:chart seriesIdx="-4" categoryIdx="0" bldStep="category"/>
                                            </p:graphicEl>
                                          </p:spTgt>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5">
                                            <p:graphicEl>
                                              <a:chart seriesIdx="-4" categoryIdx="1" bldStep="category"/>
                                            </p:graphicEl>
                                          </p:spTgt>
                                        </p:tgtEl>
                                        <p:attrNameLst>
                                          <p:attrName>style.visibility</p:attrName>
                                        </p:attrNameLst>
                                      </p:cBhvr>
                                      <p:to>
                                        <p:strVal val="visible"/>
                                      </p:to>
                                    </p:set>
                                    <p:anim calcmode="lin" valueType="num">
                                      <p:cBhvr>
                                        <p:cTn id="14" dur="500" fill="hold"/>
                                        <p:tgtEl>
                                          <p:spTgt spid="5">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15" dur="500" fill="hold"/>
                                        <p:tgtEl>
                                          <p:spTgt spid="5">
                                            <p:graphicEl>
                                              <a:chart seriesIdx="-4" categoryIdx="1" bldStep="category"/>
                                            </p:graphicEl>
                                          </p:spTgt>
                                        </p:tgtEl>
                                        <p:attrNameLst>
                                          <p:attrName>ppt_y</p:attrName>
                                        </p:attrNameLst>
                                      </p:cBhvr>
                                      <p:tavLst>
                                        <p:tav tm="0">
                                          <p:val>
                                            <p:strVal val="#ppt_y+#ppt_h/2"/>
                                          </p:val>
                                        </p:tav>
                                        <p:tav tm="100000">
                                          <p:val>
                                            <p:strVal val="#ppt_y"/>
                                          </p:val>
                                        </p:tav>
                                      </p:tavLst>
                                    </p:anim>
                                    <p:anim calcmode="lin" valueType="num">
                                      <p:cBhvr>
                                        <p:cTn id="16" dur="500" fill="hold"/>
                                        <p:tgtEl>
                                          <p:spTgt spid="5">
                                            <p:graphicEl>
                                              <a:chart seriesIdx="-4" categoryIdx="1" bldStep="category"/>
                                            </p:graphicEl>
                                          </p:spTgt>
                                        </p:tgtEl>
                                        <p:attrNameLst>
                                          <p:attrName>ppt_w</p:attrName>
                                        </p:attrNameLst>
                                      </p:cBhvr>
                                      <p:tavLst>
                                        <p:tav tm="0">
                                          <p:val>
                                            <p:strVal val="#ppt_w"/>
                                          </p:val>
                                        </p:tav>
                                        <p:tav tm="100000">
                                          <p:val>
                                            <p:strVal val="#ppt_w"/>
                                          </p:val>
                                        </p:tav>
                                      </p:tavLst>
                                    </p:anim>
                                    <p:anim calcmode="lin" valueType="num">
                                      <p:cBhvr>
                                        <p:cTn id="17" dur="500" fill="hold"/>
                                        <p:tgtEl>
                                          <p:spTgt spid="5">
                                            <p:graphicEl>
                                              <a:chart seriesIdx="-4" categoryIdx="1" bldStep="category"/>
                                            </p:graphic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5">
                                            <p:graphicEl>
                                              <a:chart seriesIdx="-4" categoryIdx="2" bldStep="category"/>
                                            </p:graphicEl>
                                          </p:spTgt>
                                        </p:tgtEl>
                                        <p:attrNameLst>
                                          <p:attrName>style.visibility</p:attrName>
                                        </p:attrNameLst>
                                      </p:cBhvr>
                                      <p:to>
                                        <p:strVal val="visible"/>
                                      </p:to>
                                    </p:set>
                                    <p:anim calcmode="lin" valueType="num">
                                      <p:cBhvr>
                                        <p:cTn id="21" dur="500" fill="hold"/>
                                        <p:tgtEl>
                                          <p:spTgt spid="5">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2" dur="500" fill="hold"/>
                                        <p:tgtEl>
                                          <p:spTgt spid="5">
                                            <p:graphicEl>
                                              <a:chart seriesIdx="-4" categoryIdx="2" bldStep="category"/>
                                            </p:graphicEl>
                                          </p:spTgt>
                                        </p:tgtEl>
                                        <p:attrNameLst>
                                          <p:attrName>ppt_y</p:attrName>
                                        </p:attrNameLst>
                                      </p:cBhvr>
                                      <p:tavLst>
                                        <p:tav tm="0">
                                          <p:val>
                                            <p:strVal val="#ppt_y+#ppt_h/2"/>
                                          </p:val>
                                        </p:tav>
                                        <p:tav tm="100000">
                                          <p:val>
                                            <p:strVal val="#ppt_y"/>
                                          </p:val>
                                        </p:tav>
                                      </p:tavLst>
                                    </p:anim>
                                    <p:anim calcmode="lin" valueType="num">
                                      <p:cBhvr>
                                        <p:cTn id="23" dur="500" fill="hold"/>
                                        <p:tgtEl>
                                          <p:spTgt spid="5">
                                            <p:graphicEl>
                                              <a:chart seriesIdx="-4" categoryIdx="2" bldStep="category"/>
                                            </p:graphicEl>
                                          </p:spTgt>
                                        </p:tgtEl>
                                        <p:attrNameLst>
                                          <p:attrName>ppt_w</p:attrName>
                                        </p:attrNameLst>
                                      </p:cBhvr>
                                      <p:tavLst>
                                        <p:tav tm="0">
                                          <p:val>
                                            <p:strVal val="#ppt_w"/>
                                          </p:val>
                                        </p:tav>
                                        <p:tav tm="100000">
                                          <p:val>
                                            <p:strVal val="#ppt_w"/>
                                          </p:val>
                                        </p:tav>
                                      </p:tavLst>
                                    </p:anim>
                                    <p:anim calcmode="lin" valueType="num">
                                      <p:cBhvr>
                                        <p:cTn id="24" dur="500" fill="hold"/>
                                        <p:tgtEl>
                                          <p:spTgt spid="5">
                                            <p:graphicEl>
                                              <a:chart seriesIdx="-4" categoryIdx="2" bldStep="category"/>
                                            </p:graphicEl>
                                          </p:spTgt>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4" fill="hold" grpId="0" nodeType="afterEffect">
                                  <p:stCondLst>
                                    <p:cond delay="0"/>
                                  </p:stCondLst>
                                  <p:childTnLst>
                                    <p:set>
                                      <p:cBhvr>
                                        <p:cTn id="27" dur="1" fill="hold">
                                          <p:stCondLst>
                                            <p:cond delay="0"/>
                                          </p:stCondLst>
                                        </p:cTn>
                                        <p:tgtEl>
                                          <p:spTgt spid="5">
                                            <p:graphicEl>
                                              <a:chart seriesIdx="-4" categoryIdx="3" bldStep="category"/>
                                            </p:graphicEl>
                                          </p:spTgt>
                                        </p:tgtEl>
                                        <p:attrNameLst>
                                          <p:attrName>style.visibility</p:attrName>
                                        </p:attrNameLst>
                                      </p:cBhvr>
                                      <p:to>
                                        <p:strVal val="visible"/>
                                      </p:to>
                                    </p:set>
                                    <p:anim calcmode="lin" valueType="num">
                                      <p:cBhvr>
                                        <p:cTn id="28" dur="500" fill="hold"/>
                                        <p:tgtEl>
                                          <p:spTgt spid="5">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29" dur="500" fill="hold"/>
                                        <p:tgtEl>
                                          <p:spTgt spid="5">
                                            <p:graphicEl>
                                              <a:chart seriesIdx="-4" categoryIdx="3" bldStep="category"/>
                                            </p:graphicEl>
                                          </p:spTgt>
                                        </p:tgtEl>
                                        <p:attrNameLst>
                                          <p:attrName>ppt_y</p:attrName>
                                        </p:attrNameLst>
                                      </p:cBhvr>
                                      <p:tavLst>
                                        <p:tav tm="0">
                                          <p:val>
                                            <p:strVal val="#ppt_y+#ppt_h/2"/>
                                          </p:val>
                                        </p:tav>
                                        <p:tav tm="100000">
                                          <p:val>
                                            <p:strVal val="#ppt_y"/>
                                          </p:val>
                                        </p:tav>
                                      </p:tavLst>
                                    </p:anim>
                                    <p:anim calcmode="lin" valueType="num">
                                      <p:cBhvr>
                                        <p:cTn id="30" dur="500" fill="hold"/>
                                        <p:tgtEl>
                                          <p:spTgt spid="5">
                                            <p:graphicEl>
                                              <a:chart seriesIdx="-4" categoryIdx="3" bldStep="category"/>
                                            </p:graphicEl>
                                          </p:spTgt>
                                        </p:tgtEl>
                                        <p:attrNameLst>
                                          <p:attrName>ppt_w</p:attrName>
                                        </p:attrNameLst>
                                      </p:cBhvr>
                                      <p:tavLst>
                                        <p:tav tm="0">
                                          <p:val>
                                            <p:strVal val="#ppt_w"/>
                                          </p:val>
                                        </p:tav>
                                        <p:tav tm="100000">
                                          <p:val>
                                            <p:strVal val="#ppt_w"/>
                                          </p:val>
                                        </p:tav>
                                      </p:tavLst>
                                    </p:anim>
                                    <p:anim calcmode="lin" valueType="num">
                                      <p:cBhvr>
                                        <p:cTn id="31" dur="500" fill="hold"/>
                                        <p:tgtEl>
                                          <p:spTgt spid="5">
                                            <p:graphicEl>
                                              <a:chart seriesIdx="-4" categoryIdx="3" bldStep="category"/>
                                            </p:graphicEl>
                                          </p:spTgt>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4" fill="hold" grpId="0" nodeType="afterEffect">
                                  <p:stCondLst>
                                    <p:cond delay="0"/>
                                  </p:stCondLst>
                                  <p:childTnLst>
                                    <p:set>
                                      <p:cBhvr>
                                        <p:cTn id="34" dur="1" fill="hold">
                                          <p:stCondLst>
                                            <p:cond delay="0"/>
                                          </p:stCondLst>
                                        </p:cTn>
                                        <p:tgtEl>
                                          <p:spTgt spid="5">
                                            <p:graphicEl>
                                              <a:chart seriesIdx="-4" categoryIdx="4" bldStep="category"/>
                                            </p:graphicEl>
                                          </p:spTgt>
                                        </p:tgtEl>
                                        <p:attrNameLst>
                                          <p:attrName>style.visibility</p:attrName>
                                        </p:attrNameLst>
                                      </p:cBhvr>
                                      <p:to>
                                        <p:strVal val="visible"/>
                                      </p:to>
                                    </p:set>
                                    <p:anim calcmode="lin" valueType="num">
                                      <p:cBhvr>
                                        <p:cTn id="35" dur="500" fill="hold"/>
                                        <p:tgtEl>
                                          <p:spTgt spid="5">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36" dur="500" fill="hold"/>
                                        <p:tgtEl>
                                          <p:spTgt spid="5">
                                            <p:graphicEl>
                                              <a:chart seriesIdx="-4" categoryIdx="4" bldStep="category"/>
                                            </p:graphicEl>
                                          </p:spTgt>
                                        </p:tgtEl>
                                        <p:attrNameLst>
                                          <p:attrName>ppt_y</p:attrName>
                                        </p:attrNameLst>
                                      </p:cBhvr>
                                      <p:tavLst>
                                        <p:tav tm="0">
                                          <p:val>
                                            <p:strVal val="#ppt_y+#ppt_h/2"/>
                                          </p:val>
                                        </p:tav>
                                        <p:tav tm="100000">
                                          <p:val>
                                            <p:strVal val="#ppt_y"/>
                                          </p:val>
                                        </p:tav>
                                      </p:tavLst>
                                    </p:anim>
                                    <p:anim calcmode="lin" valueType="num">
                                      <p:cBhvr>
                                        <p:cTn id="37" dur="500" fill="hold"/>
                                        <p:tgtEl>
                                          <p:spTgt spid="5">
                                            <p:graphicEl>
                                              <a:chart seriesIdx="-4" categoryIdx="4" bldStep="category"/>
                                            </p:graphicEl>
                                          </p:spTgt>
                                        </p:tgtEl>
                                        <p:attrNameLst>
                                          <p:attrName>ppt_w</p:attrName>
                                        </p:attrNameLst>
                                      </p:cBhvr>
                                      <p:tavLst>
                                        <p:tav tm="0">
                                          <p:val>
                                            <p:strVal val="#ppt_w"/>
                                          </p:val>
                                        </p:tav>
                                        <p:tav tm="100000">
                                          <p:val>
                                            <p:strVal val="#ppt_w"/>
                                          </p:val>
                                        </p:tav>
                                      </p:tavLst>
                                    </p:anim>
                                    <p:anim calcmode="lin" valueType="num">
                                      <p:cBhvr>
                                        <p:cTn id="38" dur="500" fill="hold"/>
                                        <p:tgtEl>
                                          <p:spTgt spid="5">
                                            <p:graphicEl>
                                              <a:chart seriesIdx="-4" categoryIdx="4" bldStep="category"/>
                                            </p:graphicEl>
                                          </p:spTgt>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17" presetClass="entr" presetSubtype="4" fill="hold" grpId="0" nodeType="afterEffect">
                                  <p:stCondLst>
                                    <p:cond delay="0"/>
                                  </p:stCondLst>
                                  <p:childTnLst>
                                    <p:set>
                                      <p:cBhvr>
                                        <p:cTn id="41" dur="1" fill="hold">
                                          <p:stCondLst>
                                            <p:cond delay="0"/>
                                          </p:stCondLst>
                                        </p:cTn>
                                        <p:tgtEl>
                                          <p:spTgt spid="5">
                                            <p:graphicEl>
                                              <a:chart seriesIdx="-4" categoryIdx="5" bldStep="category"/>
                                            </p:graphicEl>
                                          </p:spTgt>
                                        </p:tgtEl>
                                        <p:attrNameLst>
                                          <p:attrName>style.visibility</p:attrName>
                                        </p:attrNameLst>
                                      </p:cBhvr>
                                      <p:to>
                                        <p:strVal val="visible"/>
                                      </p:to>
                                    </p:set>
                                    <p:anim calcmode="lin" valueType="num">
                                      <p:cBhvr>
                                        <p:cTn id="42" dur="500" fill="hold"/>
                                        <p:tgtEl>
                                          <p:spTgt spid="5">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43" dur="500" fill="hold"/>
                                        <p:tgtEl>
                                          <p:spTgt spid="5">
                                            <p:graphicEl>
                                              <a:chart seriesIdx="-4" categoryIdx="5" bldStep="category"/>
                                            </p:graphicEl>
                                          </p:spTgt>
                                        </p:tgtEl>
                                        <p:attrNameLst>
                                          <p:attrName>ppt_y</p:attrName>
                                        </p:attrNameLst>
                                      </p:cBhvr>
                                      <p:tavLst>
                                        <p:tav tm="0">
                                          <p:val>
                                            <p:strVal val="#ppt_y+#ppt_h/2"/>
                                          </p:val>
                                        </p:tav>
                                        <p:tav tm="100000">
                                          <p:val>
                                            <p:strVal val="#ppt_y"/>
                                          </p:val>
                                        </p:tav>
                                      </p:tavLst>
                                    </p:anim>
                                    <p:anim calcmode="lin" valueType="num">
                                      <p:cBhvr>
                                        <p:cTn id="44" dur="500" fill="hold"/>
                                        <p:tgtEl>
                                          <p:spTgt spid="5">
                                            <p:graphicEl>
                                              <a:chart seriesIdx="-4" categoryIdx="5" bldStep="category"/>
                                            </p:graphicEl>
                                          </p:spTgt>
                                        </p:tgtEl>
                                        <p:attrNameLst>
                                          <p:attrName>ppt_w</p:attrName>
                                        </p:attrNameLst>
                                      </p:cBhvr>
                                      <p:tavLst>
                                        <p:tav tm="0">
                                          <p:val>
                                            <p:strVal val="#ppt_w"/>
                                          </p:val>
                                        </p:tav>
                                        <p:tav tm="100000">
                                          <p:val>
                                            <p:strVal val="#ppt_w"/>
                                          </p:val>
                                        </p:tav>
                                      </p:tavLst>
                                    </p:anim>
                                    <p:anim calcmode="lin" valueType="num">
                                      <p:cBhvr>
                                        <p:cTn id="45" dur="500" fill="hold"/>
                                        <p:tgtEl>
                                          <p:spTgt spid="5">
                                            <p:graphicEl>
                                              <a:chart seriesIdx="-4" categoryIdx="5" bldStep="category"/>
                                            </p:graphicEl>
                                          </p:spTgt>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17" presetClass="entr" presetSubtype="4" fill="hold" grpId="0" nodeType="afterEffect">
                                  <p:stCondLst>
                                    <p:cond delay="0"/>
                                  </p:stCondLst>
                                  <p:childTnLst>
                                    <p:set>
                                      <p:cBhvr>
                                        <p:cTn id="48" dur="1" fill="hold">
                                          <p:stCondLst>
                                            <p:cond delay="0"/>
                                          </p:stCondLst>
                                        </p:cTn>
                                        <p:tgtEl>
                                          <p:spTgt spid="5">
                                            <p:graphicEl>
                                              <a:chart seriesIdx="-4" categoryIdx="6" bldStep="category"/>
                                            </p:graphicEl>
                                          </p:spTgt>
                                        </p:tgtEl>
                                        <p:attrNameLst>
                                          <p:attrName>style.visibility</p:attrName>
                                        </p:attrNameLst>
                                      </p:cBhvr>
                                      <p:to>
                                        <p:strVal val="visible"/>
                                      </p:to>
                                    </p:set>
                                    <p:anim calcmode="lin" valueType="num">
                                      <p:cBhvr>
                                        <p:cTn id="49" dur="500" fill="hold"/>
                                        <p:tgtEl>
                                          <p:spTgt spid="5">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0" dur="500" fill="hold"/>
                                        <p:tgtEl>
                                          <p:spTgt spid="5">
                                            <p:graphicEl>
                                              <a:chart seriesIdx="-4" categoryIdx="6" bldStep="category"/>
                                            </p:graphicEl>
                                          </p:spTgt>
                                        </p:tgtEl>
                                        <p:attrNameLst>
                                          <p:attrName>ppt_y</p:attrName>
                                        </p:attrNameLst>
                                      </p:cBhvr>
                                      <p:tavLst>
                                        <p:tav tm="0">
                                          <p:val>
                                            <p:strVal val="#ppt_y+#ppt_h/2"/>
                                          </p:val>
                                        </p:tav>
                                        <p:tav tm="100000">
                                          <p:val>
                                            <p:strVal val="#ppt_y"/>
                                          </p:val>
                                        </p:tav>
                                      </p:tavLst>
                                    </p:anim>
                                    <p:anim calcmode="lin" valueType="num">
                                      <p:cBhvr>
                                        <p:cTn id="51" dur="500" fill="hold"/>
                                        <p:tgtEl>
                                          <p:spTgt spid="5">
                                            <p:graphicEl>
                                              <a:chart seriesIdx="-4" categoryIdx="6" bldStep="category"/>
                                            </p:graphicEl>
                                          </p:spTgt>
                                        </p:tgtEl>
                                        <p:attrNameLst>
                                          <p:attrName>ppt_w</p:attrName>
                                        </p:attrNameLst>
                                      </p:cBhvr>
                                      <p:tavLst>
                                        <p:tav tm="0">
                                          <p:val>
                                            <p:strVal val="#ppt_w"/>
                                          </p:val>
                                        </p:tav>
                                        <p:tav tm="100000">
                                          <p:val>
                                            <p:strVal val="#ppt_w"/>
                                          </p:val>
                                        </p:tav>
                                      </p:tavLst>
                                    </p:anim>
                                    <p:anim calcmode="lin" valueType="num">
                                      <p:cBhvr>
                                        <p:cTn id="52" dur="500" fill="hold"/>
                                        <p:tgtEl>
                                          <p:spTgt spid="5">
                                            <p:graphicEl>
                                              <a:chart seriesIdx="-4" categoryIdx="6" bldStep="category"/>
                                            </p:graphicEl>
                                          </p:spTgt>
                                        </p:tgtEl>
                                        <p:attrNameLst>
                                          <p:attrName>ppt_h</p:attrName>
                                        </p:attrNameLst>
                                      </p:cBhvr>
                                      <p:tavLst>
                                        <p:tav tm="0">
                                          <p:val>
                                            <p:fltVal val="0"/>
                                          </p:val>
                                        </p:tav>
                                        <p:tav tm="100000">
                                          <p:val>
                                            <p:strVal val="#ppt_h"/>
                                          </p:val>
                                        </p:tav>
                                      </p:tavLst>
                                    </p:anim>
                                  </p:childTnLst>
                                </p:cTn>
                              </p:par>
                            </p:childTnLst>
                          </p:cTn>
                        </p:par>
                        <p:par>
                          <p:cTn id="53" fill="hold">
                            <p:stCondLst>
                              <p:cond delay="3500"/>
                            </p:stCondLst>
                            <p:childTnLst>
                              <p:par>
                                <p:cTn id="54" presetID="17" presetClass="entr" presetSubtype="4" fill="hold" grpId="0" nodeType="afterEffect">
                                  <p:stCondLst>
                                    <p:cond delay="0"/>
                                  </p:stCondLst>
                                  <p:childTnLst>
                                    <p:set>
                                      <p:cBhvr>
                                        <p:cTn id="55" dur="1" fill="hold">
                                          <p:stCondLst>
                                            <p:cond delay="0"/>
                                          </p:stCondLst>
                                        </p:cTn>
                                        <p:tgtEl>
                                          <p:spTgt spid="5">
                                            <p:graphicEl>
                                              <a:chart seriesIdx="-4" categoryIdx="7" bldStep="category"/>
                                            </p:graphicEl>
                                          </p:spTgt>
                                        </p:tgtEl>
                                        <p:attrNameLst>
                                          <p:attrName>style.visibility</p:attrName>
                                        </p:attrNameLst>
                                      </p:cBhvr>
                                      <p:to>
                                        <p:strVal val="visible"/>
                                      </p:to>
                                    </p:set>
                                    <p:anim calcmode="lin" valueType="num">
                                      <p:cBhvr>
                                        <p:cTn id="56" dur="500" fill="hold"/>
                                        <p:tgtEl>
                                          <p:spTgt spid="5">
                                            <p:graphicEl>
                                              <a:chart seriesIdx="-4" categoryIdx="7" bldStep="category"/>
                                            </p:graphicEl>
                                          </p:spTgt>
                                        </p:tgtEl>
                                        <p:attrNameLst>
                                          <p:attrName>ppt_x</p:attrName>
                                        </p:attrNameLst>
                                      </p:cBhvr>
                                      <p:tavLst>
                                        <p:tav tm="0">
                                          <p:val>
                                            <p:strVal val="#ppt_x"/>
                                          </p:val>
                                        </p:tav>
                                        <p:tav tm="100000">
                                          <p:val>
                                            <p:strVal val="#ppt_x"/>
                                          </p:val>
                                        </p:tav>
                                      </p:tavLst>
                                    </p:anim>
                                    <p:anim calcmode="lin" valueType="num">
                                      <p:cBhvr>
                                        <p:cTn id="57" dur="500" fill="hold"/>
                                        <p:tgtEl>
                                          <p:spTgt spid="5">
                                            <p:graphicEl>
                                              <a:chart seriesIdx="-4" categoryIdx="7" bldStep="category"/>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5">
                                            <p:graphicEl>
                                              <a:chart seriesIdx="-4" categoryIdx="7" bldStep="category"/>
                                            </p:graphicEl>
                                          </p:spTgt>
                                        </p:tgtEl>
                                        <p:attrNameLst>
                                          <p:attrName>ppt_w</p:attrName>
                                        </p:attrNameLst>
                                      </p:cBhvr>
                                      <p:tavLst>
                                        <p:tav tm="0">
                                          <p:val>
                                            <p:strVal val="#ppt_w"/>
                                          </p:val>
                                        </p:tav>
                                        <p:tav tm="100000">
                                          <p:val>
                                            <p:strVal val="#ppt_w"/>
                                          </p:val>
                                        </p:tav>
                                      </p:tavLst>
                                    </p:anim>
                                    <p:anim calcmode="lin" valueType="num">
                                      <p:cBhvr>
                                        <p:cTn id="59" dur="500" fill="hold"/>
                                        <p:tgtEl>
                                          <p:spTgt spid="5">
                                            <p:graphicEl>
                                              <a:chart seriesIdx="-4" categoryIdx="7" bldStep="category"/>
                                            </p:graphicEl>
                                          </p:spTgt>
                                        </p:tgtEl>
                                        <p:attrNameLst>
                                          <p:attrName>ppt_h</p:attrName>
                                        </p:attrNameLst>
                                      </p:cBhvr>
                                      <p:tavLst>
                                        <p:tav tm="0">
                                          <p:val>
                                            <p:fltVal val="0"/>
                                          </p:val>
                                        </p:tav>
                                        <p:tav tm="100000">
                                          <p:val>
                                            <p:strVal val="#ppt_h"/>
                                          </p:val>
                                        </p:tav>
                                      </p:tavLst>
                                    </p:anim>
                                  </p:childTnLst>
                                </p:cTn>
                              </p:par>
                            </p:childTnLst>
                          </p:cTn>
                        </p:par>
                        <p:par>
                          <p:cTn id="60" fill="hold">
                            <p:stCondLst>
                              <p:cond delay="4000"/>
                            </p:stCondLst>
                            <p:childTnLst>
                              <p:par>
                                <p:cTn id="61" presetID="17" presetClass="entr" presetSubtype="4" fill="hold" grpId="0" nodeType="afterEffect">
                                  <p:stCondLst>
                                    <p:cond delay="0"/>
                                  </p:stCondLst>
                                  <p:childTnLst>
                                    <p:set>
                                      <p:cBhvr>
                                        <p:cTn id="62" dur="1" fill="hold">
                                          <p:stCondLst>
                                            <p:cond delay="0"/>
                                          </p:stCondLst>
                                        </p:cTn>
                                        <p:tgtEl>
                                          <p:spTgt spid="5">
                                            <p:graphicEl>
                                              <a:chart seriesIdx="-4" categoryIdx="8" bldStep="category"/>
                                            </p:graphicEl>
                                          </p:spTgt>
                                        </p:tgtEl>
                                        <p:attrNameLst>
                                          <p:attrName>style.visibility</p:attrName>
                                        </p:attrNameLst>
                                      </p:cBhvr>
                                      <p:to>
                                        <p:strVal val="visible"/>
                                      </p:to>
                                    </p:set>
                                    <p:anim calcmode="lin" valueType="num">
                                      <p:cBhvr>
                                        <p:cTn id="63" dur="500" fill="hold"/>
                                        <p:tgtEl>
                                          <p:spTgt spid="5">
                                            <p:graphicEl>
                                              <a:chart seriesIdx="-4" categoryIdx="8" bldStep="category"/>
                                            </p:graphicEl>
                                          </p:spTgt>
                                        </p:tgtEl>
                                        <p:attrNameLst>
                                          <p:attrName>ppt_x</p:attrName>
                                        </p:attrNameLst>
                                      </p:cBhvr>
                                      <p:tavLst>
                                        <p:tav tm="0">
                                          <p:val>
                                            <p:strVal val="#ppt_x"/>
                                          </p:val>
                                        </p:tav>
                                        <p:tav tm="100000">
                                          <p:val>
                                            <p:strVal val="#ppt_x"/>
                                          </p:val>
                                        </p:tav>
                                      </p:tavLst>
                                    </p:anim>
                                    <p:anim calcmode="lin" valueType="num">
                                      <p:cBhvr>
                                        <p:cTn id="64" dur="500" fill="hold"/>
                                        <p:tgtEl>
                                          <p:spTgt spid="5">
                                            <p:graphicEl>
                                              <a:chart seriesIdx="-4" categoryIdx="8" bldStep="category"/>
                                            </p:graphicEl>
                                          </p:spTgt>
                                        </p:tgtEl>
                                        <p:attrNameLst>
                                          <p:attrName>ppt_y</p:attrName>
                                        </p:attrNameLst>
                                      </p:cBhvr>
                                      <p:tavLst>
                                        <p:tav tm="0">
                                          <p:val>
                                            <p:strVal val="#ppt_y+#ppt_h/2"/>
                                          </p:val>
                                        </p:tav>
                                        <p:tav tm="100000">
                                          <p:val>
                                            <p:strVal val="#ppt_y"/>
                                          </p:val>
                                        </p:tav>
                                      </p:tavLst>
                                    </p:anim>
                                    <p:anim calcmode="lin" valueType="num">
                                      <p:cBhvr>
                                        <p:cTn id="65" dur="500" fill="hold"/>
                                        <p:tgtEl>
                                          <p:spTgt spid="5">
                                            <p:graphicEl>
                                              <a:chart seriesIdx="-4" categoryIdx="8" bldStep="category"/>
                                            </p:graphicEl>
                                          </p:spTgt>
                                        </p:tgtEl>
                                        <p:attrNameLst>
                                          <p:attrName>ppt_w</p:attrName>
                                        </p:attrNameLst>
                                      </p:cBhvr>
                                      <p:tavLst>
                                        <p:tav tm="0">
                                          <p:val>
                                            <p:strVal val="#ppt_w"/>
                                          </p:val>
                                        </p:tav>
                                        <p:tav tm="100000">
                                          <p:val>
                                            <p:strVal val="#ppt_w"/>
                                          </p:val>
                                        </p:tav>
                                      </p:tavLst>
                                    </p:anim>
                                    <p:anim calcmode="lin" valueType="num">
                                      <p:cBhvr>
                                        <p:cTn id="66" dur="500" fill="hold"/>
                                        <p:tgtEl>
                                          <p:spTgt spid="5">
                                            <p:graphicEl>
                                              <a:chart seriesIdx="-4" categoryIdx="8" bldStep="category"/>
                                            </p:graphicEl>
                                          </p:spTgt>
                                        </p:tgtEl>
                                        <p:attrNameLst>
                                          <p:attrName>ppt_h</p:attrName>
                                        </p:attrNameLst>
                                      </p:cBhvr>
                                      <p:tavLst>
                                        <p:tav tm="0">
                                          <p:val>
                                            <p:fltVal val="0"/>
                                          </p:val>
                                        </p:tav>
                                        <p:tav tm="100000">
                                          <p:val>
                                            <p:strVal val="#ppt_h"/>
                                          </p:val>
                                        </p:tav>
                                      </p:tavLst>
                                    </p:anim>
                                  </p:childTnLst>
                                </p:cTn>
                              </p:par>
                            </p:childTnLst>
                          </p:cTn>
                        </p:par>
                        <p:par>
                          <p:cTn id="67" fill="hold">
                            <p:stCondLst>
                              <p:cond delay="4500"/>
                            </p:stCondLst>
                            <p:childTnLst>
                              <p:par>
                                <p:cTn id="68" presetID="17" presetClass="entr" presetSubtype="4" fill="hold" grpId="0" nodeType="afterEffect">
                                  <p:stCondLst>
                                    <p:cond delay="0"/>
                                  </p:stCondLst>
                                  <p:childTnLst>
                                    <p:set>
                                      <p:cBhvr>
                                        <p:cTn id="69" dur="1" fill="hold">
                                          <p:stCondLst>
                                            <p:cond delay="0"/>
                                          </p:stCondLst>
                                        </p:cTn>
                                        <p:tgtEl>
                                          <p:spTgt spid="5">
                                            <p:graphicEl>
                                              <a:chart seriesIdx="-4" categoryIdx="9" bldStep="category"/>
                                            </p:graphicEl>
                                          </p:spTgt>
                                        </p:tgtEl>
                                        <p:attrNameLst>
                                          <p:attrName>style.visibility</p:attrName>
                                        </p:attrNameLst>
                                      </p:cBhvr>
                                      <p:to>
                                        <p:strVal val="visible"/>
                                      </p:to>
                                    </p:set>
                                    <p:anim calcmode="lin" valueType="num">
                                      <p:cBhvr>
                                        <p:cTn id="70" dur="500" fill="hold"/>
                                        <p:tgtEl>
                                          <p:spTgt spid="5">
                                            <p:graphicEl>
                                              <a:chart seriesIdx="-4" categoryIdx="9" bldStep="category"/>
                                            </p:graphicEl>
                                          </p:spTgt>
                                        </p:tgtEl>
                                        <p:attrNameLst>
                                          <p:attrName>ppt_x</p:attrName>
                                        </p:attrNameLst>
                                      </p:cBhvr>
                                      <p:tavLst>
                                        <p:tav tm="0">
                                          <p:val>
                                            <p:strVal val="#ppt_x"/>
                                          </p:val>
                                        </p:tav>
                                        <p:tav tm="100000">
                                          <p:val>
                                            <p:strVal val="#ppt_x"/>
                                          </p:val>
                                        </p:tav>
                                      </p:tavLst>
                                    </p:anim>
                                    <p:anim calcmode="lin" valueType="num">
                                      <p:cBhvr>
                                        <p:cTn id="71" dur="500" fill="hold"/>
                                        <p:tgtEl>
                                          <p:spTgt spid="5">
                                            <p:graphicEl>
                                              <a:chart seriesIdx="-4" categoryIdx="9" bldStep="category"/>
                                            </p:graphicEl>
                                          </p:spTgt>
                                        </p:tgtEl>
                                        <p:attrNameLst>
                                          <p:attrName>ppt_y</p:attrName>
                                        </p:attrNameLst>
                                      </p:cBhvr>
                                      <p:tavLst>
                                        <p:tav tm="0">
                                          <p:val>
                                            <p:strVal val="#ppt_y+#ppt_h/2"/>
                                          </p:val>
                                        </p:tav>
                                        <p:tav tm="100000">
                                          <p:val>
                                            <p:strVal val="#ppt_y"/>
                                          </p:val>
                                        </p:tav>
                                      </p:tavLst>
                                    </p:anim>
                                    <p:anim calcmode="lin" valueType="num">
                                      <p:cBhvr>
                                        <p:cTn id="72" dur="500" fill="hold"/>
                                        <p:tgtEl>
                                          <p:spTgt spid="5">
                                            <p:graphicEl>
                                              <a:chart seriesIdx="-4" categoryIdx="9" bldStep="category"/>
                                            </p:graphicEl>
                                          </p:spTgt>
                                        </p:tgtEl>
                                        <p:attrNameLst>
                                          <p:attrName>ppt_w</p:attrName>
                                        </p:attrNameLst>
                                      </p:cBhvr>
                                      <p:tavLst>
                                        <p:tav tm="0">
                                          <p:val>
                                            <p:strVal val="#ppt_w"/>
                                          </p:val>
                                        </p:tav>
                                        <p:tav tm="100000">
                                          <p:val>
                                            <p:strVal val="#ppt_w"/>
                                          </p:val>
                                        </p:tav>
                                      </p:tavLst>
                                    </p:anim>
                                    <p:anim calcmode="lin" valueType="num">
                                      <p:cBhvr>
                                        <p:cTn id="73" dur="500" fill="hold"/>
                                        <p:tgtEl>
                                          <p:spTgt spid="5">
                                            <p:graphicEl>
                                              <a:chart seriesIdx="-4" categoryIdx="9" bldStep="category"/>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animBg="0"/>
        </p:bldSub>
      </p:bldGraphic>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Advanced Over Time</a:t>
            </a:r>
            <a:endParaRPr lang="en-US" dirty="0"/>
          </a:p>
        </p:txBody>
      </p:sp>
      <p:graphicFrame>
        <p:nvGraphicFramePr>
          <p:cNvPr id="5" name="Content Placeholder 4"/>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096000"/>
            <a:ext cx="4267200" cy="261610"/>
          </a:xfrm>
          <a:prstGeom prst="rect">
            <a:avLst/>
          </a:prstGeom>
          <a:noFill/>
        </p:spPr>
        <p:txBody>
          <a:bodyPr wrap="square" rtlCol="0">
            <a:spAutoFit/>
          </a:bodyPr>
          <a:lstStyle/>
          <a:p>
            <a:r>
              <a:rPr lang="en-US" sz="1100" dirty="0"/>
              <a:t>*Accommodations not permitted</a:t>
            </a:r>
          </a:p>
        </p:txBody>
      </p:sp>
      <p:sp>
        <p:nvSpPr>
          <p:cNvPr id="7" name="Text Placeholder 6"/>
          <p:cNvSpPr>
            <a:spLocks noGrp="1"/>
          </p:cNvSpPr>
          <p:nvPr>
            <p:ph type="body" sz="quarter" idx="10"/>
          </p:nvPr>
        </p:nvSpPr>
        <p:spPr/>
        <p:txBody>
          <a:bodyPr>
            <a:normAutofit fontScale="92500" lnSpcReduction="10000"/>
          </a:bodyPr>
          <a:lstStyle/>
          <a:p>
            <a:endParaRPr lang="en-US"/>
          </a:p>
        </p:txBody>
      </p:sp>
      <p:sp>
        <p:nvSpPr>
          <p:cNvPr id="8" name="Text Placeholder 7"/>
          <p:cNvSpPr txBox="1">
            <a:spLocks/>
          </p:cNvSpPr>
          <p:nvPr/>
        </p:nvSpPr>
        <p:spPr>
          <a:xfrm>
            <a:off x="1981200" y="6248400"/>
            <a:ext cx="7162800" cy="228600"/>
          </a:xfrm>
          <a:prstGeom prst="rect">
            <a:avLst/>
          </a:prstGeom>
        </p:spPr>
        <p:txBody>
          <a:bodyPr vert="horz" lIns="91440" tIns="45720" rIns="91440" bIns="45720" rtlCol="0">
            <a:noAutofit/>
          </a:bodyPr>
          <a:lstStyle/>
          <a:p>
            <a:pPr marL="342900" indent="-342900">
              <a:spcBef>
                <a:spcPct val="20000"/>
              </a:spcBef>
              <a:defRPr/>
            </a:pPr>
            <a:r>
              <a:rPr lang="en-US" sz="1000"/>
              <a:t>National Center for Education Statistics, NAEP Data Explorer, http://nces.ed.gov/nationsreportcard/nde/</a:t>
            </a:r>
          </a:p>
          <a:p>
            <a:pPr marL="342900" indent="-342900">
              <a:spcBef>
                <a:spcPct val="20000"/>
              </a:spcBef>
              <a:defRPr/>
            </a:pPr>
            <a:endParaRPr lang="en-US" sz="1000" dirty="0"/>
          </a:p>
        </p:txBody>
      </p:sp>
    </p:spTree>
    <p:extLst>
      <p:ext uri="{BB962C8B-B14F-4D97-AF65-F5344CB8AC3E}">
        <p14:creationId xmlns:p14="http://schemas.microsoft.com/office/powerpoint/2010/main" val="295879526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Advanced Over Time</a:t>
            </a:r>
            <a:endParaRPr lang="en-US" dirty="0"/>
          </a:p>
        </p:txBody>
      </p:sp>
      <p:graphicFrame>
        <p:nvGraphicFramePr>
          <p:cNvPr id="5" name="Content Placeholder 4"/>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096000"/>
            <a:ext cx="4267200" cy="261610"/>
          </a:xfrm>
          <a:prstGeom prst="rect">
            <a:avLst/>
          </a:prstGeom>
          <a:noFill/>
        </p:spPr>
        <p:txBody>
          <a:bodyPr wrap="square" rtlCol="0">
            <a:spAutoFit/>
          </a:bodyPr>
          <a:lstStyle/>
          <a:p>
            <a:r>
              <a:rPr lang="en-US" sz="1100" dirty="0"/>
              <a:t>*Accommodations not permitted</a:t>
            </a:r>
          </a:p>
        </p:txBody>
      </p:sp>
      <p:sp>
        <p:nvSpPr>
          <p:cNvPr id="7" name="Text Placeholder 6"/>
          <p:cNvSpPr>
            <a:spLocks noGrp="1"/>
          </p:cNvSpPr>
          <p:nvPr>
            <p:ph type="body" sz="quarter" idx="10"/>
          </p:nvPr>
        </p:nvSpPr>
        <p:spPr/>
        <p:txBody>
          <a:bodyPr>
            <a:normAutofit fontScale="92500" lnSpcReduction="10000"/>
          </a:bodyPr>
          <a:lstStyle/>
          <a:p>
            <a:endParaRPr lang="en-US"/>
          </a:p>
        </p:txBody>
      </p:sp>
      <p:sp>
        <p:nvSpPr>
          <p:cNvPr id="8" name="Text Placeholder 7"/>
          <p:cNvSpPr txBox="1">
            <a:spLocks/>
          </p:cNvSpPr>
          <p:nvPr/>
        </p:nvSpPr>
        <p:spPr>
          <a:xfrm>
            <a:off x="1981200" y="6248400"/>
            <a:ext cx="7162800" cy="228600"/>
          </a:xfrm>
          <a:prstGeom prst="rect">
            <a:avLst/>
          </a:prstGeom>
        </p:spPr>
        <p:txBody>
          <a:bodyPr vert="horz" lIns="91440" tIns="45720" rIns="91440" bIns="45720" rtlCol="0">
            <a:noAutofit/>
          </a:bodyPr>
          <a:lstStyle/>
          <a:p>
            <a:pPr marL="342900" indent="-342900">
              <a:spcBef>
                <a:spcPct val="20000"/>
              </a:spcBef>
              <a:defRPr/>
            </a:pPr>
            <a:r>
              <a:rPr lang="en-US" sz="1000"/>
              <a:t>National Center for Education Statistics, NAEP Data Explorer, http://nces.ed.gov/nationsreportcard/nde/</a:t>
            </a:r>
          </a:p>
          <a:p>
            <a:pPr marL="342900" indent="-342900">
              <a:spcBef>
                <a:spcPct val="20000"/>
              </a:spcBef>
              <a:defRPr/>
            </a:pPr>
            <a:endParaRPr lang="en-US" sz="1000" dirty="0"/>
          </a:p>
        </p:txBody>
      </p:sp>
    </p:spTree>
    <p:extLst>
      <p:ext uri="{BB962C8B-B14F-4D97-AF65-F5344CB8AC3E}">
        <p14:creationId xmlns:p14="http://schemas.microsoft.com/office/powerpoint/2010/main" val="2571197265"/>
      </p:ext>
    </p:extLst>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We can—and must—do better.</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910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solidFill>
            <a:srgbClr val="FFC000"/>
          </a:solidFill>
        </p:spPr>
        <p:txBody>
          <a:bodyPr>
            <a:normAutofit/>
          </a:bodyPr>
          <a:lstStyle/>
          <a:p>
            <a:r>
              <a:rPr lang="en-US" dirty="0" smtClean="0"/>
              <a:t>#4.  In good schools, educators know that they have enormous power to shape children’s lives.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298562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They know that it’s not about heroic individuals.</a:t>
            </a:r>
            <a:endParaRPr lang="en-US" dirty="0"/>
          </a:p>
        </p:txBody>
      </p:sp>
      <p:sp>
        <p:nvSpPr>
          <p:cNvPr id="4" name="Subtitle 3"/>
          <p:cNvSpPr>
            <a:spLocks noGrp="1"/>
          </p:cNvSpPr>
          <p:nvPr>
            <p:ph type="subTitle" idx="1"/>
          </p:nvPr>
        </p:nvSpPr>
        <p:spPr/>
        <p:txBody>
          <a:bodyPr/>
          <a:lstStyle/>
          <a:p>
            <a:r>
              <a:rPr lang="en-US" dirty="0" smtClean="0"/>
              <a:t>That path, as we all know, is unsustainable.  </a:t>
            </a:r>
            <a:endParaRPr lang="en-US" dirty="0"/>
          </a:p>
        </p:txBody>
      </p:sp>
    </p:spTree>
    <p:extLst>
      <p:ext uri="{BB962C8B-B14F-4D97-AF65-F5344CB8AC3E}">
        <p14:creationId xmlns:p14="http://schemas.microsoft.com/office/powerpoint/2010/main" val="184279955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But they have seen the awesome power of the collective—some describe it as the “huddle”—to lift children up.</a:t>
            </a:r>
            <a:endParaRPr lang="en-US" dirty="0"/>
          </a:p>
        </p:txBody>
      </p:sp>
      <p:sp>
        <p:nvSpPr>
          <p:cNvPr id="4" name="Subtitle 3"/>
          <p:cNvSpPr>
            <a:spLocks noGrp="1"/>
          </p:cNvSpPr>
          <p:nvPr>
            <p:ph type="subTitle" idx="1"/>
          </p:nvPr>
        </p:nvSpPr>
        <p:spPr/>
        <p:txBody>
          <a:bodyPr/>
          <a:lstStyle/>
          <a:p>
            <a:r>
              <a:rPr lang="en-US" dirty="0" smtClean="0"/>
              <a:t>As well as the destructive power of individual adults to tear children down.</a:t>
            </a:r>
            <a:endParaRPr lang="en-US" dirty="0"/>
          </a:p>
        </p:txBody>
      </p:sp>
    </p:spTree>
    <p:extLst>
      <p:ext uri="{BB962C8B-B14F-4D97-AF65-F5344CB8AC3E}">
        <p14:creationId xmlns:p14="http://schemas.microsoft.com/office/powerpoint/2010/main" val="31245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783313" y="1500851"/>
          <a:ext cx="8534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24000" y="6019800"/>
            <a:ext cx="9144000"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rPr>
              <a:t>Note: </a:t>
            </a:r>
            <a:r>
              <a:rPr lang="en-US" sz="1100" dirty="0" err="1">
                <a:solidFill>
                  <a:prstClr val="black"/>
                </a:solidFill>
              </a:rPr>
              <a:t>Gini</a:t>
            </a:r>
            <a:r>
              <a:rPr lang="en-US" sz="1100" dirty="0">
                <a:solidFill>
                  <a:prstClr val="black"/>
                </a:solidFill>
              </a:rPr>
              <a:t> coefficient ranges from 0 to 1, where 0 indicates total income equality and 1 indicates total income inequality.</a:t>
            </a:r>
          </a:p>
        </p:txBody>
      </p:sp>
      <p:cxnSp>
        <p:nvCxnSpPr>
          <p:cNvPr id="6" name="Straight Arrow Connector 5"/>
          <p:cNvCxnSpPr/>
          <p:nvPr/>
        </p:nvCxnSpPr>
        <p:spPr>
          <a:xfrm>
            <a:off x="3706088" y="2767366"/>
            <a:ext cx="0" cy="838200"/>
          </a:xfrm>
          <a:prstGeom prst="straightConnector1">
            <a:avLst/>
          </a:prstGeom>
          <a:ln w="38100">
            <a:solidFill>
              <a:srgbClr val="762123"/>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5150" y="428500"/>
            <a:ext cx="8991600" cy="923330"/>
          </a:xfrm>
          <a:prstGeom prst="rect">
            <a:avLst/>
          </a:prstGeom>
          <a:noFill/>
        </p:spPr>
        <p:txBody>
          <a:bodyPr wrap="square" rtlCol="0">
            <a:spAutoFit/>
          </a:bodyPr>
          <a:lstStyle/>
          <a:p>
            <a:pPr algn="ctr" fontAlgn="base">
              <a:spcBef>
                <a:spcPct val="0"/>
              </a:spcBef>
              <a:spcAft>
                <a:spcPct val="0"/>
              </a:spcAft>
            </a:pPr>
            <a:r>
              <a:rPr lang="en-US" sz="2700" dirty="0">
                <a:solidFill>
                  <a:prstClr val="black"/>
                </a:solidFill>
                <a:latin typeface="Univers 55"/>
                <a:cs typeface="Univers 55"/>
              </a:rPr>
              <a:t>Instead of being the most equal, the U.S. has the third highest income inequality among OECD nations.</a:t>
            </a:r>
          </a:p>
        </p:txBody>
      </p:sp>
      <p:sp>
        <p:nvSpPr>
          <p:cNvPr id="8" name="TextBox 7"/>
          <p:cNvSpPr txBox="1"/>
          <p:nvPr/>
        </p:nvSpPr>
        <p:spPr>
          <a:xfrm>
            <a:off x="3127328" y="2493049"/>
            <a:ext cx="1316625" cy="276999"/>
          </a:xfrm>
          <a:prstGeom prst="rect">
            <a:avLst/>
          </a:prstGeom>
          <a:noFill/>
        </p:spPr>
        <p:txBody>
          <a:bodyPr wrap="square" rtlCol="0">
            <a:spAutoFit/>
          </a:bodyPr>
          <a:lstStyle/>
          <a:p>
            <a:pPr fontAlgn="base">
              <a:spcBef>
                <a:spcPct val="0"/>
              </a:spcBef>
              <a:spcAft>
                <a:spcPct val="0"/>
              </a:spcAft>
            </a:pPr>
            <a:r>
              <a:rPr lang="en-US" sz="1200" b="1" dirty="0">
                <a:solidFill>
                  <a:srgbClr val="762123"/>
                </a:solidFill>
              </a:rPr>
              <a:t>United States</a:t>
            </a:r>
          </a:p>
        </p:txBody>
      </p:sp>
      <p:sp>
        <p:nvSpPr>
          <p:cNvPr id="9" name="TextBox 8"/>
          <p:cNvSpPr txBox="1"/>
          <p:nvPr/>
        </p:nvSpPr>
        <p:spPr>
          <a:xfrm>
            <a:off x="1662223" y="6237767"/>
            <a:ext cx="6477000"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rPr>
              <a:t>Source:  United Nations, U.N. data, </a:t>
            </a:r>
            <a:r>
              <a:rPr lang="en-US" sz="1100" u="sng" dirty="0">
                <a:solidFill>
                  <a:prstClr val="black"/>
                </a:solidFill>
                <a:hlinkClick r:id="rId4"/>
              </a:rPr>
              <a:t>http://data.un.org/DocumentData.aspx?q=gini&amp;id=271</a:t>
            </a:r>
            <a:r>
              <a:rPr lang="en-US" sz="1100" dirty="0">
                <a:solidFill>
                  <a:prstClr val="black"/>
                </a:solidFill>
              </a:rPr>
              <a:t>: 2011</a:t>
            </a:r>
          </a:p>
        </p:txBody>
      </p:sp>
    </p:spTree>
    <p:extLst>
      <p:ext uri="{BB962C8B-B14F-4D97-AF65-F5344CB8AC3E}">
        <p14:creationId xmlns:p14="http://schemas.microsoft.com/office/powerpoint/2010/main" val="276531820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So they organize and celebrate the lifting, and they do not tolerate those who tear down.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848785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No, things aren’t fair out there.  </a:t>
            </a:r>
            <a:endParaRPr lang="en-US" dirty="0"/>
          </a:p>
        </p:txBody>
      </p:sp>
      <p:sp>
        <p:nvSpPr>
          <p:cNvPr id="4" name="Subtitle 3"/>
          <p:cNvSpPr>
            <a:spLocks noGrp="1"/>
          </p:cNvSpPr>
          <p:nvPr>
            <p:ph type="subTitle" idx="1"/>
          </p:nvPr>
        </p:nvSpPr>
        <p:spPr/>
        <p:txBody>
          <a:bodyPr/>
          <a:lstStyle/>
          <a:p>
            <a:r>
              <a:rPr lang="en-US" dirty="0"/>
              <a:t>And we should fight hard to make sure families get what they need.  </a:t>
            </a:r>
          </a:p>
          <a:p>
            <a:endParaRPr lang="en-US" dirty="0"/>
          </a:p>
        </p:txBody>
      </p:sp>
    </p:spTree>
    <p:extLst>
      <p:ext uri="{BB962C8B-B14F-4D97-AF65-F5344CB8AC3E}">
        <p14:creationId xmlns:p14="http://schemas.microsoft.com/office/powerpoint/2010/main" val="24536635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But in the meantime, we have enormous power to pave the path upward for far more children…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6819475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And they need us to exercise that power.</a:t>
            </a:r>
            <a:br>
              <a:rPr lang="en-US" dirty="0"/>
            </a:br>
            <a:endParaRPr lang="en-US" dirty="0"/>
          </a:p>
        </p:txBody>
      </p:sp>
    </p:spTree>
    <p:extLst>
      <p:ext uri="{BB962C8B-B14F-4D97-AF65-F5344CB8AC3E}">
        <p14:creationId xmlns:p14="http://schemas.microsoft.com/office/powerpoint/2010/main" val="55641972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2130428"/>
            <a:ext cx="10363200" cy="1603372"/>
          </a:xfrm>
          <a:solidFill>
            <a:srgbClr val="FFC000"/>
          </a:solidFill>
        </p:spPr>
        <p:txBody>
          <a:bodyPr>
            <a:normAutofit fontScale="90000"/>
          </a:bodyPr>
          <a:lstStyle/>
          <a:p>
            <a:r>
              <a:rPr lang="en-US" dirty="0" smtClean="0"/>
              <a:t>5.  Accountability systems that set </a:t>
            </a:r>
            <a:r>
              <a:rPr lang="en-US" smtClean="0"/>
              <a:t>stretch goals </a:t>
            </a:r>
            <a:r>
              <a:rPr lang="en-US" dirty="0" smtClean="0"/>
              <a:t>for every group of children put leverage behind change-oriented leaders.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318666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Just as low standards undermine good teachers—who know that that level of work is not good enough—weak accountability systems undermine good leaders.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422958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Those of you outside of schools, do the educators inside them—and certainly their students—no favors if you explain away poor performance instead of pressing for more.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177100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You taught the country that in the 1990’s, when your growth—especially for low-income children and children of color—led the nation, especially in math.</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17898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Please don’t forget that lesson now.</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509164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2192000" cy="1219200"/>
          </a:xfrm>
          <a:prstGeom prst="rect">
            <a:avLst/>
          </a:prstGeom>
          <a:solidFill>
            <a:srgbClr val="FFD457"/>
          </a:solidFill>
          <a:ln w="9525">
            <a:noFill/>
            <a:miter lim="800000"/>
            <a:headEnd/>
            <a:tailEnd/>
          </a:ln>
        </p:spPr>
        <p:txBody>
          <a:bodyPr wrap="none" anchor="ctr"/>
          <a:lstStyle/>
          <a:p>
            <a:pPr algn="ctr"/>
            <a:endParaRPr lang="en-US" dirty="0">
              <a:solidFill>
                <a:schemeClr val="bg1"/>
              </a:solidFill>
            </a:endParaRPr>
          </a:p>
        </p:txBody>
      </p:sp>
      <p:sp>
        <p:nvSpPr>
          <p:cNvPr id="17412" name="Text Placeholder 2"/>
          <p:cNvSpPr>
            <a:spLocks noGrp="1"/>
          </p:cNvSpPr>
          <p:nvPr>
            <p:ph type="body" sz="quarter" idx="10"/>
          </p:nvPr>
        </p:nvSpPr>
        <p:spPr>
          <a:xfrm>
            <a:off x="4648200" y="5791200"/>
            <a:ext cx="3657600" cy="990600"/>
          </a:xfrm>
        </p:spPr>
        <p:txBody>
          <a:bodyPr>
            <a:normAutofit fontScale="92500"/>
          </a:bodyPr>
          <a:lstStyle/>
          <a:p>
            <a:pPr eaLnBrk="1" hangingPunct="1"/>
            <a:r>
              <a:rPr lang="en-US" dirty="0" smtClean="0"/>
              <a:t>                 </a:t>
            </a:r>
          </a:p>
          <a:p>
            <a:pPr eaLnBrk="1" hangingPunct="1"/>
            <a:r>
              <a:rPr lang="en-US" sz="1500" dirty="0"/>
              <a:t>Washington, D.C.          Metro Detroit, MI   </a:t>
            </a:r>
          </a:p>
          <a:p>
            <a:pPr eaLnBrk="1" hangingPunct="1"/>
            <a:r>
              <a:rPr lang="en-US" sz="1500" dirty="0"/>
              <a:t>202/293-1217                734/619-8009</a:t>
            </a:r>
          </a:p>
        </p:txBody>
      </p:sp>
      <p:cxnSp>
        <p:nvCxnSpPr>
          <p:cNvPr id="6" name="Straight Connector 5"/>
          <p:cNvCxnSpPr/>
          <p:nvPr/>
        </p:nvCxnSpPr>
        <p:spPr>
          <a:xfrm>
            <a:off x="1524000" y="5638800"/>
            <a:ext cx="91440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733801" y="6246813"/>
            <a:ext cx="1220787"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2133600" y="1219200"/>
            <a:ext cx="8001000" cy="4191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40000" lnSpcReduction="20000"/>
          </a:bodyPr>
          <a:lstStyle/>
          <a:p>
            <a:pPr algn="ctr"/>
            <a:endParaRPr lang="en-US" sz="4400" b="1" dirty="0"/>
          </a:p>
          <a:p>
            <a:pPr algn="ctr"/>
            <a:endParaRPr lang="en-US" sz="5300" b="1" dirty="0"/>
          </a:p>
          <a:p>
            <a:pPr algn="ctr"/>
            <a:endParaRPr lang="en-US" sz="9600" b="1" dirty="0"/>
          </a:p>
          <a:p>
            <a:pPr algn="ctr"/>
            <a:endParaRPr lang="en-US" sz="5600" b="1" dirty="0"/>
          </a:p>
          <a:p>
            <a:pPr algn="ctr"/>
            <a:endParaRPr lang="en-US" sz="5600" b="1" dirty="0"/>
          </a:p>
          <a:p>
            <a:pPr algn="ctr"/>
            <a:endParaRPr lang="en-US" sz="5600" b="1" dirty="0"/>
          </a:p>
          <a:p>
            <a:pPr algn="ctr"/>
            <a:endParaRPr lang="en-US" sz="5600" b="1" dirty="0"/>
          </a:p>
          <a:p>
            <a:pPr algn="ctr"/>
            <a:r>
              <a:rPr lang="en-US" sz="9600" b="1" dirty="0"/>
              <a:t>Download this presentation on our website </a:t>
            </a:r>
          </a:p>
          <a:p>
            <a:pPr algn="ctr"/>
            <a:r>
              <a:rPr lang="en-US" sz="9600" b="1" u="sng" dirty="0"/>
              <a:t/>
            </a:r>
            <a:br>
              <a:rPr lang="en-US" sz="9600" b="1" u="sng" dirty="0"/>
            </a:br>
            <a:r>
              <a:rPr lang="en-US" sz="9600" b="1" u="sng" dirty="0">
                <a:solidFill>
                  <a:schemeClr val="accent6">
                    <a:lumMod val="50000"/>
                  </a:schemeClr>
                </a:solidFill>
              </a:rPr>
              <a:t>www.edtrust.org</a:t>
            </a:r>
          </a:p>
          <a:p>
            <a:pPr algn="ctr"/>
            <a:endParaRPr lang="en-US" sz="5600" b="1" u="sng" dirty="0"/>
          </a:p>
          <a:p>
            <a:pPr algn="ctr"/>
            <a:endParaRPr lang="en-US" sz="5600" dirty="0"/>
          </a:p>
        </p:txBody>
      </p:sp>
      <p:sp>
        <p:nvSpPr>
          <p:cNvPr id="7" name="TextBox 6"/>
          <p:cNvSpPr txBox="1"/>
          <p:nvPr/>
        </p:nvSpPr>
        <p:spPr>
          <a:xfrm>
            <a:off x="8305800" y="5791200"/>
            <a:ext cx="2209800" cy="1132618"/>
          </a:xfrm>
          <a:prstGeom prst="rect">
            <a:avLst/>
          </a:prstGeom>
          <a:noFill/>
        </p:spPr>
        <p:txBody>
          <a:bodyPr wrap="square" rtlCol="0">
            <a:spAutoFit/>
          </a:bodyPr>
          <a:lstStyle/>
          <a:p>
            <a:pPr marL="342900" indent="-342900">
              <a:spcBef>
                <a:spcPct val="20000"/>
              </a:spcBef>
            </a:pPr>
            <a:r>
              <a:rPr lang="en-US" sz="1600" b="1" dirty="0">
                <a:solidFill>
                  <a:srgbClr val="FFD457"/>
                </a:solidFill>
              </a:rPr>
              <a:t>                    </a:t>
            </a:r>
          </a:p>
          <a:p>
            <a:pPr marL="342900" indent="-342900">
              <a:spcBef>
                <a:spcPct val="20000"/>
              </a:spcBef>
            </a:pPr>
            <a:r>
              <a:rPr lang="en-US" sz="1400" b="1" dirty="0">
                <a:solidFill>
                  <a:srgbClr val="FFD457"/>
                </a:solidFill>
              </a:rPr>
              <a:t>Oakland, CA</a:t>
            </a:r>
          </a:p>
          <a:p>
            <a:pPr marL="342900" indent="-342900">
              <a:spcBef>
                <a:spcPct val="20000"/>
              </a:spcBef>
            </a:pPr>
            <a:r>
              <a:rPr lang="en-US" sz="1400" b="1" dirty="0">
                <a:solidFill>
                  <a:srgbClr val="FFD457"/>
                </a:solidFill>
              </a:rPr>
              <a:t>510/465-6444</a:t>
            </a:r>
          </a:p>
          <a:p>
            <a:endParaRPr lang="en-US" dirty="0"/>
          </a:p>
        </p:txBody>
      </p:sp>
    </p:spTree>
    <p:extLst>
      <p:ext uri="{BB962C8B-B14F-4D97-AF65-F5344CB8AC3E}">
        <p14:creationId xmlns:p14="http://schemas.microsoft.com/office/powerpoint/2010/main" val="866948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Not just wages and wealth, but social mobility as well.</a:t>
            </a:r>
            <a:endParaRPr lang="en-US" dirty="0"/>
          </a:p>
        </p:txBody>
      </p:sp>
    </p:spTree>
    <p:extLst>
      <p:ext uri="{BB962C8B-B14F-4D97-AF65-F5344CB8AC3E}">
        <p14:creationId xmlns:p14="http://schemas.microsoft.com/office/powerpoint/2010/main" val="983962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U.S. intergenerational mobility was improving until 1980, but barriers have gotten higher since.</a:t>
            </a:r>
          </a:p>
        </p:txBody>
      </p:sp>
      <p:sp>
        <p:nvSpPr>
          <p:cNvPr id="6" name="Text Placeholder 5"/>
          <p:cNvSpPr>
            <a:spLocks noGrp="1"/>
          </p:cNvSpPr>
          <p:nvPr>
            <p:ph type="body" sz="quarter" idx="10"/>
          </p:nvPr>
        </p:nvSpPr>
        <p:spPr>
          <a:xfrm>
            <a:off x="1747284" y="6079526"/>
            <a:ext cx="8920716" cy="413653"/>
          </a:xfrm>
        </p:spPr>
        <p:txBody>
          <a:bodyPr>
            <a:noAutofit/>
          </a:bodyPr>
          <a:lstStyle/>
          <a:p>
            <a:r>
              <a:rPr lang="en-US" dirty="0" smtClean="0"/>
              <a:t>Source:  Daniel Aaronson and </a:t>
            </a:r>
            <a:r>
              <a:rPr lang="en-US" dirty="0" err="1" smtClean="0"/>
              <a:t>Bhashkar</a:t>
            </a:r>
            <a:r>
              <a:rPr lang="en-US" dirty="0" smtClean="0"/>
              <a:t> </a:t>
            </a:r>
            <a:r>
              <a:rPr lang="en-US" dirty="0" err="1" smtClean="0"/>
              <a:t>Mazumder</a:t>
            </a:r>
            <a:r>
              <a:rPr lang="en-US" dirty="0" smtClean="0"/>
              <a:t>. </a:t>
            </a:r>
            <a:r>
              <a:rPr lang="en-US" i="1" dirty="0" smtClean="0"/>
              <a:t>Intergenerational Economic Mobility in the U.S.,1940  to 2000. </a:t>
            </a:r>
            <a:r>
              <a:rPr lang="en-US" dirty="0" smtClean="0"/>
              <a:t>Federal Reserve Bank of Chicago WP 2005-12: Dec. 2005.</a:t>
            </a:r>
            <a:endParaRPr lang="en-US" dirty="0"/>
          </a:p>
        </p:txBody>
      </p:sp>
      <p:graphicFrame>
        <p:nvGraphicFramePr>
          <p:cNvPr id="9" name="Content Placeholder 4"/>
          <p:cNvGraphicFramePr>
            <a:graphicFrameLocks/>
          </p:cNvGraphicFramePr>
          <p:nvPr/>
        </p:nvGraphicFramePr>
        <p:xfrm>
          <a:off x="1524000" y="1524000"/>
          <a:ext cx="9144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600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9">
                                            <p:graphicEl>
                                              <a:chart seriesIdx="0" categoryIdx="0" bldStep="ptInCategory"/>
                                            </p:graphicEl>
                                          </p:spTgt>
                                        </p:tgtEl>
                                        <p:attrNameLst>
                                          <p:attrName>style.visibility</p:attrName>
                                        </p:attrNameLst>
                                      </p:cBhvr>
                                      <p:to>
                                        <p:strVal val="visible"/>
                                      </p:to>
                                    </p:set>
                                    <p:anim calcmode="lin" valueType="num">
                                      <p:cBhvr>
                                        <p:cTn id="7" dur="5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8" dur="500" fill="hold"/>
                                        <p:tgtEl>
                                          <p:spTgt spid="9">
                                            <p:graphicEl>
                                              <a:chart seriesIdx="0" categoryIdx="0" bldStep="ptInCategory"/>
                                            </p:graphicEl>
                                          </p:spTgt>
                                        </p:tgtEl>
                                        <p:attrNameLst>
                                          <p:attrName>ppt_y</p:attrName>
                                        </p:attrNameLst>
                                      </p:cBhvr>
                                      <p:tavLst>
                                        <p:tav tm="0">
                                          <p:val>
                                            <p:strVal val="#ppt_y+#ppt_h/2"/>
                                          </p:val>
                                        </p:tav>
                                        <p:tav tm="100000">
                                          <p:val>
                                            <p:strVal val="#ppt_y"/>
                                          </p:val>
                                        </p:tav>
                                      </p:tavLst>
                                    </p:anim>
                                    <p:anim calcmode="lin" valueType="num">
                                      <p:cBhvr>
                                        <p:cTn id="9" dur="500" fill="hold"/>
                                        <p:tgtEl>
                                          <p:spTgt spid="9">
                                            <p:graphicEl>
                                              <a:chart seriesIdx="0" categoryIdx="0" bldStep="ptInCategory"/>
                                            </p:graphicEl>
                                          </p:spTgt>
                                        </p:tgtEl>
                                        <p:attrNameLst>
                                          <p:attrName>ppt_w</p:attrName>
                                        </p:attrNameLst>
                                      </p:cBhvr>
                                      <p:tavLst>
                                        <p:tav tm="0">
                                          <p:val>
                                            <p:strVal val="#ppt_w"/>
                                          </p:val>
                                        </p:tav>
                                        <p:tav tm="100000">
                                          <p:val>
                                            <p:strVal val="#ppt_w"/>
                                          </p:val>
                                        </p:tav>
                                      </p:tavLst>
                                    </p:anim>
                                    <p:anim calcmode="lin" valueType="num">
                                      <p:cBhvr>
                                        <p:cTn id="10" dur="500" fill="hold"/>
                                        <p:tgtEl>
                                          <p:spTgt spid="9">
                                            <p:graphicEl>
                                              <a:chart seriesIdx="0" categoryIdx="0"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9">
                                            <p:graphicEl>
                                              <a:chart seriesIdx="0" categoryIdx="1" bldStep="ptInCategory"/>
                                            </p:graphicEl>
                                          </p:spTgt>
                                        </p:tgtEl>
                                        <p:attrNameLst>
                                          <p:attrName>style.visibility</p:attrName>
                                        </p:attrNameLst>
                                      </p:cBhvr>
                                      <p:to>
                                        <p:strVal val="visible"/>
                                      </p:to>
                                    </p:set>
                                    <p:anim calcmode="lin" valueType="num">
                                      <p:cBhvr>
                                        <p:cTn id="15" dur="5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16" dur="500" fill="hold"/>
                                        <p:tgtEl>
                                          <p:spTgt spid="9">
                                            <p:graphicEl>
                                              <a:chart seriesIdx="0" categoryIdx="1" bldStep="ptInCategory"/>
                                            </p:graphicEl>
                                          </p:spTgt>
                                        </p:tgtEl>
                                        <p:attrNameLst>
                                          <p:attrName>ppt_y</p:attrName>
                                        </p:attrNameLst>
                                      </p:cBhvr>
                                      <p:tavLst>
                                        <p:tav tm="0">
                                          <p:val>
                                            <p:strVal val="#ppt_y+#ppt_h/2"/>
                                          </p:val>
                                        </p:tav>
                                        <p:tav tm="100000">
                                          <p:val>
                                            <p:strVal val="#ppt_y"/>
                                          </p:val>
                                        </p:tav>
                                      </p:tavLst>
                                    </p:anim>
                                    <p:anim calcmode="lin" valueType="num">
                                      <p:cBhvr>
                                        <p:cTn id="17" dur="500" fill="hold"/>
                                        <p:tgtEl>
                                          <p:spTgt spid="9">
                                            <p:graphicEl>
                                              <a:chart seriesIdx="0" categoryIdx="1" bldStep="ptInCategory"/>
                                            </p:graphicEl>
                                          </p:spTgt>
                                        </p:tgtEl>
                                        <p:attrNameLst>
                                          <p:attrName>ppt_w</p:attrName>
                                        </p:attrNameLst>
                                      </p:cBhvr>
                                      <p:tavLst>
                                        <p:tav tm="0">
                                          <p:val>
                                            <p:strVal val="#ppt_w"/>
                                          </p:val>
                                        </p:tav>
                                        <p:tav tm="100000">
                                          <p:val>
                                            <p:strVal val="#ppt_w"/>
                                          </p:val>
                                        </p:tav>
                                      </p:tavLst>
                                    </p:anim>
                                    <p:anim calcmode="lin" valueType="num">
                                      <p:cBhvr>
                                        <p:cTn id="18" dur="500" fill="hold"/>
                                        <p:tgtEl>
                                          <p:spTgt spid="9">
                                            <p:graphicEl>
                                              <a:chart seriesIdx="0" categoryIdx="1"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9">
                                            <p:graphicEl>
                                              <a:chart seriesIdx="0" categoryIdx="2" bldStep="ptInCategory"/>
                                            </p:graphicEl>
                                          </p:spTgt>
                                        </p:tgtEl>
                                        <p:attrNameLst>
                                          <p:attrName>style.visibility</p:attrName>
                                        </p:attrNameLst>
                                      </p:cBhvr>
                                      <p:to>
                                        <p:strVal val="visible"/>
                                      </p:to>
                                    </p:set>
                                    <p:anim calcmode="lin" valueType="num">
                                      <p:cBhvr>
                                        <p:cTn id="23" dur="5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24" dur="500" fill="hold"/>
                                        <p:tgtEl>
                                          <p:spTgt spid="9">
                                            <p:graphicEl>
                                              <a:chart seriesIdx="0" categoryIdx="2" bldStep="ptInCategory"/>
                                            </p:graphicEl>
                                          </p:spTgt>
                                        </p:tgtEl>
                                        <p:attrNameLst>
                                          <p:attrName>ppt_y</p:attrName>
                                        </p:attrNameLst>
                                      </p:cBhvr>
                                      <p:tavLst>
                                        <p:tav tm="0">
                                          <p:val>
                                            <p:strVal val="#ppt_y+#ppt_h/2"/>
                                          </p:val>
                                        </p:tav>
                                        <p:tav tm="100000">
                                          <p:val>
                                            <p:strVal val="#ppt_y"/>
                                          </p:val>
                                        </p:tav>
                                      </p:tavLst>
                                    </p:anim>
                                    <p:anim calcmode="lin" valueType="num">
                                      <p:cBhvr>
                                        <p:cTn id="25" dur="500" fill="hold"/>
                                        <p:tgtEl>
                                          <p:spTgt spid="9">
                                            <p:graphicEl>
                                              <a:chart seriesIdx="0" categoryIdx="2" bldStep="ptInCategory"/>
                                            </p:graphicEl>
                                          </p:spTgt>
                                        </p:tgtEl>
                                        <p:attrNameLst>
                                          <p:attrName>ppt_w</p:attrName>
                                        </p:attrNameLst>
                                      </p:cBhvr>
                                      <p:tavLst>
                                        <p:tav tm="0">
                                          <p:val>
                                            <p:strVal val="#ppt_w"/>
                                          </p:val>
                                        </p:tav>
                                        <p:tav tm="100000">
                                          <p:val>
                                            <p:strVal val="#ppt_w"/>
                                          </p:val>
                                        </p:tav>
                                      </p:tavLst>
                                    </p:anim>
                                    <p:anim calcmode="lin" valueType="num">
                                      <p:cBhvr>
                                        <p:cTn id="26" dur="500" fill="hold"/>
                                        <p:tgtEl>
                                          <p:spTgt spid="9">
                                            <p:graphicEl>
                                              <a:chart seriesIdx="0" categoryIdx="2"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9">
                                            <p:graphicEl>
                                              <a:chart seriesIdx="0" categoryIdx="3" bldStep="ptInCategory"/>
                                            </p:graphicEl>
                                          </p:spTgt>
                                        </p:tgtEl>
                                        <p:attrNameLst>
                                          <p:attrName>style.visibility</p:attrName>
                                        </p:attrNameLst>
                                      </p:cBhvr>
                                      <p:to>
                                        <p:strVal val="visible"/>
                                      </p:to>
                                    </p:set>
                                    <p:anim calcmode="lin" valueType="num">
                                      <p:cBhvr>
                                        <p:cTn id="31" dur="5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2" dur="500" fill="hold"/>
                                        <p:tgtEl>
                                          <p:spTgt spid="9">
                                            <p:graphicEl>
                                              <a:chart seriesIdx="0" categoryIdx="3" bldStep="ptInCategory"/>
                                            </p:graphicEl>
                                          </p:spTgt>
                                        </p:tgtEl>
                                        <p:attrNameLst>
                                          <p:attrName>ppt_y</p:attrName>
                                        </p:attrNameLst>
                                      </p:cBhvr>
                                      <p:tavLst>
                                        <p:tav tm="0">
                                          <p:val>
                                            <p:strVal val="#ppt_y+#ppt_h/2"/>
                                          </p:val>
                                        </p:tav>
                                        <p:tav tm="100000">
                                          <p:val>
                                            <p:strVal val="#ppt_y"/>
                                          </p:val>
                                        </p:tav>
                                      </p:tavLst>
                                    </p:anim>
                                    <p:anim calcmode="lin" valueType="num">
                                      <p:cBhvr>
                                        <p:cTn id="33" dur="500" fill="hold"/>
                                        <p:tgtEl>
                                          <p:spTgt spid="9">
                                            <p:graphicEl>
                                              <a:chart seriesIdx="0" categoryIdx="3" bldStep="ptInCategory"/>
                                            </p:graphicEl>
                                          </p:spTgt>
                                        </p:tgtEl>
                                        <p:attrNameLst>
                                          <p:attrName>ppt_w</p:attrName>
                                        </p:attrNameLst>
                                      </p:cBhvr>
                                      <p:tavLst>
                                        <p:tav tm="0">
                                          <p:val>
                                            <p:strVal val="#ppt_w"/>
                                          </p:val>
                                        </p:tav>
                                        <p:tav tm="100000">
                                          <p:val>
                                            <p:strVal val="#ppt_w"/>
                                          </p:val>
                                        </p:tav>
                                      </p:tavLst>
                                    </p:anim>
                                    <p:anim calcmode="lin" valueType="num">
                                      <p:cBhvr>
                                        <p:cTn id="34" dur="500" fill="hold"/>
                                        <p:tgtEl>
                                          <p:spTgt spid="9">
                                            <p:graphicEl>
                                              <a:chart seriesIdx="0" categoryIdx="3"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9">
                                            <p:graphicEl>
                                              <a:chart seriesIdx="0" categoryIdx="4" bldStep="ptInCategory"/>
                                            </p:graphicEl>
                                          </p:spTgt>
                                        </p:tgtEl>
                                        <p:attrNameLst>
                                          <p:attrName>style.visibility</p:attrName>
                                        </p:attrNameLst>
                                      </p:cBhvr>
                                      <p:to>
                                        <p:strVal val="visible"/>
                                      </p:to>
                                    </p:set>
                                    <p:anim calcmode="lin" valueType="num">
                                      <p:cBhvr>
                                        <p:cTn id="39" dur="500" fill="hold"/>
                                        <p:tgtEl>
                                          <p:spTgt spid="9">
                                            <p:graphicEl>
                                              <a:chart seriesIdx="0" categoryIdx="4" bldStep="ptInCategory"/>
                                            </p:graphicEl>
                                          </p:spTgt>
                                        </p:tgtEl>
                                        <p:attrNameLst>
                                          <p:attrName>ppt_x</p:attrName>
                                        </p:attrNameLst>
                                      </p:cBhvr>
                                      <p:tavLst>
                                        <p:tav tm="0">
                                          <p:val>
                                            <p:strVal val="#ppt_x"/>
                                          </p:val>
                                        </p:tav>
                                        <p:tav tm="100000">
                                          <p:val>
                                            <p:strVal val="#ppt_x"/>
                                          </p:val>
                                        </p:tav>
                                      </p:tavLst>
                                    </p:anim>
                                    <p:anim calcmode="lin" valueType="num">
                                      <p:cBhvr>
                                        <p:cTn id="40" dur="500" fill="hold"/>
                                        <p:tgtEl>
                                          <p:spTgt spid="9">
                                            <p:graphicEl>
                                              <a:chart seriesIdx="0" categoryIdx="4" bldStep="ptInCategory"/>
                                            </p:graphicEl>
                                          </p:spTgt>
                                        </p:tgtEl>
                                        <p:attrNameLst>
                                          <p:attrName>ppt_y</p:attrName>
                                        </p:attrNameLst>
                                      </p:cBhvr>
                                      <p:tavLst>
                                        <p:tav tm="0">
                                          <p:val>
                                            <p:strVal val="#ppt_y+#ppt_h/2"/>
                                          </p:val>
                                        </p:tav>
                                        <p:tav tm="100000">
                                          <p:val>
                                            <p:strVal val="#ppt_y"/>
                                          </p:val>
                                        </p:tav>
                                      </p:tavLst>
                                    </p:anim>
                                    <p:anim calcmode="lin" valueType="num">
                                      <p:cBhvr>
                                        <p:cTn id="41" dur="500" fill="hold"/>
                                        <p:tgtEl>
                                          <p:spTgt spid="9">
                                            <p:graphicEl>
                                              <a:chart seriesIdx="0" categoryIdx="4" bldStep="ptInCategory"/>
                                            </p:graphicEl>
                                          </p:spTgt>
                                        </p:tgtEl>
                                        <p:attrNameLst>
                                          <p:attrName>ppt_w</p:attrName>
                                        </p:attrNameLst>
                                      </p:cBhvr>
                                      <p:tavLst>
                                        <p:tav tm="0">
                                          <p:val>
                                            <p:strVal val="#ppt_w"/>
                                          </p:val>
                                        </p:tav>
                                        <p:tav tm="100000">
                                          <p:val>
                                            <p:strVal val="#ppt_w"/>
                                          </p:val>
                                        </p:tav>
                                      </p:tavLst>
                                    </p:anim>
                                    <p:anim calcmode="lin" valueType="num">
                                      <p:cBhvr>
                                        <p:cTn id="42" dur="500" fill="hold"/>
                                        <p:tgtEl>
                                          <p:spTgt spid="9">
                                            <p:graphicEl>
                                              <a:chart seriesIdx="0" categoryIdx="4"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9">
                                            <p:graphicEl>
                                              <a:chart seriesIdx="0" categoryIdx="5" bldStep="ptInCategory"/>
                                            </p:graphicEl>
                                          </p:spTgt>
                                        </p:tgtEl>
                                        <p:attrNameLst>
                                          <p:attrName>style.visibility</p:attrName>
                                        </p:attrNameLst>
                                      </p:cBhvr>
                                      <p:to>
                                        <p:strVal val="visible"/>
                                      </p:to>
                                    </p:set>
                                    <p:anim calcmode="lin" valueType="num">
                                      <p:cBhvr>
                                        <p:cTn id="47" dur="500" fill="hold"/>
                                        <p:tgtEl>
                                          <p:spTgt spid="9">
                                            <p:graphicEl>
                                              <a:chart seriesIdx="0" categoryIdx="5" bldStep="ptInCategory"/>
                                            </p:graphicEl>
                                          </p:spTgt>
                                        </p:tgtEl>
                                        <p:attrNameLst>
                                          <p:attrName>ppt_x</p:attrName>
                                        </p:attrNameLst>
                                      </p:cBhvr>
                                      <p:tavLst>
                                        <p:tav tm="0">
                                          <p:val>
                                            <p:strVal val="#ppt_x"/>
                                          </p:val>
                                        </p:tav>
                                        <p:tav tm="100000">
                                          <p:val>
                                            <p:strVal val="#ppt_x"/>
                                          </p:val>
                                        </p:tav>
                                      </p:tavLst>
                                    </p:anim>
                                    <p:anim calcmode="lin" valueType="num">
                                      <p:cBhvr>
                                        <p:cTn id="48" dur="500" fill="hold"/>
                                        <p:tgtEl>
                                          <p:spTgt spid="9">
                                            <p:graphicEl>
                                              <a:chart seriesIdx="0" categoryIdx="5" bldStep="ptInCategory"/>
                                            </p:graphicEl>
                                          </p:spTgt>
                                        </p:tgtEl>
                                        <p:attrNameLst>
                                          <p:attrName>ppt_y</p:attrName>
                                        </p:attrNameLst>
                                      </p:cBhvr>
                                      <p:tavLst>
                                        <p:tav tm="0">
                                          <p:val>
                                            <p:strVal val="#ppt_y+#ppt_h/2"/>
                                          </p:val>
                                        </p:tav>
                                        <p:tav tm="100000">
                                          <p:val>
                                            <p:strVal val="#ppt_y"/>
                                          </p:val>
                                        </p:tav>
                                      </p:tavLst>
                                    </p:anim>
                                    <p:anim calcmode="lin" valueType="num">
                                      <p:cBhvr>
                                        <p:cTn id="49" dur="500" fill="hold"/>
                                        <p:tgtEl>
                                          <p:spTgt spid="9">
                                            <p:graphicEl>
                                              <a:chart seriesIdx="0" categoryIdx="5" bldStep="ptInCategory"/>
                                            </p:graphicEl>
                                          </p:spTgt>
                                        </p:tgtEl>
                                        <p:attrNameLst>
                                          <p:attrName>ppt_w</p:attrName>
                                        </p:attrNameLst>
                                      </p:cBhvr>
                                      <p:tavLst>
                                        <p:tav tm="0">
                                          <p:val>
                                            <p:strVal val="#ppt_w"/>
                                          </p:val>
                                        </p:tav>
                                        <p:tav tm="100000">
                                          <p:val>
                                            <p:strVal val="#ppt_w"/>
                                          </p:val>
                                        </p:tav>
                                      </p:tavLst>
                                    </p:anim>
                                    <p:anim calcmode="lin" valueType="num">
                                      <p:cBhvr>
                                        <p:cTn id="50" dur="500" fill="hold"/>
                                        <p:tgtEl>
                                          <p:spTgt spid="9">
                                            <p:graphicEl>
                                              <a:chart seriesIdx="0" categoryIdx="5" bldStep="ptInCategory"/>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US now has one of lowest rates of intergenerational mobility</a:t>
            </a:r>
            <a:endParaRPr lang="en-US" dirty="0"/>
          </a:p>
        </p:txBody>
      </p:sp>
      <p:graphicFrame>
        <p:nvGraphicFramePr>
          <p:cNvPr id="9" name="Content Placeholder 4"/>
          <p:cNvGraphicFramePr>
            <a:graphicFrameLocks/>
          </p:cNvGraphicFramePr>
          <p:nvPr/>
        </p:nvGraphicFramePr>
        <p:xfrm>
          <a:off x="1524000" y="1524000"/>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524000" y="6248402"/>
            <a:ext cx="6781800" cy="430887"/>
          </a:xfrm>
          <a:prstGeom prst="rect">
            <a:avLst/>
          </a:prstGeom>
          <a:noFill/>
        </p:spPr>
        <p:txBody>
          <a:bodyPr wrap="square" rtlCol="0">
            <a:spAutoFit/>
          </a:bodyPr>
          <a:lstStyle/>
          <a:p>
            <a:r>
              <a:rPr lang="en-US" sz="1100" dirty="0">
                <a:latin typeface="+mj-lt"/>
              </a:rPr>
              <a:t>Source: </a:t>
            </a:r>
            <a:r>
              <a:rPr lang="en-US" sz="1100" dirty="0" err="1">
                <a:latin typeface="+mj-lt"/>
              </a:rPr>
              <a:t>Corak</a:t>
            </a:r>
            <a:r>
              <a:rPr lang="en-US" sz="1100" dirty="0">
                <a:latin typeface="+mj-lt"/>
              </a:rPr>
              <a:t>, Miles. </a:t>
            </a:r>
            <a:r>
              <a:rPr lang="en-US" sz="1100" i="1" dirty="0">
                <a:latin typeface="+mj-lt"/>
              </a:rPr>
              <a:t>Chasing the Same Dream, Climbing Different Ladders</a:t>
            </a:r>
            <a:r>
              <a:rPr lang="en-US" sz="1100" dirty="0">
                <a:latin typeface="+mj-lt"/>
              </a:rPr>
              <a:t>. Economic Mobility Project; Pew Charitable Trusts, 2010.</a:t>
            </a:r>
          </a:p>
        </p:txBody>
      </p:sp>
      <p:sp>
        <p:nvSpPr>
          <p:cNvPr id="2" name="Oval 1"/>
          <p:cNvSpPr/>
          <p:nvPr/>
        </p:nvSpPr>
        <p:spPr>
          <a:xfrm>
            <a:off x="2667000" y="2667000"/>
            <a:ext cx="1981200" cy="762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84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At macro level, better and more equal education is not the only answer.</a:t>
            </a:r>
            <a:br>
              <a:rPr lang="en-US" dirty="0" smtClean="0"/>
            </a:br>
            <a:endParaRPr lang="en-US" dirty="0"/>
          </a:p>
        </p:txBody>
      </p:sp>
      <p:sp>
        <p:nvSpPr>
          <p:cNvPr id="3" name="Content Placeholder 2"/>
          <p:cNvSpPr>
            <a:spLocks noGrp="1"/>
          </p:cNvSpPr>
          <p:nvPr>
            <p:ph type="subTitle" idx="1"/>
          </p:nvPr>
        </p:nvSpPr>
        <p:spPr/>
        <p:txBody>
          <a:bodyPr/>
          <a:lstStyle/>
          <a:p>
            <a:r>
              <a:rPr lang="en-US" dirty="0" smtClean="0"/>
              <a:t>But at the individual level, it really is.  </a:t>
            </a:r>
          </a:p>
        </p:txBody>
      </p:sp>
    </p:spTree>
    <p:extLst>
      <p:ext uri="{BB962C8B-B14F-4D97-AF65-F5344CB8AC3E}">
        <p14:creationId xmlns:p14="http://schemas.microsoft.com/office/powerpoint/2010/main" val="19534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America:  Two Powerful Stories</a:t>
            </a:r>
            <a:endParaRPr lang="en-US" dirty="0"/>
          </a:p>
        </p:txBody>
      </p:sp>
    </p:spTree>
    <p:extLst>
      <p:ext uri="{BB962C8B-B14F-4D97-AF65-F5344CB8AC3E}">
        <p14:creationId xmlns:p14="http://schemas.microsoft.com/office/powerpoint/2010/main" val="110913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There is one road up, and that road runs through us.</a:t>
            </a:r>
            <a:endParaRPr lang="en-US" dirty="0"/>
          </a:p>
        </p:txBody>
      </p:sp>
    </p:spTree>
    <p:extLst>
      <p:ext uri="{BB962C8B-B14F-4D97-AF65-F5344CB8AC3E}">
        <p14:creationId xmlns:p14="http://schemas.microsoft.com/office/powerpoint/2010/main" val="2227545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are we doing?</a:t>
            </a:r>
            <a:endParaRPr lang="en-US" dirty="0"/>
          </a:p>
        </p:txBody>
      </p:sp>
      <p:pic>
        <p:nvPicPr>
          <p:cNvPr id="7" name="Content Placeholder 6" descr="iStock_000005407438Small (2).JPG"/>
          <p:cNvPicPr>
            <a:picLocks noGrp="1" noChangeAspect="1"/>
          </p:cNvPicPr>
          <p:nvPr>
            <p:ph idx="1"/>
          </p:nvPr>
        </p:nvPicPr>
        <p:blipFill>
          <a:blip r:embed="rId3" cstate="print"/>
          <a:stretch>
            <a:fillRect/>
          </a:stretch>
        </p:blipFill>
        <p:spPr>
          <a:xfrm>
            <a:off x="3311509" y="1814623"/>
            <a:ext cx="5173384" cy="4389120"/>
          </a:xfrm>
        </p:spPr>
      </p:pic>
    </p:spTree>
    <p:extLst>
      <p:ext uri="{BB962C8B-B14F-4D97-AF65-F5344CB8AC3E}">
        <p14:creationId xmlns:p14="http://schemas.microsoft.com/office/powerpoint/2010/main" val="3119712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normAutofit/>
          </a:bodyPr>
          <a:lstStyle/>
          <a:p>
            <a:pPr eaLnBrk="1" hangingPunct="1"/>
            <a:r>
              <a:rPr lang="en-US" sz="4000" dirty="0">
                <a:latin typeface="Univers 55" pitchFamily="34" charset="0"/>
              </a:rPr>
              <a:t>First, some good news.</a:t>
            </a:r>
          </a:p>
        </p:txBody>
      </p:sp>
      <p:sp>
        <p:nvSpPr>
          <p:cNvPr id="4" name="Subtitle 3"/>
          <p:cNvSpPr>
            <a:spLocks noGrp="1"/>
          </p:cNvSpPr>
          <p:nvPr>
            <p:ph type="subTitle" idx="1"/>
          </p:nvPr>
        </p:nvSpPr>
        <p:spPr>
          <a:xfrm>
            <a:off x="2895600" y="3505200"/>
            <a:ext cx="6400800" cy="2133600"/>
          </a:xfrm>
        </p:spPr>
        <p:txBody>
          <a:bodyPr>
            <a:normAutofit lnSpcReduction="10000"/>
          </a:bodyPr>
          <a:lstStyle/>
          <a:p>
            <a:r>
              <a:rPr lang="en-US" sz="2800" dirty="0">
                <a:latin typeface="Univers 55" pitchFamily="34" charset="0"/>
              </a:rPr>
              <a:t>After more than a decade of fairly flat achievement and stagnant or growing gaps in K-12, we appear to be turning the corner with our elementary students.</a:t>
            </a:r>
          </a:p>
        </p:txBody>
      </p:sp>
    </p:spTree>
    <p:extLst>
      <p:ext uri="{BB962C8B-B14F-4D97-AF65-F5344CB8AC3E}">
        <p14:creationId xmlns:p14="http://schemas.microsoft.com/office/powerpoint/2010/main" val="1521751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Autofit/>
          </a:bodyPr>
          <a:lstStyle/>
          <a:p>
            <a:r>
              <a:rPr lang="en-US" sz="3200" dirty="0"/>
              <a:t>Since 1999, large gains for all groups of students, especially students of color</a:t>
            </a:r>
          </a:p>
        </p:txBody>
      </p:sp>
      <p:graphicFrame>
        <p:nvGraphicFramePr>
          <p:cNvPr id="5" name="Content Placeholder 4"/>
          <p:cNvGraphicFramePr>
            <a:graphicFrameLocks noGrp="1"/>
          </p:cNvGraphicFramePr>
          <p:nvPr>
            <p:ph idx="1"/>
          </p:nvPr>
        </p:nvGraphicFramePr>
        <p:xfrm>
          <a:off x="2057400" y="1371601"/>
          <a:ext cx="80772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3"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30131659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Since 1999, performance rising for </a:t>
            </a:r>
            <a:br>
              <a:rPr lang="en-US" dirty="0" smtClean="0"/>
            </a:br>
            <a:r>
              <a:rPr lang="en-US" dirty="0" smtClean="0"/>
              <a:t>all groups of students</a:t>
            </a:r>
            <a:endParaRPr lang="en-US" dirty="0"/>
          </a:p>
        </p:txBody>
      </p:sp>
      <p:graphicFrame>
        <p:nvGraphicFramePr>
          <p:cNvPr id="5" name="Content Placeholder 4"/>
          <p:cNvGraphicFramePr>
            <a:graphicFrameLocks noGrp="1"/>
          </p:cNvGraphicFramePr>
          <p:nvPr>
            <p:ph idx="1"/>
          </p:nvPr>
        </p:nvGraphicFramePr>
        <p:xfrm>
          <a:off x="2057400" y="1524001"/>
          <a:ext cx="81534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3"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408871740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Middle grades are up, too.</a:t>
            </a:r>
            <a:endParaRPr lang="en-US" dirty="0"/>
          </a:p>
        </p:txBody>
      </p:sp>
    </p:spTree>
    <p:extLst>
      <p:ext uri="{BB962C8B-B14F-4D97-AF65-F5344CB8AC3E}">
        <p14:creationId xmlns:p14="http://schemas.microsoft.com/office/powerpoint/2010/main" val="15921163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Record performance for students of color</a:t>
            </a:r>
            <a:endParaRPr lang="en-US" dirty="0"/>
          </a:p>
        </p:txBody>
      </p:sp>
      <p:graphicFrame>
        <p:nvGraphicFramePr>
          <p:cNvPr id="5" name="Content Placeholder 4"/>
          <p:cNvGraphicFramePr>
            <a:graphicFrameLocks noGrp="1"/>
          </p:cNvGraphicFramePr>
          <p:nvPr>
            <p:ph idx="1"/>
          </p:nvPr>
        </p:nvGraphicFramePr>
        <p:xfrm>
          <a:off x="2057400" y="1219201"/>
          <a:ext cx="80772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2" name="Text Placeholder 3"/>
          <p:cNvSpPr>
            <a:spLocks noGrp="1"/>
          </p:cNvSpPr>
          <p:nvPr>
            <p:ph type="body" sz="quarter" idx="4294967295"/>
          </p:nvPr>
        </p:nvSpPr>
        <p:spPr>
          <a:xfrm>
            <a:off x="1981200" y="6248400"/>
            <a:ext cx="8686800" cy="228600"/>
          </a:xfrm>
          <a:prstGeom prst="rect">
            <a:avLst/>
          </a:prstGeom>
        </p:spPr>
        <p:txBody>
          <a:bodyPr>
            <a:normAutofit fontScale="32500" lnSpcReduction="2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210668342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981200" y="381000"/>
            <a:ext cx="8229600" cy="1066800"/>
          </a:xfrm>
        </p:spPr>
        <p:txBody>
          <a:bodyPr rtlCol="0">
            <a:normAutofit/>
          </a:bodyPr>
          <a:lstStyle/>
          <a:p>
            <a:pPr>
              <a:defRPr/>
            </a:pPr>
            <a:r>
              <a:rPr lang="en-US" sz="3200" dirty="0"/>
              <a:t>Over the last decade, all groups have steadily improved and gaps have narrowed</a:t>
            </a:r>
          </a:p>
        </p:txBody>
      </p:sp>
      <p:graphicFrame>
        <p:nvGraphicFramePr>
          <p:cNvPr id="14" name="Object 2"/>
          <p:cNvGraphicFramePr>
            <a:graphicFrameLocks noGrp="1" noChangeAspect="1"/>
          </p:cNvGraphicFramePr>
          <p:nvPr>
            <p:ph idx="1"/>
            <p:extLst/>
          </p:nvPr>
        </p:nvGraphicFramePr>
        <p:xfrm>
          <a:off x="1894534" y="1447801"/>
          <a:ext cx="8316266"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11"/>
          <p:cNvSpPr>
            <a:spLocks noGrp="1"/>
          </p:cNvSpPr>
          <p:nvPr>
            <p:ph type="body" sz="quarter" idx="10"/>
          </p:nvPr>
        </p:nvSpPr>
        <p:spPr/>
        <p:txBody>
          <a:bodyPr>
            <a:normAutofit fontScale="92500" lnSpcReduction="10000"/>
          </a:bodyPr>
          <a:lstStyle/>
          <a:p>
            <a:r>
              <a:rPr lang="en-US" dirty="0" smtClean="0"/>
              <a:t>NAEP Data Explorer, NCES (Proficient Scale Score = 299)</a:t>
            </a:r>
            <a:endParaRPr lang="en-US" dirty="0"/>
          </a:p>
        </p:txBody>
      </p:sp>
      <p:sp>
        <p:nvSpPr>
          <p:cNvPr id="17" name="TextBox 16"/>
          <p:cNvSpPr txBox="1"/>
          <p:nvPr/>
        </p:nvSpPr>
        <p:spPr>
          <a:xfrm>
            <a:off x="1524000" y="6096000"/>
            <a:ext cx="4267200" cy="261610"/>
          </a:xfrm>
          <a:prstGeom prst="rect">
            <a:avLst/>
          </a:prstGeom>
          <a:noFill/>
        </p:spPr>
        <p:txBody>
          <a:bodyPr wrap="square" rtlCol="0">
            <a:spAutoFit/>
          </a:bodyPr>
          <a:lstStyle/>
          <a:p>
            <a:r>
              <a:rPr lang="en-US" sz="1100" dirty="0"/>
              <a:t>*Accommodations not permitted</a:t>
            </a:r>
          </a:p>
        </p:txBody>
      </p:sp>
    </p:spTree>
    <p:extLst>
      <p:ext uri="{BB962C8B-B14F-4D97-AF65-F5344CB8AC3E}">
        <p14:creationId xmlns:p14="http://schemas.microsoft.com/office/powerpoint/2010/main" val="772615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p:txBody>
          <a:bodyPr/>
          <a:lstStyle/>
          <a:p>
            <a:pPr eaLnBrk="1" hangingPunct="1"/>
            <a:r>
              <a:rPr lang="en-US" dirty="0" smtClean="0"/>
              <a:t>Bottom Line:</a:t>
            </a:r>
          </a:p>
        </p:txBody>
      </p:sp>
      <p:sp>
        <p:nvSpPr>
          <p:cNvPr id="151555" name="Rectangle 5"/>
          <p:cNvSpPr>
            <a:spLocks noGrp="1" noChangeArrowheads="1"/>
          </p:cNvSpPr>
          <p:nvPr>
            <p:ph type="subTitle" idx="1"/>
          </p:nvPr>
        </p:nvSpPr>
        <p:spPr/>
        <p:txBody>
          <a:bodyPr rtlCol="0">
            <a:normAutofit/>
          </a:bodyPr>
          <a:lstStyle/>
          <a:p>
            <a:pPr>
              <a:defRPr/>
            </a:pPr>
            <a:r>
              <a:rPr lang="en-US" sz="4000" dirty="0"/>
              <a:t>When we really focus on something, we make progress!</a:t>
            </a:r>
          </a:p>
        </p:txBody>
      </p:sp>
      <p:pic>
        <p:nvPicPr>
          <p:cNvPr id="5" name="Picture 1" descr="42-16490669 (white background).jpg"/>
          <p:cNvPicPr>
            <a:picLocks noChangeAspect="1"/>
          </p:cNvPicPr>
          <p:nvPr/>
        </p:nvPicPr>
        <p:blipFill>
          <a:blip r:embed="rId3" cstate="print"/>
          <a:srcRect/>
          <a:stretch>
            <a:fillRect/>
          </a:stretch>
        </p:blipFill>
        <p:spPr bwMode="auto">
          <a:xfrm>
            <a:off x="1524000" y="381001"/>
            <a:ext cx="2713038" cy="3317875"/>
          </a:xfrm>
          <a:prstGeom prst="rect">
            <a:avLst/>
          </a:prstGeom>
          <a:noFill/>
          <a:ln w="9525">
            <a:noFill/>
            <a:miter lim="800000"/>
            <a:headEnd/>
            <a:tailEnd/>
          </a:ln>
        </p:spPr>
      </p:pic>
    </p:spTree>
    <p:extLst>
      <p:ext uri="{BB962C8B-B14F-4D97-AF65-F5344CB8AC3E}">
        <p14:creationId xmlns:p14="http://schemas.microsoft.com/office/powerpoint/2010/main" val="1020465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p:txBody>
          <a:bodyPr rtlCol="0">
            <a:normAutofit/>
          </a:bodyPr>
          <a:lstStyle/>
          <a:p>
            <a:pPr>
              <a:defRPr/>
            </a:pPr>
            <a:r>
              <a:rPr lang="en-US" sz="4000" dirty="0"/>
              <a:t>Clearly, much more remains to be done in elementary and middle school</a:t>
            </a:r>
          </a:p>
        </p:txBody>
      </p:sp>
      <p:sp>
        <p:nvSpPr>
          <p:cNvPr id="102403" name="Rectangle 3"/>
          <p:cNvSpPr>
            <a:spLocks noGrp="1" noChangeArrowheads="1"/>
          </p:cNvSpPr>
          <p:nvPr>
            <p:ph type="subTitle" idx="1"/>
          </p:nvPr>
        </p:nvSpPr>
        <p:spPr/>
        <p:txBody>
          <a:bodyPr/>
          <a:lstStyle/>
          <a:p>
            <a:pPr eaLnBrk="1" hangingPunct="1"/>
            <a:r>
              <a:rPr lang="en-US" dirty="0" smtClean="0"/>
              <a:t>Too many youngsters still enter high school way behind.</a:t>
            </a:r>
          </a:p>
        </p:txBody>
      </p:sp>
    </p:spTree>
    <p:extLst>
      <p:ext uri="{BB962C8B-B14F-4D97-AF65-F5344CB8AC3E}">
        <p14:creationId xmlns:p14="http://schemas.microsoft.com/office/powerpoint/2010/main" val="1546519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538536" y="3100973"/>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endParaRPr lang="en-US" sz="4400" dirty="0">
              <a:latin typeface="+mj-lt"/>
              <a:ea typeface="+mj-ea"/>
              <a:cs typeface="+mj-cs"/>
            </a:endParaRPr>
          </a:p>
        </p:txBody>
      </p:sp>
      <p:sp>
        <p:nvSpPr>
          <p:cNvPr id="6" name="Title 1"/>
          <p:cNvSpPr txBox="1">
            <a:spLocks/>
          </p:cNvSpPr>
          <p:nvPr/>
        </p:nvSpPr>
        <p:spPr bwMode="auto">
          <a:xfrm>
            <a:off x="2209800" y="2130426"/>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4400" dirty="0">
                <a:latin typeface="Univers 55"/>
                <a:ea typeface="ＭＳ Ｐゴシック" charset="-128"/>
                <a:cs typeface="Univers 55"/>
              </a:rPr>
              <a:t>1.  </a:t>
            </a:r>
            <a:r>
              <a:rPr lang="en-US" sz="4400" b="1" u="sng" dirty="0">
                <a:latin typeface="Univers 55"/>
                <a:ea typeface="ＭＳ Ｐゴシック" charset="-128"/>
                <a:cs typeface="Univers 55"/>
              </a:rPr>
              <a:t>Land of Opportunity</a:t>
            </a:r>
            <a:r>
              <a:rPr lang="en-US" sz="4400" dirty="0">
                <a:latin typeface="Univers 55"/>
                <a:ea typeface="ＭＳ Ｐゴシック" charset="-128"/>
                <a:cs typeface="Univers 55"/>
              </a:rPr>
              <a:t>:</a:t>
            </a:r>
          </a:p>
        </p:txBody>
      </p:sp>
      <p:sp>
        <p:nvSpPr>
          <p:cNvPr id="7" name="Subtitle 2"/>
          <p:cNvSpPr>
            <a:spLocks noGrp="1"/>
          </p:cNvSpPr>
          <p:nvPr>
            <p:ph type="subTitle" idx="1"/>
          </p:nvPr>
        </p:nvSpPr>
        <p:spPr>
          <a:xfrm>
            <a:off x="2895600" y="3886200"/>
            <a:ext cx="6400800" cy="1752600"/>
          </a:xfrm>
        </p:spPr>
        <p:txBody>
          <a:bodyPr/>
          <a:lstStyle/>
          <a:p>
            <a:r>
              <a:rPr lang="en-US" sz="3600" dirty="0">
                <a:solidFill>
                  <a:schemeClr val="bg1">
                    <a:lumMod val="50000"/>
                  </a:schemeClr>
                </a:solidFill>
              </a:rPr>
              <a:t>Work hard, and you can become anything you want to be.</a:t>
            </a:r>
          </a:p>
        </p:txBody>
      </p:sp>
    </p:spTree>
    <p:extLst>
      <p:ext uri="{BB962C8B-B14F-4D97-AF65-F5344CB8AC3E}">
        <p14:creationId xmlns:p14="http://schemas.microsoft.com/office/powerpoint/2010/main" val="1041911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pPr eaLnBrk="1" hangingPunct="1"/>
            <a:r>
              <a:rPr lang="en-US" sz="3600" dirty="0"/>
              <a:t>But at least we have some traction on elementary and middle school problems.</a:t>
            </a:r>
          </a:p>
        </p:txBody>
      </p:sp>
      <p:sp>
        <p:nvSpPr>
          <p:cNvPr id="103427" name="Rectangle 3"/>
          <p:cNvSpPr>
            <a:spLocks noGrp="1" noChangeArrowheads="1"/>
          </p:cNvSpPr>
          <p:nvPr>
            <p:ph type="subTitle" idx="1"/>
          </p:nvPr>
        </p:nvSpPr>
        <p:spPr/>
        <p:txBody>
          <a:bodyPr/>
          <a:lstStyle/>
          <a:p>
            <a:pPr eaLnBrk="1" hangingPunct="1"/>
            <a:r>
              <a:rPr lang="en-US" dirty="0" smtClean="0"/>
              <a:t>The same is NOT true </a:t>
            </a:r>
          </a:p>
          <a:p>
            <a:pPr eaLnBrk="1" hangingPunct="1"/>
            <a:r>
              <a:rPr lang="en-US" dirty="0" smtClean="0"/>
              <a:t>of our high schools.</a:t>
            </a:r>
          </a:p>
        </p:txBody>
      </p:sp>
    </p:spTree>
    <p:extLst>
      <p:ext uri="{BB962C8B-B14F-4D97-AF65-F5344CB8AC3E}">
        <p14:creationId xmlns:p14="http://schemas.microsoft.com/office/powerpoint/2010/main" val="3592717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Univers 55" pitchFamily="34" charset="0"/>
              </a:rPr>
              <a:t>Achievement is flat in reading for students overall.</a:t>
            </a:r>
          </a:p>
        </p:txBody>
      </p:sp>
      <p:graphicFrame>
        <p:nvGraphicFramePr>
          <p:cNvPr id="5" name="Content Placeholder 4"/>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p:txBody>
          <a:bodyPr>
            <a:normAutofit fontScale="92500" lnSpcReduction="10000"/>
          </a:bodyPr>
          <a:lstStyle/>
          <a:p>
            <a:r>
              <a:rPr lang="en-US" dirty="0" smtClean="0"/>
              <a:t>NAEP Long-Term Trends, NCES (2004)</a:t>
            </a:r>
          </a:p>
          <a:p>
            <a:endParaRPr lang="en-US" dirty="0"/>
          </a:p>
        </p:txBody>
      </p:sp>
    </p:spTree>
    <p:extLst>
      <p:ext uri="{BB962C8B-B14F-4D97-AF65-F5344CB8AC3E}">
        <p14:creationId xmlns:p14="http://schemas.microsoft.com/office/powerpoint/2010/main" val="13935467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a:latin typeface="Univers 55" pitchFamily="34" charset="0"/>
              </a:rPr>
              <a:t>Math achievement for students overall is flat over time.</a:t>
            </a:r>
          </a:p>
        </p:txBody>
      </p:sp>
      <p:graphicFrame>
        <p:nvGraphicFramePr>
          <p:cNvPr id="8" name="Content Placeholder 5"/>
          <p:cNvGraphicFramePr>
            <a:graphicFrameLocks noGrp="1"/>
          </p:cNvGraphicFramePr>
          <p:nvPr>
            <p:ph idx="1"/>
          </p:nvPr>
        </p:nvGraphicFramePr>
        <p:xfrm>
          <a:off x="2286000" y="1676400"/>
          <a:ext cx="7467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9220" name="Text Placeholder 3"/>
          <p:cNvSpPr>
            <a:spLocks noGrp="1"/>
          </p:cNvSpPr>
          <p:nvPr>
            <p:ph type="body" sz="quarter" idx="10"/>
          </p:nvPr>
        </p:nvSpPr>
        <p:spPr/>
        <p:txBody>
          <a:bodyPr>
            <a:normAutofit fontScale="92500" lnSpcReduction="10000"/>
          </a:bodyPr>
          <a:lstStyle/>
          <a:p>
            <a:r>
              <a:rPr lang="en-US" dirty="0" smtClean="0">
                <a:latin typeface="Calibri" pitchFamily="34" charset="0"/>
              </a:rPr>
              <a:t>National Center for Education Statistics, NAEP 2008 Trends in Academic Progress</a:t>
            </a:r>
          </a:p>
          <a:p>
            <a:endParaRPr lang="en-US" dirty="0" smtClean="0"/>
          </a:p>
        </p:txBody>
      </p:sp>
      <p:sp>
        <p:nvSpPr>
          <p:cNvPr id="9222" name="Text Box 6"/>
          <p:cNvSpPr txBox="1">
            <a:spLocks noChangeArrowheads="1"/>
          </p:cNvSpPr>
          <p:nvPr/>
        </p:nvSpPr>
        <p:spPr bwMode="auto">
          <a:xfrm>
            <a:off x="1524000" y="6048375"/>
            <a:ext cx="8610600" cy="261610"/>
          </a:xfrm>
          <a:prstGeom prst="rect">
            <a:avLst/>
          </a:prstGeom>
          <a:noFill/>
          <a:ln w="44450">
            <a:noFill/>
            <a:miter lim="800000"/>
            <a:headEnd/>
            <a:tailEnd/>
          </a:ln>
        </p:spPr>
        <p:txBody>
          <a:bodyPr>
            <a:spAutoFit/>
          </a:bodyPr>
          <a:lstStyle/>
          <a:p>
            <a:pPr fontAlgn="base">
              <a:spcBef>
                <a:spcPct val="50000"/>
              </a:spcBef>
              <a:spcAft>
                <a:spcPct val="0"/>
              </a:spcAft>
            </a:pPr>
            <a:r>
              <a:rPr lang="en-US" sz="1100" dirty="0">
                <a:solidFill>
                  <a:prstClr val="black"/>
                </a:solidFill>
                <a:latin typeface="Calibri" pitchFamily="34" charset="0"/>
              </a:rPr>
              <a:t>* Denotes previous assessment format</a:t>
            </a:r>
          </a:p>
        </p:txBody>
      </p:sp>
    </p:spTree>
    <p:extLst>
      <p:ext uri="{BB962C8B-B14F-4D97-AF65-F5344CB8AC3E}">
        <p14:creationId xmlns:p14="http://schemas.microsoft.com/office/powerpoint/2010/main" val="39332258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defRPr/>
            </a:pPr>
            <a:r>
              <a:rPr lang="en-US" dirty="0" smtClean="0"/>
              <a:t>And despite earlier improvements, gaps between groups haven’t narrowed much since the late 80s and early 90s.</a:t>
            </a:r>
          </a:p>
        </p:txBody>
      </p:sp>
    </p:spTree>
    <p:extLst>
      <p:ext uri="{BB962C8B-B14F-4D97-AF65-F5344CB8AC3E}">
        <p14:creationId xmlns:p14="http://schemas.microsoft.com/office/powerpoint/2010/main" val="316972995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Reading:  Not much gap narrowing since 1988.</a:t>
            </a:r>
            <a:endParaRPr lang="en-US" dirty="0"/>
          </a:p>
        </p:txBody>
      </p:sp>
      <p:graphicFrame>
        <p:nvGraphicFramePr>
          <p:cNvPr id="5" name="Content Placeholder 4"/>
          <p:cNvGraphicFramePr>
            <a:graphicFrameLocks noGrp="1"/>
          </p:cNvGraphicFramePr>
          <p:nvPr>
            <p:ph idx="1"/>
          </p:nvPr>
        </p:nvGraphicFramePr>
        <p:xfrm>
          <a:off x="1905000" y="1524001"/>
          <a:ext cx="83820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5"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3522023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Math:  Not much gap closing since 1990.</a:t>
            </a:r>
            <a:endParaRPr lang="en-US" dirty="0"/>
          </a:p>
        </p:txBody>
      </p:sp>
      <p:graphicFrame>
        <p:nvGraphicFramePr>
          <p:cNvPr id="5" name="Content Placeholder 4"/>
          <p:cNvGraphicFramePr>
            <a:graphicFrameLocks noGrp="1"/>
          </p:cNvGraphicFramePr>
          <p:nvPr>
            <p:ph idx="1"/>
          </p:nvPr>
        </p:nvGraphicFramePr>
        <p:xfrm>
          <a:off x="2057400" y="1524001"/>
          <a:ext cx="80772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7"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301922031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987138" y="1676400"/>
            <a:ext cx="7995062" cy="3581400"/>
          </a:xfrm>
        </p:spPr>
        <p:txBody>
          <a:bodyPr>
            <a:normAutofit/>
          </a:bodyPr>
          <a:lstStyle/>
          <a:p>
            <a:pPr eaLnBrk="1" hangingPunct="1"/>
            <a:r>
              <a:rPr lang="en-US" dirty="0" smtClean="0">
                <a:latin typeface="+mj-lt"/>
              </a:rPr>
              <a:t>Moreover, no matter how you cut the data, our students aren’t doing well compared with their peers in other countries.  </a:t>
            </a:r>
          </a:p>
        </p:txBody>
      </p:sp>
    </p:spTree>
    <p:extLst>
      <p:ext uri="{BB962C8B-B14F-4D97-AF65-F5344CB8AC3E}">
        <p14:creationId xmlns:p14="http://schemas.microsoft.com/office/powerpoint/2010/main" val="37955550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981200" y="6248400"/>
            <a:ext cx="8686800" cy="304800"/>
          </a:xfrm>
        </p:spPr>
        <p:txBody>
          <a:bodyPr/>
          <a:lstStyle/>
          <a:p>
            <a:r>
              <a:rPr lang="en-US" dirty="0" smtClean="0">
                <a:solidFill>
                  <a:srgbClr val="FF0000"/>
                </a:solidFill>
              </a:rPr>
              <a:t> </a:t>
            </a:r>
            <a:r>
              <a:rPr lang="en-US" dirty="0" smtClean="0"/>
              <a:t>National Center for Education Statistics, 2013, </a:t>
            </a:r>
            <a:r>
              <a:rPr lang="en-US" dirty="0" smtClean="0">
                <a:solidFill>
                  <a:srgbClr val="FF0000"/>
                </a:solidFill>
                <a:hlinkClick r:id="rId2"/>
              </a:rPr>
              <a:t>http://nces.ed.gov/surveys/pisa/pisa2012/pisa2012highlights_5a.asp</a:t>
            </a:r>
            <a:r>
              <a:rPr lang="en-US" dirty="0" smtClean="0"/>
              <a:t>. </a:t>
            </a:r>
            <a:endParaRPr lang="en-US" dirty="0"/>
          </a:p>
        </p:txBody>
      </p:sp>
      <p:graphicFrame>
        <p:nvGraphicFramePr>
          <p:cNvPr id="5" name="Chart 4"/>
          <p:cNvGraphicFramePr/>
          <p:nvPr/>
        </p:nvGraphicFramePr>
        <p:xfrm>
          <a:off x="1828800" y="1143000"/>
          <a:ext cx="8229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4"/>
          <p:cNvGrpSpPr>
            <a:grpSpLocks/>
          </p:cNvGrpSpPr>
          <p:nvPr/>
        </p:nvGrpSpPr>
        <p:grpSpPr bwMode="auto">
          <a:xfrm>
            <a:off x="2438400" y="5867400"/>
            <a:ext cx="7696200" cy="304800"/>
            <a:chOff x="48" y="3984"/>
            <a:chExt cx="5472" cy="192"/>
          </a:xfrm>
        </p:grpSpPr>
        <p:sp>
          <p:nvSpPr>
            <p:cNvPr id="7" name="Text Box 11"/>
            <p:cNvSpPr txBox="1">
              <a:spLocks noChangeArrowheads="1"/>
            </p:cNvSpPr>
            <p:nvPr/>
          </p:nvSpPr>
          <p:spPr bwMode="auto">
            <a:xfrm>
              <a:off x="48" y="3984"/>
              <a:ext cx="5472" cy="192"/>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rPr>
                <a:t>   Higher than U.S. average       Not measurably different from U.S. average        Lower than U.S. average </a:t>
              </a:r>
            </a:p>
          </p:txBody>
        </p:sp>
        <p:sp>
          <p:nvSpPr>
            <p:cNvPr id="8" name="Rectangle 10"/>
            <p:cNvSpPr>
              <a:spLocks noChangeArrowheads="1"/>
            </p:cNvSpPr>
            <p:nvPr/>
          </p:nvSpPr>
          <p:spPr bwMode="auto">
            <a:xfrm>
              <a:off x="3961" y="4032"/>
              <a:ext cx="96" cy="96"/>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pitchFamily="34" charset="0"/>
              </a:endParaRPr>
            </a:p>
          </p:txBody>
        </p:sp>
        <p:sp>
          <p:nvSpPr>
            <p:cNvPr id="9" name="Rectangle 12"/>
            <p:cNvSpPr>
              <a:spLocks noChangeArrowheads="1"/>
            </p:cNvSpPr>
            <p:nvPr/>
          </p:nvSpPr>
          <p:spPr bwMode="auto">
            <a:xfrm>
              <a:off x="1523" y="4032"/>
              <a:ext cx="96" cy="96"/>
            </a:xfrm>
            <a:prstGeom prst="rect">
              <a:avLst/>
            </a:prstGeom>
            <a:solidFill>
              <a:schemeClr val="bg1"/>
            </a:solidFill>
            <a:ln w="9525">
              <a:solidFill>
                <a:schemeClr val="tx1"/>
              </a:solidFill>
              <a:miter lim="800000"/>
              <a:headEnd/>
              <a:tailEnd/>
            </a:ln>
          </p:spPr>
          <p:txBody>
            <a:bodyPr wrap="none" anchor="ctr"/>
            <a:lstStyle/>
            <a:p>
              <a:endParaRPr lang="en-US" dirty="0">
                <a:latin typeface="Calibri" pitchFamily="34" charset="0"/>
              </a:endParaRPr>
            </a:p>
          </p:txBody>
        </p:sp>
        <p:sp>
          <p:nvSpPr>
            <p:cNvPr id="10" name="Rectangle 13"/>
            <p:cNvSpPr>
              <a:spLocks noChangeArrowheads="1"/>
            </p:cNvSpPr>
            <p:nvPr/>
          </p:nvSpPr>
          <p:spPr bwMode="auto">
            <a:xfrm>
              <a:off x="48" y="4032"/>
              <a:ext cx="96" cy="96"/>
            </a:xfrm>
            <a:prstGeom prst="rect">
              <a:avLst/>
            </a:prstGeom>
            <a:solidFill>
              <a:schemeClr val="tx2">
                <a:lumMod val="75000"/>
              </a:schemeClr>
            </a:solidFill>
            <a:ln w="9525">
              <a:solidFill>
                <a:schemeClr val="tx1"/>
              </a:solidFill>
              <a:miter lim="800000"/>
              <a:headEnd/>
              <a:tailEnd/>
            </a:ln>
          </p:spPr>
          <p:txBody>
            <a:bodyPr wrap="none" anchor="ctr"/>
            <a:lstStyle/>
            <a:p>
              <a:pPr>
                <a:defRPr/>
              </a:pPr>
              <a:endParaRPr lang="en-US" dirty="0">
                <a:latin typeface="Calibri" pitchFamily="34" charset="0"/>
              </a:endParaRPr>
            </a:p>
          </p:txBody>
        </p:sp>
      </p:grpSp>
      <p:sp>
        <p:nvSpPr>
          <p:cNvPr id="11" name="Title 1"/>
          <p:cNvSpPr>
            <a:spLocks noGrp="1"/>
          </p:cNvSpPr>
          <p:nvPr>
            <p:ph type="title"/>
          </p:nvPr>
        </p:nvSpPr>
        <p:spPr>
          <a:xfrm>
            <a:off x="1981200" y="381000"/>
            <a:ext cx="8229600" cy="1066800"/>
          </a:xfrm>
        </p:spPr>
        <p:txBody>
          <a:bodyPr>
            <a:normAutofit/>
          </a:bodyPr>
          <a:lstStyle/>
          <a:p>
            <a:r>
              <a:rPr lang="en-US" sz="3200" dirty="0"/>
              <a:t>Of 34 OECD Countries, U.S.A. Ranks </a:t>
            </a:r>
            <a:br>
              <a:rPr lang="en-US" sz="3200" dirty="0"/>
            </a:br>
            <a:r>
              <a:rPr lang="en-US" sz="3200" dirty="0"/>
              <a:t>17</a:t>
            </a:r>
            <a:r>
              <a:rPr lang="en-US" sz="3200" baseline="30000" dirty="0"/>
              <a:t>th </a:t>
            </a:r>
            <a:r>
              <a:rPr lang="en-US" sz="3200" dirty="0"/>
              <a:t>in Reading</a:t>
            </a:r>
          </a:p>
        </p:txBody>
      </p:sp>
      <p:sp>
        <p:nvSpPr>
          <p:cNvPr id="12" name="Text Box 5"/>
          <p:cNvSpPr txBox="1">
            <a:spLocks noChangeArrowheads="1"/>
          </p:cNvSpPr>
          <p:nvPr/>
        </p:nvSpPr>
        <p:spPr bwMode="auto">
          <a:xfrm>
            <a:off x="5410200" y="2286001"/>
            <a:ext cx="914400" cy="366713"/>
          </a:xfrm>
          <a:prstGeom prst="rect">
            <a:avLst/>
          </a:prstGeom>
          <a:noFill/>
          <a:ln w="9525">
            <a:noFill/>
            <a:miter lim="800000"/>
            <a:headEnd/>
            <a:tailEnd/>
          </a:ln>
        </p:spPr>
        <p:txBody>
          <a:bodyPr wrap="square">
            <a:spAutoFit/>
          </a:bodyPr>
          <a:lstStyle/>
          <a:p>
            <a:pPr>
              <a:spcBef>
                <a:spcPct val="50000"/>
              </a:spcBef>
            </a:pPr>
            <a:r>
              <a:rPr lang="en-US" b="1" dirty="0">
                <a:solidFill>
                  <a:sysClr val="windowText" lastClr="000000"/>
                </a:solidFill>
                <a:latin typeface="Calibri" pitchFamily="34" charset="0"/>
              </a:rPr>
              <a:t>U.S.A.</a:t>
            </a:r>
          </a:p>
        </p:txBody>
      </p:sp>
      <p:sp>
        <p:nvSpPr>
          <p:cNvPr id="13" name="Line 4"/>
          <p:cNvSpPr>
            <a:spLocks noChangeShapeType="1"/>
          </p:cNvSpPr>
          <p:nvPr/>
        </p:nvSpPr>
        <p:spPr bwMode="auto">
          <a:xfrm>
            <a:off x="6096000" y="2590800"/>
            <a:ext cx="0" cy="320040"/>
          </a:xfrm>
          <a:prstGeom prst="line">
            <a:avLst/>
          </a:prstGeom>
          <a:noFill/>
          <a:ln w="38100">
            <a:solidFill>
              <a:schemeClr val="tx1"/>
            </a:solidFill>
            <a:round/>
            <a:headEnd/>
            <a:tailEnd type="arrow" w="med" len="sm"/>
          </a:ln>
        </p:spPr>
        <p:txBody>
          <a:bodyPr/>
          <a:lstStyle/>
          <a:p>
            <a:endParaRPr lang="en-US" dirty="0"/>
          </a:p>
        </p:txBody>
      </p:sp>
    </p:spTree>
    <p:extLst>
      <p:ext uri="{BB962C8B-B14F-4D97-AF65-F5344CB8AC3E}">
        <p14:creationId xmlns:p14="http://schemas.microsoft.com/office/powerpoint/2010/main" val="141877535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981200" y="6248400"/>
            <a:ext cx="8839200" cy="228600"/>
          </a:xfrm>
        </p:spPr>
        <p:txBody>
          <a:bodyPr>
            <a:normAutofit fontScale="92500" lnSpcReduction="10000"/>
          </a:bodyPr>
          <a:lstStyle/>
          <a:p>
            <a:r>
              <a:rPr lang="en-US" dirty="0" smtClean="0"/>
              <a:t> National Center for Education Statistics, 2013, </a:t>
            </a:r>
            <a:r>
              <a:rPr lang="en-US" dirty="0" smtClean="0">
                <a:solidFill>
                  <a:srgbClr val="FF0000"/>
                </a:solidFill>
                <a:hlinkClick r:id="rId2"/>
              </a:rPr>
              <a:t>http://nces.ed.gov/surveys/pisa/pisa2012/pisa2012highlights_4a.asp</a:t>
            </a:r>
            <a:r>
              <a:rPr lang="en-US" dirty="0" smtClean="0"/>
              <a:t>. </a:t>
            </a:r>
            <a:endParaRPr lang="en-US" dirty="0"/>
          </a:p>
        </p:txBody>
      </p:sp>
      <p:graphicFrame>
        <p:nvGraphicFramePr>
          <p:cNvPr id="5" name="Chart 4"/>
          <p:cNvGraphicFramePr/>
          <p:nvPr/>
        </p:nvGraphicFramePr>
        <p:xfrm>
          <a:off x="1828800" y="1143000"/>
          <a:ext cx="8229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4"/>
          <p:cNvGrpSpPr>
            <a:grpSpLocks/>
          </p:cNvGrpSpPr>
          <p:nvPr/>
        </p:nvGrpSpPr>
        <p:grpSpPr bwMode="auto">
          <a:xfrm>
            <a:off x="2438400" y="5867400"/>
            <a:ext cx="7696200" cy="304800"/>
            <a:chOff x="48" y="3984"/>
            <a:chExt cx="5472" cy="192"/>
          </a:xfrm>
        </p:grpSpPr>
        <p:sp>
          <p:nvSpPr>
            <p:cNvPr id="7" name="Text Box 11"/>
            <p:cNvSpPr txBox="1">
              <a:spLocks noChangeArrowheads="1"/>
            </p:cNvSpPr>
            <p:nvPr/>
          </p:nvSpPr>
          <p:spPr bwMode="auto">
            <a:xfrm>
              <a:off x="48" y="3984"/>
              <a:ext cx="5472" cy="192"/>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rPr>
                <a:t>   Higher than U.S. average       Not measurably different from U.S. average        Lower than U.S. average </a:t>
              </a:r>
            </a:p>
          </p:txBody>
        </p:sp>
        <p:sp>
          <p:nvSpPr>
            <p:cNvPr id="8" name="Rectangle 10"/>
            <p:cNvSpPr>
              <a:spLocks noChangeArrowheads="1"/>
            </p:cNvSpPr>
            <p:nvPr/>
          </p:nvSpPr>
          <p:spPr bwMode="auto">
            <a:xfrm>
              <a:off x="3961" y="4032"/>
              <a:ext cx="96" cy="96"/>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pitchFamily="34" charset="0"/>
              </a:endParaRPr>
            </a:p>
          </p:txBody>
        </p:sp>
        <p:sp>
          <p:nvSpPr>
            <p:cNvPr id="9" name="Rectangle 12"/>
            <p:cNvSpPr>
              <a:spLocks noChangeArrowheads="1"/>
            </p:cNvSpPr>
            <p:nvPr/>
          </p:nvSpPr>
          <p:spPr bwMode="auto">
            <a:xfrm>
              <a:off x="1523" y="4032"/>
              <a:ext cx="96" cy="96"/>
            </a:xfrm>
            <a:prstGeom prst="rect">
              <a:avLst/>
            </a:prstGeom>
            <a:solidFill>
              <a:schemeClr val="bg1"/>
            </a:solidFill>
            <a:ln w="9525">
              <a:solidFill>
                <a:schemeClr val="tx1"/>
              </a:solidFill>
              <a:miter lim="800000"/>
              <a:headEnd/>
              <a:tailEnd/>
            </a:ln>
          </p:spPr>
          <p:txBody>
            <a:bodyPr wrap="none" anchor="ctr"/>
            <a:lstStyle/>
            <a:p>
              <a:endParaRPr lang="en-US" dirty="0">
                <a:latin typeface="Calibri" pitchFamily="34" charset="0"/>
              </a:endParaRPr>
            </a:p>
          </p:txBody>
        </p:sp>
        <p:sp>
          <p:nvSpPr>
            <p:cNvPr id="10" name="Rectangle 13"/>
            <p:cNvSpPr>
              <a:spLocks noChangeArrowheads="1"/>
            </p:cNvSpPr>
            <p:nvPr/>
          </p:nvSpPr>
          <p:spPr bwMode="auto">
            <a:xfrm>
              <a:off x="48" y="4032"/>
              <a:ext cx="96" cy="96"/>
            </a:xfrm>
            <a:prstGeom prst="rect">
              <a:avLst/>
            </a:prstGeom>
            <a:solidFill>
              <a:schemeClr val="tx2">
                <a:lumMod val="75000"/>
              </a:schemeClr>
            </a:solidFill>
            <a:ln w="9525">
              <a:solidFill>
                <a:schemeClr val="tx1"/>
              </a:solidFill>
              <a:miter lim="800000"/>
              <a:headEnd/>
              <a:tailEnd/>
            </a:ln>
          </p:spPr>
          <p:txBody>
            <a:bodyPr wrap="none" anchor="ctr"/>
            <a:lstStyle/>
            <a:p>
              <a:pPr>
                <a:defRPr/>
              </a:pPr>
              <a:endParaRPr lang="en-US" dirty="0">
                <a:latin typeface="Calibri" pitchFamily="34" charset="0"/>
              </a:endParaRPr>
            </a:p>
          </p:txBody>
        </p:sp>
      </p:grpSp>
      <p:sp>
        <p:nvSpPr>
          <p:cNvPr id="11" name="Title 1"/>
          <p:cNvSpPr>
            <a:spLocks noGrp="1"/>
          </p:cNvSpPr>
          <p:nvPr>
            <p:ph type="title"/>
          </p:nvPr>
        </p:nvSpPr>
        <p:spPr>
          <a:xfrm>
            <a:off x="1981200" y="381000"/>
            <a:ext cx="8229600" cy="1066800"/>
          </a:xfrm>
        </p:spPr>
        <p:txBody>
          <a:bodyPr>
            <a:normAutofit/>
          </a:bodyPr>
          <a:lstStyle/>
          <a:p>
            <a:r>
              <a:rPr lang="en-US" sz="3200" dirty="0"/>
              <a:t>Of 34 OECD Countries, U.S.A. Ranks</a:t>
            </a:r>
            <a:br>
              <a:rPr lang="en-US" sz="3200" dirty="0"/>
            </a:br>
            <a:r>
              <a:rPr lang="en-US" sz="3200" dirty="0"/>
              <a:t>20</a:t>
            </a:r>
            <a:r>
              <a:rPr lang="en-US" sz="3200" baseline="30000" dirty="0"/>
              <a:t>th </a:t>
            </a:r>
            <a:r>
              <a:rPr lang="en-US" sz="3200" dirty="0"/>
              <a:t>in Science </a:t>
            </a:r>
          </a:p>
        </p:txBody>
      </p:sp>
      <p:sp>
        <p:nvSpPr>
          <p:cNvPr id="12" name="Text Box 5"/>
          <p:cNvSpPr txBox="1">
            <a:spLocks noChangeArrowheads="1"/>
          </p:cNvSpPr>
          <p:nvPr/>
        </p:nvSpPr>
        <p:spPr bwMode="auto">
          <a:xfrm>
            <a:off x="6781800" y="22860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13" name="Line 4"/>
          <p:cNvSpPr>
            <a:spLocks noChangeShapeType="1"/>
          </p:cNvSpPr>
          <p:nvPr/>
        </p:nvSpPr>
        <p:spPr bwMode="auto">
          <a:xfrm>
            <a:off x="6934200" y="2590800"/>
            <a:ext cx="0" cy="320040"/>
          </a:xfrm>
          <a:prstGeom prst="line">
            <a:avLst/>
          </a:prstGeom>
          <a:noFill/>
          <a:ln w="38100">
            <a:solidFill>
              <a:schemeClr val="tx1"/>
            </a:solidFill>
            <a:round/>
            <a:headEnd/>
            <a:tailEnd type="arrow" w="med" len="sm"/>
          </a:ln>
        </p:spPr>
        <p:txBody>
          <a:bodyPr/>
          <a:lstStyle/>
          <a:p>
            <a:endParaRPr lang="en-US" dirty="0"/>
          </a:p>
        </p:txBody>
      </p:sp>
    </p:spTree>
    <p:extLst>
      <p:ext uri="{BB962C8B-B14F-4D97-AF65-F5344CB8AC3E}">
        <p14:creationId xmlns:p14="http://schemas.microsoft.com/office/powerpoint/2010/main" val="421251233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 34 OECD Countries, U.S.A. Ranks 27</a:t>
            </a:r>
            <a:r>
              <a:rPr lang="en-US" baseline="30000" dirty="0" smtClean="0"/>
              <a:t>th</a:t>
            </a:r>
            <a:r>
              <a:rPr lang="en-US" dirty="0" smtClean="0"/>
              <a:t> in Math Literacy</a:t>
            </a:r>
            <a:endParaRPr lang="en-US" dirty="0"/>
          </a:p>
        </p:txBody>
      </p:sp>
      <p:graphicFrame>
        <p:nvGraphicFramePr>
          <p:cNvPr id="5" name="Content Placeholder 4"/>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5"/>
          <p:cNvSpPr txBox="1">
            <a:spLocks noChangeArrowheads="1"/>
          </p:cNvSpPr>
          <p:nvPr/>
        </p:nvSpPr>
        <p:spPr bwMode="auto">
          <a:xfrm>
            <a:off x="7924800" y="22098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8" name="Line 4"/>
          <p:cNvSpPr>
            <a:spLocks noChangeShapeType="1"/>
          </p:cNvSpPr>
          <p:nvPr/>
        </p:nvSpPr>
        <p:spPr bwMode="auto">
          <a:xfrm>
            <a:off x="8305800" y="2514600"/>
            <a:ext cx="0" cy="320040"/>
          </a:xfrm>
          <a:prstGeom prst="line">
            <a:avLst/>
          </a:prstGeom>
          <a:noFill/>
          <a:ln w="38100">
            <a:solidFill>
              <a:schemeClr val="tx1"/>
            </a:solidFill>
            <a:round/>
            <a:headEnd/>
            <a:tailEnd type="arrow" w="med" len="sm"/>
          </a:ln>
        </p:spPr>
        <p:txBody>
          <a:bodyPr/>
          <a:lstStyle/>
          <a:p>
            <a:endParaRPr lang="en-US" dirty="0"/>
          </a:p>
        </p:txBody>
      </p:sp>
      <p:sp>
        <p:nvSpPr>
          <p:cNvPr id="9" name="Text Box 5"/>
          <p:cNvSpPr txBox="1">
            <a:spLocks noChangeArrowheads="1"/>
          </p:cNvSpPr>
          <p:nvPr/>
        </p:nvSpPr>
        <p:spPr bwMode="auto">
          <a:xfrm>
            <a:off x="6172200" y="20574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OECD</a:t>
            </a:r>
          </a:p>
        </p:txBody>
      </p:sp>
      <p:sp>
        <p:nvSpPr>
          <p:cNvPr id="10" name="Line 4"/>
          <p:cNvSpPr>
            <a:spLocks noChangeShapeType="1"/>
          </p:cNvSpPr>
          <p:nvPr/>
        </p:nvSpPr>
        <p:spPr bwMode="auto">
          <a:xfrm>
            <a:off x="6629400" y="2362200"/>
            <a:ext cx="0" cy="320040"/>
          </a:xfrm>
          <a:prstGeom prst="line">
            <a:avLst/>
          </a:prstGeom>
          <a:noFill/>
          <a:ln w="38100">
            <a:solidFill>
              <a:schemeClr val="tx1"/>
            </a:solidFill>
            <a:round/>
            <a:headEnd/>
            <a:tailEnd type="arrow" w="med" len="sm"/>
          </a:ln>
        </p:spPr>
        <p:txBody>
          <a:bodyPr/>
          <a:lstStyle/>
          <a:p>
            <a:endParaRPr lang="en-US" dirty="0"/>
          </a:p>
        </p:txBody>
      </p:sp>
      <p:grpSp>
        <p:nvGrpSpPr>
          <p:cNvPr id="3" name="Group 14"/>
          <p:cNvGrpSpPr>
            <a:grpSpLocks/>
          </p:cNvGrpSpPr>
          <p:nvPr/>
        </p:nvGrpSpPr>
        <p:grpSpPr bwMode="auto">
          <a:xfrm>
            <a:off x="2438400" y="5867400"/>
            <a:ext cx="7696200" cy="304800"/>
            <a:chOff x="48" y="3984"/>
            <a:chExt cx="5472" cy="192"/>
          </a:xfrm>
        </p:grpSpPr>
        <p:sp>
          <p:nvSpPr>
            <p:cNvPr id="12" name="Text Box 11"/>
            <p:cNvSpPr txBox="1">
              <a:spLocks noChangeArrowheads="1"/>
            </p:cNvSpPr>
            <p:nvPr/>
          </p:nvSpPr>
          <p:spPr bwMode="auto">
            <a:xfrm>
              <a:off x="48" y="3984"/>
              <a:ext cx="5472" cy="192"/>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rPr>
                <a:t>   Higher than U.S. average       Not measurably different from U.S. average        Lower than U.S. average </a:t>
              </a:r>
            </a:p>
          </p:txBody>
        </p:sp>
        <p:sp>
          <p:nvSpPr>
            <p:cNvPr id="13" name="Rectangle 10"/>
            <p:cNvSpPr>
              <a:spLocks noChangeArrowheads="1"/>
            </p:cNvSpPr>
            <p:nvPr/>
          </p:nvSpPr>
          <p:spPr bwMode="auto">
            <a:xfrm>
              <a:off x="3961" y="4032"/>
              <a:ext cx="96" cy="96"/>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pitchFamily="34" charset="0"/>
              </a:endParaRPr>
            </a:p>
          </p:txBody>
        </p:sp>
        <p:sp>
          <p:nvSpPr>
            <p:cNvPr id="14" name="Rectangle 12"/>
            <p:cNvSpPr>
              <a:spLocks noChangeArrowheads="1"/>
            </p:cNvSpPr>
            <p:nvPr/>
          </p:nvSpPr>
          <p:spPr bwMode="auto">
            <a:xfrm>
              <a:off x="1523" y="4032"/>
              <a:ext cx="96" cy="96"/>
            </a:xfrm>
            <a:prstGeom prst="rect">
              <a:avLst/>
            </a:prstGeom>
            <a:solidFill>
              <a:schemeClr val="bg1"/>
            </a:solidFill>
            <a:ln w="9525">
              <a:solidFill>
                <a:schemeClr val="tx1"/>
              </a:solidFill>
              <a:miter lim="800000"/>
              <a:headEnd/>
              <a:tailEnd/>
            </a:ln>
          </p:spPr>
          <p:txBody>
            <a:bodyPr wrap="none" anchor="ctr"/>
            <a:lstStyle/>
            <a:p>
              <a:endParaRPr lang="en-US" dirty="0">
                <a:latin typeface="Calibri" pitchFamily="34" charset="0"/>
              </a:endParaRPr>
            </a:p>
          </p:txBody>
        </p:sp>
        <p:sp>
          <p:nvSpPr>
            <p:cNvPr id="15" name="Rectangle 13"/>
            <p:cNvSpPr>
              <a:spLocks noChangeArrowheads="1"/>
            </p:cNvSpPr>
            <p:nvPr/>
          </p:nvSpPr>
          <p:spPr bwMode="auto">
            <a:xfrm>
              <a:off x="48" y="4032"/>
              <a:ext cx="96" cy="96"/>
            </a:xfrm>
            <a:prstGeom prst="rect">
              <a:avLst/>
            </a:prstGeom>
            <a:solidFill>
              <a:schemeClr val="tx2">
                <a:lumMod val="75000"/>
              </a:schemeClr>
            </a:solidFill>
            <a:ln w="9525">
              <a:solidFill>
                <a:schemeClr val="tx1"/>
              </a:solidFill>
              <a:miter lim="800000"/>
              <a:headEnd/>
              <a:tailEnd/>
            </a:ln>
          </p:spPr>
          <p:txBody>
            <a:bodyPr wrap="none" anchor="ctr"/>
            <a:lstStyle/>
            <a:p>
              <a:pPr>
                <a:defRPr/>
              </a:pPr>
              <a:endParaRPr lang="en-US" dirty="0">
                <a:latin typeface="Calibri" pitchFamily="34" charset="0"/>
              </a:endParaRPr>
            </a:p>
          </p:txBody>
        </p:sp>
      </p:grpSp>
      <p:sp>
        <p:nvSpPr>
          <p:cNvPr id="17" name="TextBox 16"/>
          <p:cNvSpPr txBox="1"/>
          <p:nvPr/>
        </p:nvSpPr>
        <p:spPr>
          <a:xfrm>
            <a:off x="1981200" y="6248400"/>
            <a:ext cx="8686800" cy="261610"/>
          </a:xfrm>
          <a:prstGeom prst="rect">
            <a:avLst/>
          </a:prstGeom>
          <a:noFill/>
        </p:spPr>
        <p:txBody>
          <a:bodyPr wrap="square" rtlCol="0">
            <a:spAutoFit/>
          </a:bodyPr>
          <a:lstStyle/>
          <a:p>
            <a:r>
              <a:rPr lang="en-US" sz="1100" dirty="0">
                <a:latin typeface="+mj-lt"/>
              </a:rPr>
              <a:t>National Center for Education Statistics, 2013, </a:t>
            </a:r>
            <a:r>
              <a:rPr lang="en-US" sz="1100" dirty="0">
                <a:solidFill>
                  <a:srgbClr val="FF0000"/>
                </a:solidFill>
                <a:latin typeface="+mj-lt"/>
                <a:hlinkClick r:id="rId3"/>
              </a:rPr>
              <a:t>http://nces.ed.gov/surveys/pisa/pisa2012/pisa2012highlights_3a.asp</a:t>
            </a:r>
            <a:r>
              <a:rPr lang="en-US" sz="1100" dirty="0">
                <a:latin typeface="+mj-lt"/>
              </a:rPr>
              <a:t>. </a:t>
            </a:r>
          </a:p>
        </p:txBody>
      </p:sp>
    </p:spTree>
    <p:extLst>
      <p:ext uri="{BB962C8B-B14F-4D97-AF65-F5344CB8AC3E}">
        <p14:creationId xmlns:p14="http://schemas.microsoft.com/office/powerpoint/2010/main" val="4078461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2130426"/>
            <a:ext cx="8915400" cy="1470025"/>
          </a:xfrm>
        </p:spPr>
        <p:txBody>
          <a:bodyPr/>
          <a:lstStyle/>
          <a:p>
            <a:r>
              <a:rPr lang="en-US" b="1" dirty="0" smtClean="0"/>
              <a:t>2.  </a:t>
            </a:r>
            <a:r>
              <a:rPr lang="en-US" b="1" u="sng" dirty="0" smtClean="0">
                <a:latin typeface="Univers 55"/>
              </a:rPr>
              <a:t>Generational</a:t>
            </a:r>
            <a:r>
              <a:rPr lang="en-US" b="1" u="sng" dirty="0" smtClean="0"/>
              <a:t> Advancement:</a:t>
            </a:r>
            <a:endParaRPr lang="en-US" dirty="0"/>
          </a:p>
        </p:txBody>
      </p:sp>
      <p:sp>
        <p:nvSpPr>
          <p:cNvPr id="5" name="Subtitle 2"/>
          <p:cNvSpPr>
            <a:spLocks noGrp="1"/>
          </p:cNvSpPr>
          <p:nvPr>
            <p:ph type="subTitle" idx="1"/>
          </p:nvPr>
        </p:nvSpPr>
        <p:spPr>
          <a:xfrm>
            <a:off x="2590800" y="3886200"/>
            <a:ext cx="7010400" cy="1752600"/>
          </a:xfrm>
        </p:spPr>
        <p:txBody>
          <a:bodyPr>
            <a:normAutofit/>
          </a:bodyPr>
          <a:lstStyle/>
          <a:p>
            <a:r>
              <a:rPr lang="en-US" sz="3600" dirty="0">
                <a:solidFill>
                  <a:schemeClr val="bg1">
                    <a:lumMod val="50000"/>
                  </a:schemeClr>
                </a:solidFill>
              </a:rPr>
              <a:t>Through hard work, each generation of parents can assure a better life — and better education — for their children.</a:t>
            </a:r>
          </a:p>
        </p:txBody>
      </p:sp>
    </p:spTree>
    <p:extLst>
      <p:ext uri="{BB962C8B-B14F-4D97-AF65-F5344CB8AC3E}">
        <p14:creationId xmlns:p14="http://schemas.microsoft.com/office/powerpoint/2010/main" val="502685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ctrTitle"/>
          </p:nvPr>
        </p:nvSpPr>
        <p:spPr/>
        <p:txBody>
          <a:bodyPr/>
          <a:lstStyle/>
          <a:p>
            <a:pPr eaLnBrk="1" hangingPunct="1"/>
            <a:r>
              <a:rPr lang="en-US" smtClean="0"/>
              <a:t>Only place we rank high?</a:t>
            </a:r>
          </a:p>
        </p:txBody>
      </p:sp>
      <p:sp>
        <p:nvSpPr>
          <p:cNvPr id="737285" name="Rectangle 5"/>
          <p:cNvSpPr>
            <a:spLocks noGrp="1" noChangeArrowheads="1"/>
          </p:cNvSpPr>
          <p:nvPr>
            <p:ph type="subTitle" idx="1"/>
          </p:nvPr>
        </p:nvSpPr>
        <p:spPr/>
        <p:txBody>
          <a:bodyPr/>
          <a:lstStyle/>
          <a:p>
            <a:r>
              <a:rPr lang="en-US" sz="5400" dirty="0">
                <a:solidFill>
                  <a:schemeClr val="accent2"/>
                </a:solidFill>
              </a:rPr>
              <a:t>Inequality.</a:t>
            </a:r>
          </a:p>
        </p:txBody>
      </p:sp>
    </p:spTree>
    <p:extLst>
      <p:ext uri="{BB962C8B-B14F-4D97-AF65-F5344CB8AC3E}">
        <p14:creationId xmlns:p14="http://schemas.microsoft.com/office/powerpoint/2010/main" val="1565301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2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Among OECD Countries, U.S.A. has the 4</a:t>
            </a:r>
            <a:r>
              <a:rPr lang="en-US" sz="3200" baseline="30000" dirty="0"/>
              <a:t>th</a:t>
            </a:r>
            <a:r>
              <a:rPr lang="en-US" sz="3200" dirty="0"/>
              <a:t> Largest Gap Between High-SES and Low-SES Students</a:t>
            </a:r>
          </a:p>
        </p:txBody>
      </p:sp>
      <p:graphicFrame>
        <p:nvGraphicFramePr>
          <p:cNvPr id="5" name="Content Placeholder 4"/>
          <p:cNvGraphicFramePr>
            <a:graphicFrameLocks noGrp="1"/>
          </p:cNvGraphicFramePr>
          <p:nvPr>
            <p:ph idx="1"/>
            <p:extLst/>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p:txBody>
          <a:bodyPr>
            <a:normAutofit fontScale="92500" lnSpcReduction="10000"/>
          </a:bodyPr>
          <a:lstStyle/>
          <a:p>
            <a:r>
              <a:rPr lang="en-US" dirty="0" smtClean="0"/>
              <a:t>PISA 2006 Results, OECD, </a:t>
            </a:r>
            <a:r>
              <a:rPr lang="en-US" dirty="0" smtClean="0">
                <a:latin typeface="Calibri" pitchFamily="34" charset="0"/>
              </a:rPr>
              <a:t>table 4.8b</a:t>
            </a:r>
            <a:endParaRPr lang="en-US" dirty="0"/>
          </a:p>
        </p:txBody>
      </p:sp>
      <p:sp>
        <p:nvSpPr>
          <p:cNvPr id="6" name="Line 4"/>
          <p:cNvSpPr>
            <a:spLocks noChangeShapeType="1"/>
          </p:cNvSpPr>
          <p:nvPr/>
        </p:nvSpPr>
        <p:spPr bwMode="auto">
          <a:xfrm>
            <a:off x="3810000" y="2133600"/>
            <a:ext cx="0" cy="457200"/>
          </a:xfrm>
          <a:prstGeom prst="line">
            <a:avLst/>
          </a:prstGeom>
          <a:noFill/>
          <a:ln w="38100">
            <a:solidFill>
              <a:schemeClr val="tx1"/>
            </a:solidFill>
            <a:round/>
            <a:headEnd/>
            <a:tailEnd type="arrow" w="med" len="sm"/>
          </a:ln>
        </p:spPr>
        <p:txBody>
          <a:bodyPr/>
          <a:lstStyle/>
          <a:p>
            <a:endParaRPr lang="en-US"/>
          </a:p>
        </p:txBody>
      </p:sp>
      <p:sp>
        <p:nvSpPr>
          <p:cNvPr id="7" name="Text Box 5"/>
          <p:cNvSpPr txBox="1">
            <a:spLocks noChangeArrowheads="1"/>
          </p:cNvSpPr>
          <p:nvPr/>
        </p:nvSpPr>
        <p:spPr bwMode="auto">
          <a:xfrm>
            <a:off x="3810000" y="1995488"/>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Tree>
    <p:extLst>
      <p:ext uri="{BB962C8B-B14F-4D97-AF65-F5344CB8AC3E}">
        <p14:creationId xmlns:p14="http://schemas.microsoft.com/office/powerpoint/2010/main" val="26514743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Among OECD Countries, U.S.A. has the 5</a:t>
            </a:r>
            <a:r>
              <a:rPr lang="en-US" sz="3200" baseline="30000" dirty="0"/>
              <a:t>th</a:t>
            </a:r>
            <a:r>
              <a:rPr lang="en-US" sz="3200" dirty="0"/>
              <a:t> Largest Gap Between High-SES and Low-SES Students</a:t>
            </a:r>
          </a:p>
        </p:txBody>
      </p:sp>
      <p:graphicFrame>
        <p:nvGraphicFramePr>
          <p:cNvPr id="5" name="Content Placeholder 4"/>
          <p:cNvGraphicFramePr>
            <a:graphicFrameLocks noGrp="1"/>
          </p:cNvGraphicFramePr>
          <p:nvPr>
            <p:ph idx="1"/>
          </p:nvPr>
        </p:nvGraphicFramePr>
        <p:xfrm>
          <a:off x="2209800" y="1600201"/>
          <a:ext cx="76962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p:txBody>
          <a:bodyPr>
            <a:normAutofit fontScale="92500" lnSpcReduction="10000"/>
          </a:bodyPr>
          <a:lstStyle/>
          <a:p>
            <a:r>
              <a:rPr lang="en-US" dirty="0" smtClean="0"/>
              <a:t>PISA 2009 Results, OECD, </a:t>
            </a:r>
            <a:r>
              <a:rPr lang="en-US" dirty="0" smtClean="0">
                <a:latin typeface="Calibri" pitchFamily="34" charset="0"/>
              </a:rPr>
              <a:t>Table II.3.1</a:t>
            </a:r>
            <a:endParaRPr lang="en-US" dirty="0"/>
          </a:p>
        </p:txBody>
      </p:sp>
      <p:sp>
        <p:nvSpPr>
          <p:cNvPr id="6" name="Line 4"/>
          <p:cNvSpPr>
            <a:spLocks noChangeShapeType="1"/>
          </p:cNvSpPr>
          <p:nvPr/>
        </p:nvSpPr>
        <p:spPr bwMode="auto">
          <a:xfrm>
            <a:off x="3886200" y="2057400"/>
            <a:ext cx="0" cy="457200"/>
          </a:xfrm>
          <a:prstGeom prst="line">
            <a:avLst/>
          </a:prstGeom>
          <a:noFill/>
          <a:ln w="38100">
            <a:solidFill>
              <a:schemeClr val="tx1"/>
            </a:solidFill>
            <a:round/>
            <a:headEnd/>
            <a:tailEnd type="arrow" w="med" len="sm"/>
          </a:ln>
        </p:spPr>
        <p:txBody>
          <a:bodyPr/>
          <a:lstStyle/>
          <a:p>
            <a:endParaRPr lang="en-US" dirty="0"/>
          </a:p>
        </p:txBody>
      </p:sp>
      <p:sp>
        <p:nvSpPr>
          <p:cNvPr id="7" name="Text Box 5"/>
          <p:cNvSpPr txBox="1">
            <a:spLocks noChangeArrowheads="1"/>
          </p:cNvSpPr>
          <p:nvPr/>
        </p:nvSpPr>
        <p:spPr bwMode="auto">
          <a:xfrm>
            <a:off x="3810000" y="19050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8" name="Text Box 5"/>
          <p:cNvSpPr txBox="1">
            <a:spLocks noChangeArrowheads="1"/>
          </p:cNvSpPr>
          <p:nvPr/>
        </p:nvSpPr>
        <p:spPr bwMode="auto">
          <a:xfrm>
            <a:off x="6019800" y="19812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OECD</a:t>
            </a:r>
          </a:p>
        </p:txBody>
      </p:sp>
      <p:sp>
        <p:nvSpPr>
          <p:cNvPr id="9" name="Line 4"/>
          <p:cNvSpPr>
            <a:spLocks noChangeShapeType="1"/>
          </p:cNvSpPr>
          <p:nvPr/>
        </p:nvSpPr>
        <p:spPr bwMode="auto">
          <a:xfrm>
            <a:off x="6172200" y="2286000"/>
            <a:ext cx="0" cy="457200"/>
          </a:xfrm>
          <a:prstGeom prst="line">
            <a:avLst/>
          </a:prstGeom>
          <a:noFill/>
          <a:ln w="38100">
            <a:solidFill>
              <a:schemeClr val="tx1"/>
            </a:solidFill>
            <a:round/>
            <a:headEnd/>
            <a:tailEnd type="arrow" w="med" len="sm"/>
          </a:ln>
        </p:spPr>
        <p:txBody>
          <a:bodyPr/>
          <a:lstStyle/>
          <a:p>
            <a:endParaRPr lang="en-US" dirty="0"/>
          </a:p>
        </p:txBody>
      </p:sp>
    </p:spTree>
    <p:extLst>
      <p:ext uri="{BB962C8B-B14F-4D97-AF65-F5344CB8AC3E}">
        <p14:creationId xmlns:p14="http://schemas.microsoft.com/office/powerpoint/2010/main" val="33431869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normAutofit/>
          </a:bodyPr>
          <a:lstStyle/>
          <a:p>
            <a:pPr eaLnBrk="1" hangingPunct="1"/>
            <a:r>
              <a:rPr lang="en-US" dirty="0" smtClean="0"/>
              <a:t>Gaps in achievement begin before children arrive at the schoolhouse door.</a:t>
            </a:r>
          </a:p>
        </p:txBody>
      </p:sp>
      <p:sp>
        <p:nvSpPr>
          <p:cNvPr id="679939" name="Rectangle 3"/>
          <p:cNvSpPr>
            <a:spLocks noGrp="1" noChangeArrowheads="1"/>
          </p:cNvSpPr>
          <p:nvPr>
            <p:ph type="subTitle" idx="1"/>
          </p:nvPr>
        </p:nvSpPr>
        <p:spPr>
          <a:xfrm>
            <a:off x="2895600" y="3886200"/>
            <a:ext cx="6400800" cy="2217717"/>
          </a:xfrm>
        </p:spPr>
        <p:txBody>
          <a:bodyPr/>
          <a:lstStyle/>
          <a:p>
            <a:pPr eaLnBrk="1" hangingPunct="1">
              <a:lnSpc>
                <a:spcPct val="90000"/>
              </a:lnSpc>
            </a:pPr>
            <a:r>
              <a:rPr lang="en-US" sz="2800" dirty="0"/>
              <a:t>But, rather than organizing our educational system to ameliorate this problem, we organize it to exacerbate the problem.</a:t>
            </a:r>
          </a:p>
        </p:txBody>
      </p:sp>
    </p:spTree>
    <p:extLst>
      <p:ext uri="{BB962C8B-B14F-4D97-AF65-F5344CB8AC3E}">
        <p14:creationId xmlns:p14="http://schemas.microsoft.com/office/powerpoint/2010/main" val="91289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99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p:txBody>
          <a:bodyPr/>
          <a:lstStyle/>
          <a:p>
            <a:pPr eaLnBrk="1" hangingPunct="1"/>
            <a:r>
              <a:rPr lang="en-US" smtClean="0"/>
              <a:t>How?</a:t>
            </a:r>
          </a:p>
        </p:txBody>
      </p:sp>
      <p:sp>
        <p:nvSpPr>
          <p:cNvPr id="69635" name="Rectangle 3"/>
          <p:cNvSpPr>
            <a:spLocks noGrp="1" noChangeArrowheads="1"/>
          </p:cNvSpPr>
          <p:nvPr>
            <p:ph type="subTitle" idx="1"/>
          </p:nvPr>
        </p:nvSpPr>
        <p:spPr/>
        <p:txBody>
          <a:bodyPr/>
          <a:lstStyle/>
          <a:p>
            <a:pPr eaLnBrk="1" hangingPunct="1"/>
            <a:r>
              <a:rPr lang="en-US" dirty="0" smtClean="0"/>
              <a:t>By giving students who arrive with less, less in school, too.</a:t>
            </a:r>
          </a:p>
        </p:txBody>
      </p:sp>
    </p:spTree>
    <p:extLst>
      <p:ext uri="{BB962C8B-B14F-4D97-AF65-F5344CB8AC3E}">
        <p14:creationId xmlns:p14="http://schemas.microsoft.com/office/powerpoint/2010/main" val="28778939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p:txBody>
          <a:bodyPr/>
          <a:lstStyle/>
          <a:p>
            <a:pPr eaLnBrk="1" hangingPunct="1"/>
            <a:r>
              <a:rPr lang="en-US" smtClean="0"/>
              <a:t>Some of these “lesses” are a result of choices that policymakers make.</a:t>
            </a:r>
          </a:p>
        </p:txBody>
      </p:sp>
    </p:spTree>
    <p:extLst>
      <p:ext uri="{BB962C8B-B14F-4D97-AF65-F5344CB8AC3E}">
        <p14:creationId xmlns:p14="http://schemas.microsoft.com/office/powerpoint/2010/main" val="22396380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National Inequities in State and Local Revenue Per Student</a:t>
            </a:r>
            <a:endParaRPr lang="en-US" sz="3400" dirty="0"/>
          </a:p>
        </p:txBody>
      </p:sp>
      <p:graphicFrame>
        <p:nvGraphicFramePr>
          <p:cNvPr id="9" name="Content Placeholder 5"/>
          <p:cNvGraphicFramePr>
            <a:graphicFrameLocks noGrp="1"/>
          </p:cNvGraphicFramePr>
          <p:nvPr>
            <p:ph idx="1"/>
            <p:extLst/>
          </p:nvPr>
        </p:nvGraphicFramePr>
        <p:xfrm>
          <a:off x="2971800" y="2286000"/>
          <a:ext cx="6553200" cy="2578608"/>
        </p:xfrm>
        <a:graphic>
          <a:graphicData uri="http://schemas.openxmlformats.org/drawingml/2006/table">
            <a:tbl>
              <a:tblPr>
                <a:tableStyleId>{B301B821-A1FF-4177-AEE7-76D212191A09}</a:tableStyleId>
              </a:tblPr>
              <a:tblGrid>
                <a:gridCol w="3607738"/>
                <a:gridCol w="2945462"/>
              </a:tblGrid>
              <a:tr h="370840">
                <a:tc>
                  <a:txBody>
                    <a:bodyPr/>
                    <a:lstStyle/>
                    <a:p>
                      <a:endParaRPr lang="en-US" sz="2800" b="1" dirty="0" smtClean="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latin typeface="+mn-lt"/>
                        </a:rPr>
                        <a:t>Gap</a:t>
                      </a:r>
                      <a:endParaRPr lang="en-US" sz="2800" b="1" dirty="0">
                        <a:latin typeface="+mn-lt"/>
                      </a:endParaRPr>
                    </a:p>
                  </a:txBody>
                  <a:tcPr marL="90446" marR="90446"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latin typeface="Calibri" pitchFamily="34" charset="0"/>
                        </a:rPr>
                        <a:t>High Poverty vs. </a:t>
                      </a:r>
                    </a:p>
                    <a:p>
                      <a:r>
                        <a:rPr lang="en-US" sz="2800" dirty="0" smtClean="0">
                          <a:latin typeface="Calibri" pitchFamily="34" charset="0"/>
                        </a:rPr>
                        <a:t>Low Poverty Districts</a:t>
                      </a:r>
                      <a:endParaRPr lang="en-US" sz="2800" dirty="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mn-lt"/>
                        </a:rPr>
                        <a:t>–$1200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 student</a:t>
                      </a:r>
                    </a:p>
                  </a:txBody>
                  <a:tcPr horzOverflow="overflow">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latin typeface="Calibri" pitchFamily="34" charset="0"/>
                        </a:rPr>
                        <a:t>High Minority vs. </a:t>
                      </a:r>
                    </a:p>
                    <a:p>
                      <a:r>
                        <a:rPr lang="en-US" sz="2800" dirty="0" smtClean="0">
                          <a:latin typeface="Calibri" pitchFamily="34" charset="0"/>
                        </a:rPr>
                        <a:t>Low Minority Districts</a:t>
                      </a:r>
                      <a:endParaRPr lang="en-US" sz="2800" dirty="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mn-lt"/>
                        </a:rPr>
                        <a:t>–$2,000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 student </a:t>
                      </a:r>
                    </a:p>
                  </a:txBody>
                  <a:tcPr horzOverflow="overflow">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 Placeholder 3"/>
          <p:cNvSpPr>
            <a:spLocks noGrp="1"/>
          </p:cNvSpPr>
          <p:nvPr>
            <p:ph type="body" sz="quarter" idx="10"/>
          </p:nvPr>
        </p:nvSpPr>
        <p:spPr>
          <a:xfrm>
            <a:off x="2057400" y="6248400"/>
            <a:ext cx="8458200" cy="228600"/>
          </a:xfrm>
        </p:spPr>
        <p:txBody>
          <a:bodyPr>
            <a:normAutofit fontScale="92500" lnSpcReduction="10000"/>
          </a:bodyPr>
          <a:lstStyle/>
          <a:p>
            <a:pPr>
              <a:defRPr/>
            </a:pPr>
            <a:r>
              <a:rPr lang="en-US" dirty="0" smtClean="0"/>
              <a:t>Education Trust analyses based on U.S. Dept of Education and U.S. Census Bureau data for 2010-12</a:t>
            </a:r>
            <a:endParaRPr lang="en-US" dirty="0"/>
          </a:p>
        </p:txBody>
      </p:sp>
    </p:spTree>
    <p:extLst>
      <p:ext uri="{BB962C8B-B14F-4D97-AF65-F5344CB8AC3E}">
        <p14:creationId xmlns:p14="http://schemas.microsoft.com/office/powerpoint/2010/main" val="1103037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State-by-State Funding Equity:  Texas 4</a:t>
            </a:r>
            <a:r>
              <a:rPr lang="en-US" sz="3600" baseline="30000" dirty="0" smtClean="0"/>
              <a:t>th</a:t>
            </a:r>
            <a:r>
              <a:rPr lang="en-US" sz="3600" dirty="0" smtClean="0"/>
              <a:t> from Bottom</a:t>
            </a:r>
            <a:br>
              <a:rPr lang="en-US" sz="3600" dirty="0" smtClean="0"/>
            </a:br>
            <a:r>
              <a:rPr lang="en-US" dirty="0" smtClean="0"/>
              <a:t> </a:t>
            </a:r>
            <a:r>
              <a:rPr lang="en-US" sz="2200" dirty="0" smtClean="0"/>
              <a:t>(spending not adjusted for extra cost of educating poor children)</a:t>
            </a:r>
            <a:endParaRPr lang="en-US" sz="2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1" y="1680949"/>
            <a:ext cx="7667997" cy="4663440"/>
          </a:xfrm>
        </p:spPr>
      </p:pic>
      <p:sp>
        <p:nvSpPr>
          <p:cNvPr id="4" name="Text Placeholder 3"/>
          <p:cNvSpPr>
            <a:spLocks noGrp="1"/>
          </p:cNvSpPr>
          <p:nvPr>
            <p:ph type="body" sz="quarter" idx="10"/>
          </p:nvPr>
        </p:nvSpPr>
        <p:spPr/>
        <p:txBody>
          <a:bodyPr>
            <a:normAutofit fontScale="92500" lnSpcReduction="10000"/>
          </a:bodyPr>
          <a:lstStyle/>
          <a:p>
            <a:r>
              <a:rPr lang="en-US" dirty="0" smtClean="0"/>
              <a:t>The Funding Gap, 2015    The Education Trust</a:t>
            </a:r>
            <a:endParaRPr lang="en-US" dirty="0"/>
          </a:p>
        </p:txBody>
      </p:sp>
    </p:spTree>
    <p:extLst>
      <p:ext uri="{BB962C8B-B14F-4D97-AF65-F5344CB8AC3E}">
        <p14:creationId xmlns:p14="http://schemas.microsoft.com/office/powerpoint/2010/main" val="2322185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State-by-State Funding Equity:  Texas </a:t>
            </a:r>
            <a:r>
              <a:rPr lang="en-US" sz="3200" dirty="0" smtClean="0"/>
              <a:t>3rd </a:t>
            </a:r>
            <a:r>
              <a:rPr lang="en-US" sz="3200" dirty="0"/>
              <a:t>from Bottom</a:t>
            </a:r>
            <a:br>
              <a:rPr lang="en-US" sz="3200" dirty="0"/>
            </a:br>
            <a:r>
              <a:rPr lang="en-US" sz="1800" dirty="0"/>
              <a:t> (spending </a:t>
            </a:r>
            <a:r>
              <a:rPr lang="en-US" sz="1800" dirty="0" smtClean="0"/>
              <a:t>adjusted </a:t>
            </a:r>
            <a:r>
              <a:rPr lang="en-US" sz="1800" dirty="0"/>
              <a:t>for extra cost of educating poor children)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9073" y="1676400"/>
            <a:ext cx="7053854" cy="4663440"/>
          </a:xfrm>
        </p:spPr>
      </p:pic>
      <p:sp>
        <p:nvSpPr>
          <p:cNvPr id="4" name="Text Placeholder 3"/>
          <p:cNvSpPr>
            <a:spLocks noGrp="1"/>
          </p:cNvSpPr>
          <p:nvPr>
            <p:ph type="body" sz="quarter" idx="10"/>
          </p:nvPr>
        </p:nvSpPr>
        <p:spPr/>
        <p:txBody>
          <a:bodyPr>
            <a:normAutofit fontScale="92500" lnSpcReduction="10000"/>
          </a:bodyPr>
          <a:lstStyle/>
          <a:p>
            <a:r>
              <a:rPr lang="en-US" dirty="0" smtClean="0"/>
              <a:t>Funding Gap 2015, The Education Trust</a:t>
            </a:r>
            <a:endParaRPr lang="en-US" dirty="0"/>
          </a:p>
        </p:txBody>
      </p:sp>
    </p:spTree>
    <p:extLst>
      <p:ext uri="{BB962C8B-B14F-4D97-AF65-F5344CB8AC3E}">
        <p14:creationId xmlns:p14="http://schemas.microsoft.com/office/powerpoint/2010/main" val="1367851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State-by-State Funding Equity By Concentration of Students of Color:  TX 4</a:t>
            </a:r>
            <a:r>
              <a:rPr lang="en-US" baseline="30000" dirty="0" smtClean="0"/>
              <a:t>th</a:t>
            </a:r>
            <a:r>
              <a:rPr lang="en-US" dirty="0" smtClean="0"/>
              <a:t> From Bottom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630680"/>
            <a:ext cx="7796129" cy="4663440"/>
          </a:xfrm>
        </p:spPr>
      </p:pic>
      <p:sp>
        <p:nvSpPr>
          <p:cNvPr id="4" name="Text Placeholder 3"/>
          <p:cNvSpPr>
            <a:spLocks noGrp="1"/>
          </p:cNvSpPr>
          <p:nvPr>
            <p:ph type="body" sz="quarter" idx="10"/>
          </p:nvPr>
        </p:nvSpPr>
        <p:spPr/>
        <p:txBody>
          <a:bodyPr>
            <a:normAutofit fontScale="92500" lnSpcReduction="10000"/>
          </a:bodyPr>
          <a:lstStyle/>
          <a:p>
            <a:r>
              <a:rPr lang="en-US" dirty="0" smtClean="0"/>
              <a:t>Funding Gap, 2015    The Education Trust</a:t>
            </a:r>
            <a:endParaRPr lang="en-US" dirty="0"/>
          </a:p>
        </p:txBody>
      </p:sp>
    </p:spTree>
    <p:extLst>
      <p:ext uri="{BB962C8B-B14F-4D97-AF65-F5344CB8AC3E}">
        <p14:creationId xmlns:p14="http://schemas.microsoft.com/office/powerpoint/2010/main" val="34752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These stories animated hopes and dreams of people here at home</a:t>
            </a:r>
            <a:endParaRPr lang="en-US" dirty="0"/>
          </a:p>
        </p:txBody>
      </p:sp>
      <p:sp>
        <p:nvSpPr>
          <p:cNvPr id="3" name="Subtitle 2"/>
          <p:cNvSpPr>
            <a:spLocks noGrp="1"/>
          </p:cNvSpPr>
          <p:nvPr>
            <p:ph type="subTitle" idx="1"/>
          </p:nvPr>
        </p:nvSpPr>
        <p:spPr/>
        <p:txBody>
          <a:bodyPr/>
          <a:lstStyle/>
          <a:p>
            <a:endParaRPr lang="en-US" dirty="0" smtClean="0"/>
          </a:p>
          <a:p>
            <a:r>
              <a:rPr lang="en-US" dirty="0" smtClean="0"/>
              <a:t>And drew countless immigrants to our shores</a:t>
            </a:r>
            <a:endParaRPr lang="en-US" dirty="0"/>
          </a:p>
        </p:txBody>
      </p:sp>
    </p:spTree>
    <p:extLst>
      <p:ext uri="{BB962C8B-B14F-4D97-AF65-F5344CB8AC3E}">
        <p14:creationId xmlns:p14="http://schemas.microsoft.com/office/powerpoint/2010/main" val="28698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p:txBody>
          <a:bodyPr/>
          <a:lstStyle/>
          <a:p>
            <a:pPr eaLnBrk="1" hangingPunct="1"/>
            <a:r>
              <a:rPr lang="en-US" dirty="0" smtClean="0"/>
              <a:t>In truth, though, some of the most devastating “</a:t>
            </a:r>
            <a:r>
              <a:rPr lang="en-US" dirty="0" err="1" smtClean="0"/>
              <a:t>lesses</a:t>
            </a:r>
            <a:r>
              <a:rPr lang="en-US" dirty="0" smtClean="0"/>
              <a:t>” are a function of choices that we educators make.</a:t>
            </a:r>
          </a:p>
        </p:txBody>
      </p:sp>
    </p:spTree>
    <p:extLst>
      <p:ext uri="{BB962C8B-B14F-4D97-AF65-F5344CB8AC3E}">
        <p14:creationId xmlns:p14="http://schemas.microsoft.com/office/powerpoint/2010/main" val="352628225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pPr eaLnBrk="1" hangingPunct="1"/>
            <a:r>
              <a:rPr lang="en-US" dirty="0" smtClean="0"/>
              <a:t>Choices we make about what to expect of whom.....</a:t>
            </a:r>
          </a:p>
        </p:txBody>
      </p:sp>
      <p:pic>
        <p:nvPicPr>
          <p:cNvPr id="4" name="Picture 1" descr="iStock 6760168 Thinking Little Girl.jpg"/>
          <p:cNvPicPr>
            <a:picLocks noChangeAspect="1"/>
          </p:cNvPicPr>
          <p:nvPr/>
        </p:nvPicPr>
        <p:blipFill>
          <a:blip r:embed="rId2" cstate="print"/>
          <a:srcRect/>
          <a:stretch>
            <a:fillRect/>
          </a:stretch>
        </p:blipFill>
        <p:spPr bwMode="auto">
          <a:xfrm>
            <a:off x="8382001" y="3810000"/>
            <a:ext cx="1947703" cy="2560320"/>
          </a:xfrm>
          <a:prstGeom prst="rect">
            <a:avLst/>
          </a:prstGeom>
          <a:noFill/>
          <a:ln w="9525">
            <a:noFill/>
            <a:miter lim="800000"/>
            <a:headEnd/>
            <a:tailEnd/>
          </a:ln>
        </p:spPr>
      </p:pic>
    </p:spTree>
    <p:extLst>
      <p:ext uri="{BB962C8B-B14F-4D97-AF65-F5344CB8AC3E}">
        <p14:creationId xmlns:p14="http://schemas.microsoft.com/office/powerpoint/2010/main" val="226632988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Text Box 2"/>
          <p:cNvSpPr txBox="1">
            <a:spLocks noChangeArrowheads="1"/>
          </p:cNvSpPr>
          <p:nvPr/>
        </p:nvSpPr>
        <p:spPr bwMode="auto">
          <a:xfrm>
            <a:off x="1524000" y="6273624"/>
            <a:ext cx="8206842" cy="261610"/>
          </a:xfrm>
          <a:prstGeom prst="rect">
            <a:avLst/>
          </a:prstGeom>
          <a:noFill/>
          <a:ln w="9525">
            <a:noFill/>
            <a:miter lim="800000"/>
            <a:headEnd/>
            <a:tailEnd/>
          </a:ln>
          <a:effectLst/>
        </p:spPr>
        <p:txBody>
          <a:bodyPr wrap="square">
            <a:spAutoFit/>
          </a:bodyPr>
          <a:lstStyle/>
          <a:p>
            <a:pPr>
              <a:spcBef>
                <a:spcPct val="50000"/>
              </a:spcBef>
            </a:pPr>
            <a:r>
              <a:rPr lang="en-US" sz="1100" dirty="0">
                <a:latin typeface="+mj-lt"/>
              </a:rPr>
              <a:t>Source:  Prospects (ABT Associates, 1993), in “Prospects:  Final Report on Student Outcomes”, PES, DOE, 1997.</a:t>
            </a:r>
          </a:p>
        </p:txBody>
      </p:sp>
      <p:sp>
        <p:nvSpPr>
          <p:cNvPr id="1433603" name="Rectangle 3"/>
          <p:cNvSpPr>
            <a:spLocks noGrp="1" noChangeArrowheads="1"/>
          </p:cNvSpPr>
          <p:nvPr>
            <p:ph type="title"/>
          </p:nvPr>
        </p:nvSpPr>
        <p:spPr>
          <a:xfrm>
            <a:off x="2133600" y="533400"/>
            <a:ext cx="8077200" cy="1143000"/>
          </a:xfrm>
        </p:spPr>
        <p:txBody>
          <a:bodyPr/>
          <a:lstStyle/>
          <a:p>
            <a:r>
              <a:rPr lang="en-US" sz="2800" dirty="0"/>
              <a:t>Students in poor schools receive As for work that would earn Cs in affluent schools.</a:t>
            </a:r>
          </a:p>
        </p:txBody>
      </p:sp>
      <p:graphicFrame>
        <p:nvGraphicFramePr>
          <p:cNvPr id="1433604" name="Object 4"/>
          <p:cNvGraphicFramePr>
            <a:graphicFrameLocks noGrp="1" noChangeAspect="1"/>
          </p:cNvGraphicFramePr>
          <p:nvPr>
            <p:ph type="chart" idx="1"/>
          </p:nvPr>
        </p:nvGraphicFramePr>
        <p:xfrm>
          <a:off x="2590801" y="1905000"/>
          <a:ext cx="7375525" cy="4114800"/>
        </p:xfrm>
        <a:graphic>
          <a:graphicData uri="http://schemas.openxmlformats.org/presentationml/2006/ole">
            <mc:AlternateContent xmlns:mc="http://schemas.openxmlformats.org/markup-compatibility/2006">
              <mc:Choice xmlns:v="urn:schemas-microsoft-com:vml" Requires="v">
                <p:oleObj spid="_x0000_s1070" name="Chart" r:id="rId3" imgW="8163012" imgH="4552970" progId="MSGraph.Chart.8">
                  <p:embed followColorScheme="full"/>
                </p:oleObj>
              </mc:Choice>
              <mc:Fallback>
                <p:oleObj name="Chart" r:id="rId3" imgW="8163012" imgH="4552970" progId="MSGraph.Chart.8">
                  <p:embed followColorScheme="full"/>
                  <p:pic>
                    <p:nvPicPr>
                      <p:cNvPr id="0" name=""/>
                      <p:cNvPicPr>
                        <a:picLocks noChangeAspect="1" noChangeArrowheads="1"/>
                      </p:cNvPicPr>
                      <p:nvPr/>
                    </p:nvPicPr>
                    <p:blipFill>
                      <a:blip r:embed="rId4"/>
                      <a:srcRect/>
                      <a:stretch>
                        <a:fillRect/>
                      </a:stretch>
                    </p:blipFill>
                    <p:spPr bwMode="auto">
                      <a:xfrm>
                        <a:off x="2590801" y="1905000"/>
                        <a:ext cx="73755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05" name="Line 5"/>
          <p:cNvSpPr>
            <a:spLocks noChangeShapeType="1"/>
          </p:cNvSpPr>
          <p:nvPr/>
        </p:nvSpPr>
        <p:spPr bwMode="auto">
          <a:xfrm>
            <a:off x="4572000" y="4038600"/>
            <a:ext cx="2057400" cy="152400"/>
          </a:xfrm>
          <a:prstGeom prst="line">
            <a:avLst/>
          </a:prstGeom>
          <a:noFill/>
          <a:ln w="19050">
            <a:solidFill>
              <a:schemeClr val="tx1"/>
            </a:solidFill>
            <a:round/>
            <a:headEnd/>
            <a:tailEnd type="triangle" w="med" len="lg"/>
          </a:ln>
          <a:effectLst/>
        </p:spPr>
        <p:txBody>
          <a:bodyPr wrap="none" anchor="ctr"/>
          <a:lstStyle/>
          <a:p>
            <a:endParaRPr lang="en-US"/>
          </a:p>
        </p:txBody>
      </p:sp>
    </p:spTree>
    <p:extLst>
      <p:ext uri="{BB962C8B-B14F-4D97-AF65-F5344CB8AC3E}">
        <p14:creationId xmlns:p14="http://schemas.microsoft.com/office/powerpoint/2010/main" val="908614838"/>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p:txBody>
          <a:bodyPr/>
          <a:lstStyle/>
          <a:p>
            <a:pPr eaLnBrk="1" hangingPunct="1"/>
            <a:r>
              <a:rPr lang="en-US" smtClean="0"/>
              <a:t>Choices we make about what to teach whom…</a:t>
            </a:r>
          </a:p>
        </p:txBody>
      </p:sp>
    </p:spTree>
    <p:extLst>
      <p:ext uri="{BB962C8B-B14F-4D97-AF65-F5344CB8AC3E}">
        <p14:creationId xmlns:p14="http://schemas.microsoft.com/office/powerpoint/2010/main" val="197463135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828800" y="609600"/>
          <a:ext cx="8534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3"/>
          <p:cNvSpPr txBox="1">
            <a:spLocks/>
          </p:cNvSpPr>
          <p:nvPr/>
        </p:nvSpPr>
        <p:spPr>
          <a:xfrm>
            <a:off x="1524001" y="6082191"/>
            <a:ext cx="8856920" cy="127223"/>
          </a:xfrm>
          <a:prstGeom prst="rect">
            <a:avLst/>
          </a:prstGeom>
        </p:spPr>
        <p:txBody>
          <a:bodyPr/>
          <a:lstStyle/>
          <a:p>
            <a:pPr marL="342900" indent="-342900">
              <a:spcBef>
                <a:spcPct val="20000"/>
              </a:spcBef>
              <a:defRPr/>
            </a:pPr>
            <a:r>
              <a:rPr lang="en-US" sz="1100" dirty="0">
                <a:latin typeface="+mj-lt"/>
              </a:rPr>
              <a:t>Source:  NCES, “Eighth-Grade Algebra: Findings from the Eighth-Grade Round of the Early Childhood Longitudinal Study, Kindergarten Class of 1998-99 (ECLS-K)” (2010). </a:t>
            </a:r>
          </a:p>
        </p:txBody>
      </p:sp>
      <p:sp>
        <p:nvSpPr>
          <p:cNvPr id="4" name="TextBox 3"/>
          <p:cNvSpPr txBox="1"/>
          <p:nvPr/>
        </p:nvSpPr>
        <p:spPr>
          <a:xfrm>
            <a:off x="1676400" y="381001"/>
            <a:ext cx="8839200" cy="1384995"/>
          </a:xfrm>
          <a:prstGeom prst="rect">
            <a:avLst/>
          </a:prstGeom>
          <a:noFill/>
        </p:spPr>
        <p:txBody>
          <a:bodyPr wrap="square" rtlCol="0">
            <a:spAutoFit/>
          </a:bodyPr>
          <a:lstStyle/>
          <a:p>
            <a:pPr algn="ctr"/>
            <a:r>
              <a:rPr lang="en-US" sz="2800" dirty="0">
                <a:latin typeface="Univers 55"/>
              </a:rPr>
              <a:t>Even African-American students with </a:t>
            </a:r>
            <a:r>
              <a:rPr lang="en-US" sz="2800" b="1" i="1" dirty="0">
                <a:latin typeface="Univers 55"/>
              </a:rPr>
              <a:t>high math performance </a:t>
            </a:r>
            <a:r>
              <a:rPr lang="en-US" sz="2800" dirty="0">
                <a:latin typeface="Univers 55"/>
              </a:rPr>
              <a:t>in fifth grade are unlikely to be placed in algebra in eighth grade</a:t>
            </a:r>
          </a:p>
        </p:txBody>
      </p:sp>
    </p:spTree>
    <p:extLst>
      <p:ext uri="{BB962C8B-B14F-4D97-AF65-F5344CB8AC3E}">
        <p14:creationId xmlns:p14="http://schemas.microsoft.com/office/powerpoint/2010/main" val="195384117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2209800" y="1676401"/>
            <a:ext cx="7772400" cy="2681844"/>
          </a:xfrm>
        </p:spPr>
        <p:txBody>
          <a:bodyPr/>
          <a:lstStyle/>
          <a:p>
            <a:pPr eaLnBrk="1" hangingPunct="1"/>
            <a:r>
              <a:rPr lang="en-US" dirty="0" smtClean="0"/>
              <a:t>And choices we make about </a:t>
            </a:r>
            <a:br>
              <a:rPr lang="en-US" dirty="0" smtClean="0"/>
            </a:br>
            <a:r>
              <a:rPr lang="en-US" i="1" dirty="0" smtClean="0"/>
              <a:t>who </a:t>
            </a:r>
            <a:r>
              <a:rPr lang="en-US" dirty="0" smtClean="0"/>
              <a:t>teaches whom…</a:t>
            </a:r>
          </a:p>
        </p:txBody>
      </p:sp>
    </p:spTree>
    <p:extLst>
      <p:ext uri="{BB962C8B-B14F-4D97-AF65-F5344CB8AC3E}">
        <p14:creationId xmlns:p14="http://schemas.microsoft.com/office/powerpoint/2010/main" val="239712751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1752600" y="382976"/>
            <a:ext cx="8610600" cy="1053937"/>
          </a:xfrm>
        </p:spPr>
        <p:txBody>
          <a:bodyPr/>
          <a:lstStyle/>
          <a:p>
            <a:pPr eaLnBrk="1" hangingPunct="1"/>
            <a:r>
              <a:rPr lang="en-US" sz="2800" dirty="0"/>
              <a:t>Students at high-minority schools more </a:t>
            </a:r>
            <a:br>
              <a:rPr lang="en-US" sz="2800" dirty="0"/>
            </a:br>
            <a:r>
              <a:rPr lang="en-US" sz="2800" dirty="0"/>
              <a:t>likely to be taught by novice* teachers.</a:t>
            </a:r>
          </a:p>
        </p:txBody>
      </p:sp>
      <p:graphicFrame>
        <p:nvGraphicFramePr>
          <p:cNvPr id="89090" name="Object 3"/>
          <p:cNvGraphicFramePr>
            <a:graphicFrameLocks noGrp="1" noChangeAspect="1"/>
          </p:cNvGraphicFramePr>
          <p:nvPr>
            <p:ph idx="1"/>
          </p:nvPr>
        </p:nvGraphicFramePr>
        <p:xfrm>
          <a:off x="1905000" y="1600200"/>
          <a:ext cx="8458200" cy="4114800"/>
        </p:xfrm>
        <a:graphic>
          <a:graphicData uri="http://schemas.openxmlformats.org/presentationml/2006/ole">
            <mc:AlternateContent xmlns:mc="http://schemas.openxmlformats.org/markup-compatibility/2006">
              <mc:Choice xmlns:v="urn:schemas-microsoft-com:vml" Requires="v">
                <p:oleObj spid="_x0000_s2094" name="Worksheet" r:id="rId5" imgW="8455885" imgH="4115157" progId="Excel.Sheet.8">
                  <p:embed/>
                </p:oleObj>
              </mc:Choice>
              <mc:Fallback>
                <p:oleObj name="Worksheet" r:id="rId5" imgW="8455885" imgH="4115157"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600200"/>
                        <a:ext cx="84582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 Box 4"/>
          <p:cNvSpPr txBox="1">
            <a:spLocks noChangeArrowheads="1"/>
          </p:cNvSpPr>
          <p:nvPr/>
        </p:nvSpPr>
        <p:spPr bwMode="auto">
          <a:xfrm>
            <a:off x="1524000" y="6249667"/>
            <a:ext cx="9297390" cy="261610"/>
          </a:xfrm>
          <a:prstGeom prst="rect">
            <a:avLst/>
          </a:prstGeom>
          <a:noFill/>
          <a:ln w="9525">
            <a:noFill/>
            <a:miter lim="800000"/>
            <a:headEnd/>
            <a:tailEnd/>
          </a:ln>
        </p:spPr>
        <p:txBody>
          <a:bodyPr wrap="square">
            <a:spAutoFit/>
          </a:bodyPr>
          <a:lstStyle/>
          <a:p>
            <a:pPr>
              <a:defRPr/>
            </a:pPr>
            <a:r>
              <a:rPr lang="en-US" altLang="en-US" sz="1100" dirty="0"/>
              <a:t>Source:  Analysis of 2003-2004 Schools and Staffing Survey data by Richard Ingersoll, University of Pennsylvania 2007. </a:t>
            </a:r>
          </a:p>
        </p:txBody>
      </p:sp>
      <p:sp>
        <p:nvSpPr>
          <p:cNvPr id="5125" name="Text Box 5"/>
          <p:cNvSpPr txBox="1">
            <a:spLocks noChangeArrowheads="1"/>
          </p:cNvSpPr>
          <p:nvPr/>
        </p:nvSpPr>
        <p:spPr bwMode="auto">
          <a:xfrm>
            <a:off x="1524000" y="5675426"/>
            <a:ext cx="8839200" cy="646331"/>
          </a:xfrm>
          <a:prstGeom prst="rect">
            <a:avLst/>
          </a:prstGeom>
          <a:noFill/>
          <a:ln w="9525">
            <a:noFill/>
            <a:miter lim="800000"/>
            <a:headEnd/>
            <a:tailEnd/>
          </a:ln>
        </p:spPr>
        <p:txBody>
          <a:bodyPr>
            <a:spAutoFit/>
          </a:bodyPr>
          <a:lstStyle/>
          <a:p>
            <a:pPr>
              <a:defRPr/>
            </a:pPr>
            <a:r>
              <a:rPr lang="en-US" sz="1200" dirty="0"/>
              <a:t>Note: High minority school: 75% or more of the students are Black, Hispanic, American Indian or Alaskan Native, Asian or Pacific Islander.  Low-minority school: 10% or fewer of the students are non-White students.  Novice teachers are those with three years or fewer experience.</a:t>
            </a:r>
          </a:p>
        </p:txBody>
      </p:sp>
    </p:spTree>
    <p:extLst>
      <p:ext uri="{BB962C8B-B14F-4D97-AF65-F5344CB8AC3E}">
        <p14:creationId xmlns:p14="http://schemas.microsoft.com/office/powerpoint/2010/main" val="398243154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524000" y="540325"/>
            <a:ext cx="9144000" cy="1193470"/>
          </a:xfrm>
        </p:spPr>
        <p:txBody>
          <a:bodyPr>
            <a:normAutofit fontScale="90000"/>
          </a:bodyPr>
          <a:lstStyle/>
          <a:p>
            <a:pPr eaLnBrk="1" hangingPunct="1"/>
            <a:r>
              <a:rPr lang="en-US" sz="2600" b="1" dirty="0"/>
              <a:t>Math </a:t>
            </a:r>
            <a:r>
              <a:rPr lang="en-US" sz="2600" dirty="0"/>
              <a:t>classes at high-poverty, high-minority secondary schools are more likely to be taught by </a:t>
            </a:r>
            <a:br>
              <a:rPr lang="en-US" sz="2600" dirty="0"/>
            </a:br>
            <a:r>
              <a:rPr lang="en-US" sz="2600" dirty="0"/>
              <a:t>out-of-field* teachers.</a:t>
            </a:r>
          </a:p>
        </p:txBody>
      </p:sp>
      <p:graphicFrame>
        <p:nvGraphicFramePr>
          <p:cNvPr id="6" name="Object 3"/>
          <p:cNvGraphicFramePr>
            <a:graphicFrameLocks noGrp="1" noChangeAspect="1"/>
          </p:cNvGraphicFramePr>
          <p:nvPr>
            <p:ph idx="4294967295"/>
          </p:nvPr>
        </p:nvGraphicFramePr>
        <p:xfrm>
          <a:off x="1662114" y="1181101"/>
          <a:ext cx="8791575" cy="4494213"/>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4"/>
          <p:cNvSpPr txBox="1">
            <a:spLocks noChangeArrowheads="1"/>
          </p:cNvSpPr>
          <p:nvPr/>
        </p:nvSpPr>
        <p:spPr bwMode="auto">
          <a:xfrm>
            <a:off x="1524000" y="5558651"/>
            <a:ext cx="8839200" cy="769441"/>
          </a:xfrm>
          <a:prstGeom prst="rect">
            <a:avLst/>
          </a:prstGeom>
          <a:noFill/>
          <a:ln w="9525">
            <a:noFill/>
            <a:miter lim="800000"/>
            <a:headEnd/>
            <a:tailEnd/>
          </a:ln>
        </p:spPr>
        <p:txBody>
          <a:bodyPr>
            <a:spAutoFit/>
          </a:bodyPr>
          <a:lstStyle/>
          <a:p>
            <a:pPr>
              <a:defRPr/>
            </a:pPr>
            <a:r>
              <a:rPr lang="en-US" sz="1100" dirty="0"/>
              <a:t>Note: High-poverty school: 55 percent or more of the students are eligible for free/reduced-price lunch. Low-poverty school :15 percent or fewer of the students are eligible for free/reduced-price lunch. High-minority school: 78 percent or more of the students are black, Hispanic, American Indian or Alaskan Native, Asian or Pacific Islander.  Low-minority school : 12 percent or fewer of the students are non-white students. </a:t>
            </a:r>
          </a:p>
        </p:txBody>
      </p:sp>
      <p:sp>
        <p:nvSpPr>
          <p:cNvPr id="6149" name="Text Box 5"/>
          <p:cNvSpPr txBox="1">
            <a:spLocks noChangeArrowheads="1"/>
          </p:cNvSpPr>
          <p:nvPr/>
        </p:nvSpPr>
        <p:spPr bwMode="auto">
          <a:xfrm>
            <a:off x="1524000" y="6095288"/>
            <a:ext cx="8989621" cy="600164"/>
          </a:xfrm>
          <a:prstGeom prst="rect">
            <a:avLst/>
          </a:prstGeom>
          <a:noFill/>
          <a:ln w="9525">
            <a:noFill/>
            <a:miter lim="800000"/>
            <a:headEnd/>
            <a:tailEnd/>
          </a:ln>
        </p:spPr>
        <p:txBody>
          <a:bodyPr wrap="square">
            <a:spAutoFit/>
          </a:bodyPr>
          <a:lstStyle/>
          <a:p>
            <a:pPr>
              <a:defRPr/>
            </a:pPr>
            <a:r>
              <a:rPr lang="en-US" altLang="en-US" sz="1100" dirty="0"/>
              <a:t>*Teachers with neither certification nor major. Data for secondary-level core academic classes (math, science, social studies, English) across  the U.S.</a:t>
            </a:r>
          </a:p>
          <a:p>
            <a:pPr>
              <a:defRPr/>
            </a:pPr>
            <a:r>
              <a:rPr lang="en-US" altLang="en-US" sz="1100" dirty="0"/>
              <a:t> Source:  Education Trust Analysis of 2007-08 Schools and Staffing Survey data. </a:t>
            </a:r>
          </a:p>
        </p:txBody>
      </p:sp>
    </p:spTree>
    <p:extLst>
      <p:ext uri="{BB962C8B-B14F-4D97-AF65-F5344CB8AC3E}">
        <p14:creationId xmlns:p14="http://schemas.microsoft.com/office/powerpoint/2010/main" val="261777549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9325" y="490847"/>
            <a:ext cx="8229600" cy="1066800"/>
          </a:xfrm>
        </p:spPr>
        <p:txBody>
          <a:bodyPr>
            <a:noAutofit/>
          </a:bodyPr>
          <a:lstStyle/>
          <a:p>
            <a:r>
              <a:rPr lang="en-US" sz="2800" dirty="0"/>
              <a:t>Los Angeles: Black, Latino students have fewer highly effective teachers, more weak ones. </a:t>
            </a:r>
          </a:p>
        </p:txBody>
      </p:sp>
      <p:pic>
        <p:nvPicPr>
          <p:cNvPr id="6" name="Content Placeholder 5" descr="lausd.ela.jpg"/>
          <p:cNvPicPr>
            <a:picLocks noGrp="1" noChangeAspect="1"/>
          </p:cNvPicPr>
          <p:nvPr>
            <p:ph idx="1"/>
          </p:nvPr>
        </p:nvPicPr>
        <p:blipFill>
          <a:blip r:embed="rId2" cstate="print"/>
          <a:srcRect t="2135"/>
          <a:stretch>
            <a:fillRect/>
          </a:stretch>
        </p:blipFill>
        <p:spPr>
          <a:xfrm>
            <a:off x="3659641" y="2299395"/>
            <a:ext cx="4090248" cy="3810370"/>
          </a:xfrm>
        </p:spPr>
      </p:pic>
      <p:sp>
        <p:nvSpPr>
          <p:cNvPr id="7" name="TextBox 6"/>
          <p:cNvSpPr txBox="1"/>
          <p:nvPr/>
        </p:nvSpPr>
        <p:spPr>
          <a:xfrm>
            <a:off x="2652157" y="5997039"/>
            <a:ext cx="7267699" cy="369332"/>
          </a:xfrm>
          <a:prstGeom prst="rect">
            <a:avLst/>
          </a:prstGeom>
          <a:noFill/>
        </p:spPr>
        <p:txBody>
          <a:bodyPr wrap="square" rtlCol="0">
            <a:spAutoFit/>
          </a:bodyPr>
          <a:lstStyle/>
          <a:p>
            <a:endParaRPr lang="en-US" dirty="0"/>
          </a:p>
        </p:txBody>
      </p:sp>
      <p:pic>
        <p:nvPicPr>
          <p:cNvPr id="615426" name="Picture 2"/>
          <p:cNvPicPr>
            <a:picLocks noChangeAspect="1" noChangeArrowheads="1"/>
          </p:cNvPicPr>
          <p:nvPr/>
        </p:nvPicPr>
        <p:blipFill>
          <a:blip r:embed="rId3" cstate="print"/>
          <a:srcRect/>
          <a:stretch>
            <a:fillRect/>
          </a:stretch>
        </p:blipFill>
        <p:spPr bwMode="auto">
          <a:xfrm>
            <a:off x="3255818" y="6101937"/>
            <a:ext cx="5715000" cy="323850"/>
          </a:xfrm>
          <a:prstGeom prst="rect">
            <a:avLst/>
          </a:prstGeom>
          <a:noFill/>
          <a:ln w="9525">
            <a:noFill/>
            <a:miter lim="800000"/>
            <a:headEnd/>
            <a:tailEnd/>
          </a:ln>
          <a:effectLst/>
        </p:spPr>
      </p:pic>
      <p:sp>
        <p:nvSpPr>
          <p:cNvPr id="9" name="TextBox 8"/>
          <p:cNvSpPr txBox="1"/>
          <p:nvPr/>
        </p:nvSpPr>
        <p:spPr>
          <a:xfrm>
            <a:off x="1737757" y="1935679"/>
            <a:ext cx="1520041" cy="3477875"/>
          </a:xfrm>
          <a:prstGeom prst="rect">
            <a:avLst/>
          </a:prstGeom>
          <a:noFill/>
        </p:spPr>
        <p:txBody>
          <a:bodyPr wrap="square" rtlCol="0">
            <a:spAutoFit/>
          </a:bodyPr>
          <a:lstStyle/>
          <a:p>
            <a:r>
              <a:rPr lang="en-US" sz="2000" b="1" dirty="0">
                <a:latin typeface="Arial" pitchFamily="34" charset="0"/>
                <a:cs typeface="Arial" pitchFamily="34" charset="0"/>
              </a:rPr>
              <a:t>Latino and  black students are:</a:t>
            </a:r>
          </a:p>
          <a:p>
            <a:endParaRPr lang="en-US" sz="1600" b="1" dirty="0">
              <a:latin typeface="Arial" pitchFamily="34" charset="0"/>
              <a:cs typeface="Arial" pitchFamily="34" charset="0"/>
            </a:endParaRPr>
          </a:p>
          <a:p>
            <a:r>
              <a:rPr lang="en-US" sz="3600" b="1" dirty="0">
                <a:latin typeface="Arial" pitchFamily="34" charset="0"/>
                <a:cs typeface="Arial" pitchFamily="34" charset="0"/>
              </a:rPr>
              <a:t> 3X </a:t>
            </a:r>
            <a:r>
              <a:rPr lang="en-US" sz="1600" b="1" dirty="0">
                <a:latin typeface="Arial" pitchFamily="34" charset="0"/>
                <a:cs typeface="Arial" pitchFamily="34" charset="0"/>
              </a:rPr>
              <a:t>as likely to get low- effectiveness teachers</a:t>
            </a:r>
          </a:p>
          <a:p>
            <a:endParaRPr lang="en-US" dirty="0"/>
          </a:p>
        </p:txBody>
      </p:sp>
      <p:cxnSp>
        <p:nvCxnSpPr>
          <p:cNvPr id="11" name="Straight Arrow Connector 10"/>
          <p:cNvCxnSpPr/>
          <p:nvPr/>
        </p:nvCxnSpPr>
        <p:spPr>
          <a:xfrm>
            <a:off x="2984666" y="3918857"/>
            <a:ext cx="1674421" cy="1686297"/>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2166" y="3918858"/>
            <a:ext cx="3358738" cy="1577439"/>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31679" y="2719450"/>
            <a:ext cx="1698171" cy="2277547"/>
          </a:xfrm>
          <a:prstGeom prst="rect">
            <a:avLst/>
          </a:prstGeom>
          <a:noFill/>
        </p:spPr>
        <p:txBody>
          <a:bodyPr wrap="square" rtlCol="0">
            <a:spAutoFit/>
          </a:bodyPr>
          <a:lstStyle/>
          <a:p>
            <a:r>
              <a:rPr lang="en-US" sz="4400" b="1" dirty="0">
                <a:latin typeface="Arial" pitchFamily="34" charset="0"/>
                <a:cs typeface="Arial" pitchFamily="34" charset="0"/>
              </a:rPr>
              <a:t>½ </a:t>
            </a:r>
            <a:r>
              <a:rPr lang="en-US" sz="2000" b="1" dirty="0">
                <a:latin typeface="Arial" pitchFamily="34" charset="0"/>
                <a:cs typeface="Arial" pitchFamily="34" charset="0"/>
              </a:rPr>
              <a:t>as likely to get highly effective teachers</a:t>
            </a:r>
            <a:endParaRPr lang="en-US" sz="2000" dirty="0"/>
          </a:p>
          <a:p>
            <a:endParaRPr lang="en-US" dirty="0"/>
          </a:p>
        </p:txBody>
      </p:sp>
      <p:cxnSp>
        <p:nvCxnSpPr>
          <p:cNvPr id="17" name="Straight Arrow Connector 16"/>
          <p:cNvCxnSpPr/>
          <p:nvPr/>
        </p:nvCxnSpPr>
        <p:spPr>
          <a:xfrm flipH="1">
            <a:off x="5407231" y="3277590"/>
            <a:ext cx="2778826" cy="10687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88531" y="3087584"/>
            <a:ext cx="997527" cy="142504"/>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47810" y="1747467"/>
            <a:ext cx="4892632" cy="369332"/>
          </a:xfrm>
          <a:prstGeom prst="rect">
            <a:avLst/>
          </a:prstGeom>
          <a:noFill/>
        </p:spPr>
        <p:txBody>
          <a:bodyPr wrap="square" rtlCol="0">
            <a:spAutoFit/>
          </a:bodyPr>
          <a:lstStyle/>
          <a:p>
            <a:r>
              <a:rPr lang="en-US" b="1" dirty="0">
                <a:solidFill>
                  <a:srgbClr val="FF0000"/>
                </a:solidFill>
              </a:rPr>
              <a:t>READING/LANGUAGE ARTS</a:t>
            </a:r>
          </a:p>
        </p:txBody>
      </p:sp>
      <p:sp>
        <p:nvSpPr>
          <p:cNvPr id="13" name="TextBox 12"/>
          <p:cNvSpPr txBox="1"/>
          <p:nvPr/>
        </p:nvSpPr>
        <p:spPr>
          <a:xfrm>
            <a:off x="1704754" y="6294476"/>
            <a:ext cx="7283303" cy="246221"/>
          </a:xfrm>
          <a:prstGeom prst="rect">
            <a:avLst/>
          </a:prstGeom>
          <a:noFill/>
        </p:spPr>
        <p:txBody>
          <a:bodyPr wrap="square" rtlCol="0">
            <a:spAutoFit/>
          </a:bodyPr>
          <a:lstStyle/>
          <a:p>
            <a:r>
              <a:rPr lang="en-US" sz="1000" dirty="0"/>
              <a:t>Source:  Education Trust—West, </a:t>
            </a:r>
            <a:r>
              <a:rPr lang="en-US" sz="1000" i="1" dirty="0"/>
              <a:t>Learning Denied, 2012.</a:t>
            </a:r>
            <a:endParaRPr lang="en-US" sz="1000" dirty="0"/>
          </a:p>
        </p:txBody>
      </p:sp>
    </p:spTree>
    <p:extLst>
      <p:ext uri="{BB962C8B-B14F-4D97-AF65-F5344CB8AC3E}">
        <p14:creationId xmlns:p14="http://schemas.microsoft.com/office/powerpoint/2010/main" val="101105609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pPr eaLnBrk="1" hangingPunct="1"/>
            <a:r>
              <a:rPr lang="en-US" dirty="0" smtClean="0"/>
              <a:t>The results are devastating.</a:t>
            </a:r>
          </a:p>
        </p:txBody>
      </p:sp>
      <p:sp>
        <p:nvSpPr>
          <p:cNvPr id="76803" name="Rectangle 3"/>
          <p:cNvSpPr>
            <a:spLocks noGrp="1" noChangeArrowheads="1"/>
          </p:cNvSpPr>
          <p:nvPr>
            <p:ph type="subTitle" idx="1"/>
          </p:nvPr>
        </p:nvSpPr>
        <p:spPr/>
        <p:txBody>
          <a:bodyPr/>
          <a:lstStyle/>
          <a:p>
            <a:pPr eaLnBrk="1" hangingPunct="1"/>
            <a:r>
              <a:rPr lang="en-US" dirty="0" smtClean="0"/>
              <a:t>Kids who come in a little behind, leave a </a:t>
            </a:r>
            <a:r>
              <a:rPr lang="en-US" b="1" dirty="0" smtClean="0"/>
              <a:t>lot</a:t>
            </a:r>
            <a:r>
              <a:rPr lang="en-US" dirty="0" smtClean="0"/>
              <a:t> behind.</a:t>
            </a:r>
          </a:p>
        </p:txBody>
      </p:sp>
    </p:spTree>
    <p:extLst>
      <p:ext uri="{BB962C8B-B14F-4D97-AF65-F5344CB8AC3E}">
        <p14:creationId xmlns:p14="http://schemas.microsoft.com/office/powerpoint/2010/main" val="17205269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Yes, America was often intolerant…</a:t>
            </a:r>
            <a:endParaRPr lang="en-US" dirty="0"/>
          </a:p>
        </p:txBody>
      </p:sp>
      <p:sp>
        <p:nvSpPr>
          <p:cNvPr id="5" name="Subtitle 4"/>
          <p:cNvSpPr>
            <a:spLocks noGrp="1"/>
          </p:cNvSpPr>
          <p:nvPr>
            <p:ph type="subTitle" idx="1"/>
          </p:nvPr>
        </p:nvSpPr>
        <p:spPr/>
        <p:txBody>
          <a:bodyPr/>
          <a:lstStyle/>
          <a:p>
            <a:r>
              <a:rPr lang="en-US" dirty="0" smtClean="0"/>
              <a:t>And they knew the “Dream” was a work in progress.</a:t>
            </a:r>
            <a:endParaRPr lang="en-US" dirty="0"/>
          </a:p>
        </p:txBody>
      </p:sp>
    </p:spTree>
    <p:extLst>
      <p:ext uri="{BB962C8B-B14F-4D97-AF65-F5344CB8AC3E}">
        <p14:creationId xmlns:p14="http://schemas.microsoft.com/office/powerpoint/2010/main" val="19738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 these are the students who remain in school through 12</a:t>
            </a:r>
            <a:r>
              <a:rPr lang="en-US" baseline="30000" dirty="0" smtClean="0"/>
              <a:t>th</a:t>
            </a:r>
            <a:r>
              <a:rPr lang="en-US" dirty="0" smtClean="0"/>
              <a:t> grade.  </a:t>
            </a:r>
            <a:br>
              <a:rPr lang="en-US" dirty="0" smtClean="0"/>
            </a:br>
            <a:endParaRPr lang="en-US" dirty="0"/>
          </a:p>
        </p:txBody>
      </p:sp>
    </p:spTree>
    <p:extLst>
      <p:ext uri="{BB962C8B-B14F-4D97-AF65-F5344CB8AC3E}">
        <p14:creationId xmlns:p14="http://schemas.microsoft.com/office/powerpoint/2010/main" val="156765847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2286000" y="1447800"/>
          <a:ext cx="7391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
          <p:cNvSpPr txBox="1">
            <a:spLocks/>
          </p:cNvSpPr>
          <p:nvPr/>
        </p:nvSpPr>
        <p:spPr>
          <a:xfrm>
            <a:off x="1524000" y="6248400"/>
            <a:ext cx="8991600" cy="228600"/>
          </a:xfrm>
          <a:prstGeom prst="rect">
            <a:avLst/>
          </a:prstGeom>
        </p:spPr>
        <p:txBody>
          <a:bodyPr/>
          <a:lstStyle/>
          <a:p>
            <a:pPr marL="342900" indent="-342900">
              <a:spcBef>
                <a:spcPct val="20000"/>
              </a:spcBef>
              <a:defRPr/>
            </a:pPr>
            <a:r>
              <a:rPr lang="en-US" sz="1100" dirty="0"/>
              <a:t>Source: National Center for Education Statistics, “Public School Graduates and Dropouts from the Common Core of Data: School Year 2008-09” (2011).</a:t>
            </a:r>
          </a:p>
        </p:txBody>
      </p:sp>
      <p:sp>
        <p:nvSpPr>
          <p:cNvPr id="4" name="Rectangle 2"/>
          <p:cNvSpPr txBox="1">
            <a:spLocks noChangeArrowheads="1"/>
          </p:cNvSpPr>
          <p:nvPr/>
        </p:nvSpPr>
        <p:spPr>
          <a:xfrm>
            <a:off x="1981200" y="609600"/>
            <a:ext cx="8229600" cy="1066800"/>
          </a:xfrm>
          <a:prstGeom prst="rect">
            <a:avLst/>
          </a:prstGeom>
        </p:spPr>
        <p:txBody>
          <a:bodyPr vert="horz" lIns="91440" tIns="45720" rIns="91440" bIns="45720" rtlCol="0" anchor="ctr">
            <a:noAutofit/>
          </a:bodyPr>
          <a:lstStyle/>
          <a:p>
            <a:pPr algn="ctr">
              <a:spcBef>
                <a:spcPct val="0"/>
              </a:spcBef>
              <a:defRPr/>
            </a:pPr>
            <a:r>
              <a:rPr lang="en-US" sz="2800" dirty="0">
                <a:latin typeface="Univers 55" pitchFamily="34" charset="0"/>
                <a:ea typeface="+mj-ea"/>
                <a:cs typeface="+mj-cs"/>
              </a:rPr>
              <a:t>Students of color are less likely to graduate from high school on time.</a:t>
            </a:r>
          </a:p>
        </p:txBody>
      </p:sp>
    </p:spTree>
    <p:extLst>
      <p:ext uri="{BB962C8B-B14F-4D97-AF65-F5344CB8AC3E}">
        <p14:creationId xmlns:p14="http://schemas.microsoft.com/office/powerpoint/2010/main" val="421043668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Add those numbers up and throw in college entry and graduation, and different groups of young Americans obtain degrees and </a:t>
            </a:r>
            <a:r>
              <a:rPr lang="en-US" b="1" u="sng" dirty="0" smtClean="0"/>
              <a:t>very</a:t>
            </a:r>
            <a:r>
              <a:rPr lang="en-US" dirty="0" smtClean="0"/>
              <a:t> different rates…</a:t>
            </a:r>
            <a:endParaRPr lang="en-US" dirty="0"/>
          </a:p>
        </p:txBody>
      </p:sp>
    </p:spTree>
    <p:extLst>
      <p:ext uri="{BB962C8B-B14F-4D97-AF65-F5344CB8AC3E}">
        <p14:creationId xmlns:p14="http://schemas.microsoft.com/office/powerpoint/2010/main" val="280704831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385011"/>
            <a:ext cx="9144000" cy="1032627"/>
          </a:xfrm>
        </p:spPr>
        <p:txBody>
          <a:bodyPr/>
          <a:lstStyle/>
          <a:p>
            <a:pPr eaLnBrk="1" hangingPunct="1"/>
            <a:r>
              <a:rPr lang="en-US" sz="2600" dirty="0">
                <a:solidFill>
                  <a:srgbClr val="000000"/>
                </a:solidFill>
              </a:rPr>
              <a:t>Whites attain bachelor’s degrees at twice the rate of blacks and three times the rate of Hispanics.</a:t>
            </a:r>
          </a:p>
        </p:txBody>
      </p:sp>
      <p:sp>
        <p:nvSpPr>
          <p:cNvPr id="10" name="TextBox 9"/>
          <p:cNvSpPr txBox="1"/>
          <p:nvPr/>
        </p:nvSpPr>
        <p:spPr>
          <a:xfrm>
            <a:off x="1524000" y="6248400"/>
            <a:ext cx="7814930" cy="261610"/>
          </a:xfrm>
          <a:prstGeom prst="rect">
            <a:avLst/>
          </a:prstGeom>
          <a:noFill/>
        </p:spPr>
        <p:txBody>
          <a:bodyPr wrap="square" rtlCol="0">
            <a:spAutoFit/>
          </a:bodyPr>
          <a:lstStyle/>
          <a:p>
            <a:r>
              <a:rPr lang="en-US" sz="1100" dirty="0">
                <a:latin typeface="+mj-lt"/>
              </a:rPr>
              <a:t>Source:  NCES, </a:t>
            </a:r>
            <a:r>
              <a:rPr lang="en-US" sz="1100" i="1" dirty="0">
                <a:latin typeface="+mj-lt"/>
              </a:rPr>
              <a:t>Condition of Education </a:t>
            </a:r>
            <a:r>
              <a:rPr lang="en-US" sz="1100" dirty="0">
                <a:latin typeface="+mj-lt"/>
              </a:rPr>
              <a:t>2010 and U.S. Census Bureau, Educational Attainment in the United States: 2011.</a:t>
            </a:r>
            <a:endParaRPr lang="en-US" sz="1100" dirty="0">
              <a:solidFill>
                <a:schemeClr val="accent4"/>
              </a:solidFill>
              <a:latin typeface="+mj-lt"/>
              <a:cs typeface="Arial" pitchFamily="34" charset="0"/>
            </a:endParaRPr>
          </a:p>
        </p:txBody>
      </p:sp>
      <p:graphicFrame>
        <p:nvGraphicFramePr>
          <p:cNvPr id="11" name="Content Placeholder 4"/>
          <p:cNvGraphicFramePr>
            <a:graphicFrameLocks/>
          </p:cNvGraphicFramePr>
          <p:nvPr/>
        </p:nvGraphicFramePr>
        <p:xfrm>
          <a:off x="1838701" y="1390934"/>
          <a:ext cx="8261132" cy="4832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196699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0" y="618500"/>
            <a:ext cx="9144000" cy="1066800"/>
          </a:xfrm>
        </p:spPr>
        <p:txBody>
          <a:bodyPr rtlCol="0">
            <a:noAutofit/>
          </a:bodyPr>
          <a:lstStyle/>
          <a:p>
            <a:pPr>
              <a:defRPr/>
            </a:pPr>
            <a:r>
              <a:rPr lang="en-US" sz="2600" dirty="0"/>
              <a:t>Young people from high-income families earn bachelor’s degrees at seven times the rate of those from</a:t>
            </a:r>
            <a:br>
              <a:rPr lang="en-US" sz="2600" dirty="0"/>
            </a:br>
            <a:r>
              <a:rPr lang="en-US" sz="2600" dirty="0"/>
              <a:t> low-income families.</a:t>
            </a:r>
          </a:p>
        </p:txBody>
      </p:sp>
      <p:sp>
        <p:nvSpPr>
          <p:cNvPr id="5" name="TextBox 4"/>
          <p:cNvSpPr txBox="1"/>
          <p:nvPr/>
        </p:nvSpPr>
        <p:spPr>
          <a:xfrm>
            <a:off x="1524000" y="6248401"/>
            <a:ext cx="8021256" cy="430887"/>
          </a:xfrm>
          <a:prstGeom prst="rect">
            <a:avLst/>
          </a:prstGeom>
          <a:noFill/>
        </p:spPr>
        <p:txBody>
          <a:bodyPr wrap="square" rtlCol="0">
            <a:spAutoFit/>
          </a:bodyPr>
          <a:lstStyle/>
          <a:p>
            <a:r>
              <a:rPr lang="en-US" sz="1100" dirty="0">
                <a:latin typeface="+mj-lt"/>
              </a:rPr>
              <a:t>Source:  Postsecondary Education Opportunity, “Bachelor’s Degree Attainment by Age 24 by Family Income Quartiles, 1970 to 2010.”</a:t>
            </a:r>
          </a:p>
        </p:txBody>
      </p:sp>
      <p:graphicFrame>
        <p:nvGraphicFramePr>
          <p:cNvPr id="8" name="Chart 7"/>
          <p:cNvGraphicFramePr/>
          <p:nvPr/>
        </p:nvGraphicFramePr>
        <p:xfrm>
          <a:off x="1524000" y="1397000"/>
          <a:ext cx="8991600" cy="462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087191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These numbers are </a:t>
            </a:r>
            <a:r>
              <a:rPr lang="en-US" dirty="0"/>
              <a:t>not good news for </a:t>
            </a:r>
            <a:r>
              <a:rPr lang="en-US" dirty="0" smtClean="0"/>
              <a:t>our country—or for the </a:t>
            </a:r>
            <a:r>
              <a:rPr lang="en-US" dirty="0"/>
              <a:t>lives of the young people in question.</a:t>
            </a:r>
            <a:br>
              <a:rPr lang="en-US" dirty="0"/>
            </a:br>
            <a:endParaRPr lang="en-US" dirty="0"/>
          </a:p>
        </p:txBody>
      </p:sp>
      <p:sp>
        <p:nvSpPr>
          <p:cNvPr id="2" name="Subtitle 1"/>
          <p:cNvSpPr>
            <a:spLocks noGrp="1"/>
          </p:cNvSpPr>
          <p:nvPr>
            <p:ph type="subTitle" idx="1"/>
          </p:nvPr>
        </p:nvSpPr>
        <p:spPr>
          <a:xfrm>
            <a:off x="2895600" y="4267200"/>
            <a:ext cx="6400800" cy="1752600"/>
          </a:xfrm>
        </p:spPr>
        <p:txBody>
          <a:bodyPr/>
          <a:lstStyle/>
          <a:p>
            <a:endParaRPr lang="en-US" dirty="0"/>
          </a:p>
        </p:txBody>
      </p:sp>
    </p:spTree>
    <p:extLst>
      <p:ext uri="{BB962C8B-B14F-4D97-AF65-F5344CB8AC3E}">
        <p14:creationId xmlns:p14="http://schemas.microsoft.com/office/powerpoint/2010/main" val="898275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 #1</a:t>
            </a:r>
            <a:br>
              <a:rPr lang="en-US" dirty="0" smtClean="0"/>
            </a:br>
            <a:r>
              <a:rPr lang="en-US" dirty="0" smtClean="0"/>
              <a:t>Working together to get more low-income students and students of color through college.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258" y="0"/>
            <a:ext cx="9039484" cy="6858000"/>
          </a:xfrm>
          <a:prstGeom prst="rect">
            <a:avLst/>
          </a:prstGeom>
        </p:spPr>
      </p:pic>
      <p:sp>
        <p:nvSpPr>
          <p:cNvPr id="5" name="Rectangle 4"/>
          <p:cNvSpPr/>
          <p:nvPr/>
        </p:nvSpPr>
        <p:spPr>
          <a:xfrm>
            <a:off x="6477000" y="1219200"/>
            <a:ext cx="37338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9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1873" y="1493520"/>
            <a:ext cx="6468255" cy="4907281"/>
          </a:xfrm>
          <a:prstGeom prst="rect">
            <a:avLst/>
          </a:prstGeom>
        </p:spPr>
      </p:pic>
      <p:sp>
        <p:nvSpPr>
          <p:cNvPr id="3" name="Title 1"/>
          <p:cNvSpPr txBox="1">
            <a:spLocks/>
          </p:cNvSpPr>
          <p:nvPr/>
        </p:nvSpPr>
        <p:spPr>
          <a:xfrm>
            <a:off x="1524000" y="391885"/>
            <a:ext cx="9144000" cy="10668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t>Among black men, education makes a huge difference in life outcomes</a:t>
            </a:r>
          </a:p>
        </p:txBody>
      </p:sp>
      <p:sp>
        <p:nvSpPr>
          <p:cNvPr id="4" name="Rectangle 3"/>
          <p:cNvSpPr/>
          <p:nvPr/>
        </p:nvSpPr>
        <p:spPr>
          <a:xfrm>
            <a:off x="5570570" y="2209800"/>
            <a:ext cx="1744631" cy="4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15201" y="2217313"/>
            <a:ext cx="1744631" cy="4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87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eaLnBrk="1" hangingPunct="1"/>
            <a:r>
              <a:rPr lang="en-US" sz="6600"/>
              <a:t>What Can We Do?</a:t>
            </a:r>
          </a:p>
        </p:txBody>
      </p:sp>
      <p:sp>
        <p:nvSpPr>
          <p:cNvPr id="3" name="Subtitle 2"/>
          <p:cNvSpPr>
            <a:spLocks noGrp="1"/>
          </p:cNvSpPr>
          <p:nvPr>
            <p:ph type="subTitle" idx="1"/>
          </p:nvPr>
        </p:nvSpPr>
        <p:spPr/>
        <p:txBody>
          <a:bodyPr/>
          <a:lstStyle/>
          <a:p>
            <a:pPr eaLnBrk="1" hangingPunct="1"/>
            <a:r>
              <a:rPr lang="en-US" dirty="0" smtClean="0"/>
              <a:t>An awful lot of Americans have decided that we can’t do much.</a:t>
            </a:r>
          </a:p>
        </p:txBody>
      </p:sp>
    </p:spTree>
    <p:extLst>
      <p:ext uri="{BB962C8B-B14F-4D97-AF65-F5344CB8AC3E}">
        <p14:creationId xmlns:p14="http://schemas.microsoft.com/office/powerpoint/2010/main" val="850081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eaLnBrk="1" hangingPunct="1"/>
            <a:r>
              <a:rPr lang="en-US" dirty="0"/>
              <a:t>What We Hear Many </a:t>
            </a:r>
            <a:r>
              <a:rPr lang="en-US" dirty="0" smtClean="0"/>
              <a:t>Educators</a:t>
            </a:r>
            <a:r>
              <a:rPr lang="en-US" dirty="0"/>
              <a:t> Say:</a:t>
            </a:r>
          </a:p>
        </p:txBody>
      </p:sp>
      <p:sp>
        <p:nvSpPr>
          <p:cNvPr id="540675" name="Rectangle 3"/>
          <p:cNvSpPr>
            <a:spLocks noGrp="1" noChangeArrowheads="1"/>
          </p:cNvSpPr>
          <p:nvPr>
            <p:ph idx="1"/>
          </p:nvPr>
        </p:nvSpPr>
        <p:spPr/>
        <p:txBody>
          <a:bodyPr rtlCol="0">
            <a:normAutofit/>
          </a:bodyPr>
          <a:lstStyle/>
          <a:p>
            <a:pPr>
              <a:defRPr/>
            </a:pPr>
            <a:r>
              <a:rPr lang="en-US" sz="3600" dirty="0"/>
              <a:t>They’re poor</a:t>
            </a:r>
          </a:p>
          <a:p>
            <a:pPr>
              <a:defRPr/>
            </a:pPr>
            <a:r>
              <a:rPr lang="en-US" sz="3600" dirty="0"/>
              <a:t>Their parents don’t care</a:t>
            </a:r>
          </a:p>
          <a:p>
            <a:pPr>
              <a:defRPr/>
            </a:pPr>
            <a:r>
              <a:rPr lang="en-US" sz="3600" dirty="0"/>
              <a:t>They come to schools without breakfast</a:t>
            </a:r>
          </a:p>
          <a:p>
            <a:pPr>
              <a:defRPr/>
            </a:pPr>
            <a:r>
              <a:rPr lang="en-US" sz="3600" dirty="0"/>
              <a:t>Not enough books</a:t>
            </a:r>
          </a:p>
          <a:p>
            <a:pPr>
              <a:defRPr/>
            </a:pPr>
            <a:r>
              <a:rPr lang="en-US" sz="3600" dirty="0"/>
              <a:t>Not enough parents</a:t>
            </a:r>
          </a:p>
        </p:txBody>
      </p:sp>
      <p:sp>
        <p:nvSpPr>
          <p:cNvPr id="4" name="Text Placeholder 3"/>
          <p:cNvSpPr>
            <a:spLocks noGrp="1"/>
          </p:cNvSpPr>
          <p:nvPr>
            <p:ph type="body" sz="quarter" idx="10"/>
          </p:nvPr>
        </p:nvSpPr>
        <p:spPr/>
        <p:txBody>
          <a:bodyPr>
            <a:normAutofit fontScale="92500" lnSpcReduction="10000"/>
          </a:bodyPr>
          <a:lstStyle/>
          <a:p>
            <a:r>
              <a:rPr lang="en-US" dirty="0" smtClean="0"/>
              <a:t>N/A</a:t>
            </a:r>
            <a:endParaRPr lang="en-US" dirty="0"/>
          </a:p>
        </p:txBody>
      </p:sp>
    </p:spTree>
    <p:extLst>
      <p:ext uri="{BB962C8B-B14F-4D97-AF65-F5344CB8AC3E}">
        <p14:creationId xmlns:p14="http://schemas.microsoft.com/office/powerpoint/2010/main" val="933428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 calcmode="lin" valueType="num">
                                      <p:cBhvr additive="base">
                                        <p:cTn id="7" dur="1000" fill="hold"/>
                                        <p:tgtEl>
                                          <p:spTgt spid="54067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406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40675">
                                            <p:txEl>
                                              <p:pRg st="1" end="1"/>
                                            </p:txEl>
                                          </p:spTgt>
                                        </p:tgtEl>
                                        <p:attrNameLst>
                                          <p:attrName>style.visibility</p:attrName>
                                        </p:attrNameLst>
                                      </p:cBhvr>
                                      <p:to>
                                        <p:strVal val="visible"/>
                                      </p:to>
                                    </p:set>
                                    <p:anim calcmode="lin" valueType="num">
                                      <p:cBhvr additive="base">
                                        <p:cTn id="12" dur="1000" fill="hold"/>
                                        <p:tgtEl>
                                          <p:spTgt spid="54067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4067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40675">
                                            <p:txEl>
                                              <p:pRg st="2" end="2"/>
                                            </p:txEl>
                                          </p:spTgt>
                                        </p:tgtEl>
                                        <p:attrNameLst>
                                          <p:attrName>style.visibility</p:attrName>
                                        </p:attrNameLst>
                                      </p:cBhvr>
                                      <p:to>
                                        <p:strVal val="visible"/>
                                      </p:to>
                                    </p:set>
                                    <p:anim calcmode="lin" valueType="num">
                                      <p:cBhvr additive="base">
                                        <p:cTn id="17" dur="1000" fill="hold"/>
                                        <p:tgtEl>
                                          <p:spTgt spid="54067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4067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40675">
                                            <p:txEl>
                                              <p:pRg st="3" end="3"/>
                                            </p:txEl>
                                          </p:spTgt>
                                        </p:tgtEl>
                                        <p:attrNameLst>
                                          <p:attrName>style.visibility</p:attrName>
                                        </p:attrNameLst>
                                      </p:cBhvr>
                                      <p:to>
                                        <p:strVal val="visible"/>
                                      </p:to>
                                    </p:set>
                                    <p:anim calcmode="lin" valueType="num">
                                      <p:cBhvr additive="base">
                                        <p:cTn id="22" dur="1000" fill="hold"/>
                                        <p:tgtEl>
                                          <p:spTgt spid="54067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4067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40675">
                                            <p:txEl>
                                              <p:pRg st="4" end="4"/>
                                            </p:txEl>
                                          </p:spTgt>
                                        </p:tgtEl>
                                        <p:attrNameLst>
                                          <p:attrName>style.visibility</p:attrName>
                                        </p:attrNameLst>
                                      </p:cBhvr>
                                      <p:to>
                                        <p:strVal val="visible"/>
                                      </p:to>
                                    </p:set>
                                    <p:anim calcmode="lin" valueType="num">
                                      <p:cBhvr additive="base">
                                        <p:cTn id="27" dur="1000" fill="hold"/>
                                        <p:tgtEl>
                                          <p:spTgt spid="54067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40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were:</a:t>
            </a:r>
            <a:endParaRPr lang="en-US" dirty="0"/>
          </a:p>
        </p:txBody>
      </p:sp>
      <p:sp>
        <p:nvSpPr>
          <p:cNvPr id="3" name="Content Placeholder 2"/>
          <p:cNvSpPr>
            <a:spLocks noGrp="1"/>
          </p:cNvSpPr>
          <p:nvPr>
            <p:ph idx="1"/>
          </p:nvPr>
        </p:nvSpPr>
        <p:spPr/>
        <p:txBody>
          <a:bodyPr/>
          <a:lstStyle/>
          <a:p>
            <a:r>
              <a:rPr lang="en-US" dirty="0" smtClean="0"/>
              <a:t>The first to provide universal high school;</a:t>
            </a:r>
          </a:p>
          <a:p>
            <a:r>
              <a:rPr lang="en-US" dirty="0" smtClean="0"/>
              <a:t>The first to build public universities;</a:t>
            </a:r>
          </a:p>
          <a:p>
            <a:r>
              <a:rPr lang="en-US" dirty="0" smtClean="0"/>
              <a:t>The first to build community colleges;</a:t>
            </a:r>
          </a:p>
          <a:p>
            <a:r>
              <a:rPr lang="en-US" dirty="0" smtClean="0"/>
              <a:t>The first to broaden access to college, through GI Bill, Pell Grants, …</a:t>
            </a:r>
            <a:endParaRPr lang="en-US" dirty="0"/>
          </a:p>
        </p:txBody>
      </p:sp>
    </p:spTree>
    <p:extLst>
      <p:ext uri="{BB962C8B-B14F-4D97-AF65-F5344CB8AC3E}">
        <p14:creationId xmlns:p14="http://schemas.microsoft.com/office/powerpoint/2010/main" val="443540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Let’s be clear, these things do matter.</a:t>
            </a:r>
            <a:endParaRPr lang="en-US" dirty="0"/>
          </a:p>
        </p:txBody>
      </p:sp>
    </p:spTree>
    <p:extLst>
      <p:ext uri="{BB962C8B-B14F-4D97-AF65-F5344CB8AC3E}">
        <p14:creationId xmlns:p14="http://schemas.microsoft.com/office/powerpoint/2010/main" val="23927269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Child Poverty in the US, 2013</a:t>
            </a:r>
            <a:endParaRPr lang="en-US" dirty="0"/>
          </a:p>
        </p:txBody>
      </p:sp>
      <p:graphicFrame>
        <p:nvGraphicFramePr>
          <p:cNvPr id="7" name="Content Placeholder 6"/>
          <p:cNvGraphicFramePr>
            <a:graphicFrameLocks noGrp="1"/>
          </p:cNvGraphicFramePr>
          <p:nvPr>
            <p:ph idx="1"/>
            <p:extLst/>
          </p:nvPr>
        </p:nvGraphicFramePr>
        <p:xfrm>
          <a:off x="2438400" y="1676400"/>
          <a:ext cx="7239000" cy="4038600"/>
        </p:xfrm>
        <a:graphic>
          <a:graphicData uri="http://schemas.openxmlformats.org/drawingml/2006/table">
            <a:tbl>
              <a:tblPr firstRow="1" bandRow="1">
                <a:tableStyleId>{5C22544A-7EE6-4342-B048-85BDC9FD1C3A}</a:tableStyleId>
              </a:tblPr>
              <a:tblGrid>
                <a:gridCol w="3619500"/>
                <a:gridCol w="3619500"/>
              </a:tblGrid>
              <a:tr h="673100">
                <a:tc>
                  <a:txBody>
                    <a:bodyPr/>
                    <a:lstStyle/>
                    <a:p>
                      <a:endParaRPr lang="en-US" dirty="0"/>
                    </a:p>
                  </a:txBody>
                  <a:tcPr/>
                </a:tc>
                <a:tc>
                  <a:txBody>
                    <a:bodyPr/>
                    <a:lstStyle/>
                    <a:p>
                      <a:endParaRPr lang="en-US" dirty="0"/>
                    </a:p>
                  </a:txBody>
                  <a:tcPr/>
                </a:tc>
              </a:tr>
              <a:tr h="673100">
                <a:tc>
                  <a:txBody>
                    <a:bodyPr/>
                    <a:lstStyle/>
                    <a:p>
                      <a:r>
                        <a:rPr lang="en-US" sz="2800" dirty="0" smtClean="0"/>
                        <a:t>White</a:t>
                      </a:r>
                      <a:endParaRPr lang="en-US" sz="2800" dirty="0"/>
                    </a:p>
                  </a:txBody>
                  <a:tcPr/>
                </a:tc>
                <a:tc>
                  <a:txBody>
                    <a:bodyPr/>
                    <a:lstStyle/>
                    <a:p>
                      <a:r>
                        <a:rPr lang="en-US" sz="2800" dirty="0" smtClean="0"/>
                        <a:t>13.4%</a:t>
                      </a:r>
                      <a:endParaRPr lang="en-US" sz="2800" dirty="0"/>
                    </a:p>
                  </a:txBody>
                  <a:tcPr/>
                </a:tc>
              </a:tr>
              <a:tr h="673100">
                <a:tc>
                  <a:txBody>
                    <a:bodyPr/>
                    <a:lstStyle/>
                    <a:p>
                      <a:r>
                        <a:rPr lang="en-US" sz="2800" dirty="0" smtClean="0"/>
                        <a:t>Black </a:t>
                      </a:r>
                      <a:endParaRPr lang="en-US" sz="2800" dirty="0"/>
                    </a:p>
                  </a:txBody>
                  <a:tcPr/>
                </a:tc>
                <a:tc>
                  <a:txBody>
                    <a:bodyPr/>
                    <a:lstStyle/>
                    <a:p>
                      <a:r>
                        <a:rPr lang="en-US" sz="2800" dirty="0" smtClean="0"/>
                        <a:t>36.9%</a:t>
                      </a:r>
                      <a:endParaRPr lang="en-US" sz="2800" dirty="0"/>
                    </a:p>
                  </a:txBody>
                  <a:tcPr/>
                </a:tc>
              </a:tr>
              <a:tr h="673100">
                <a:tc>
                  <a:txBody>
                    <a:bodyPr/>
                    <a:lstStyle/>
                    <a:p>
                      <a:r>
                        <a:rPr lang="en-US" sz="2800" dirty="0" smtClean="0"/>
                        <a:t>Hispanic</a:t>
                      </a:r>
                      <a:endParaRPr lang="en-US" sz="2800" dirty="0"/>
                    </a:p>
                  </a:txBody>
                  <a:tcPr/>
                </a:tc>
                <a:tc>
                  <a:txBody>
                    <a:bodyPr/>
                    <a:lstStyle/>
                    <a:p>
                      <a:r>
                        <a:rPr lang="en-US" sz="2800" dirty="0" smtClean="0"/>
                        <a:t>30.4%</a:t>
                      </a:r>
                      <a:endParaRPr lang="en-US" sz="2800" dirty="0"/>
                    </a:p>
                  </a:txBody>
                  <a:tcPr/>
                </a:tc>
              </a:tr>
              <a:tr h="673100">
                <a:tc>
                  <a:txBody>
                    <a:bodyPr/>
                    <a:lstStyle/>
                    <a:p>
                      <a:r>
                        <a:rPr lang="en-US" sz="2800" dirty="0" smtClean="0"/>
                        <a:t>Asian</a:t>
                      </a:r>
                      <a:endParaRPr lang="en-US" sz="2800" dirty="0"/>
                    </a:p>
                  </a:txBody>
                  <a:tcPr/>
                </a:tc>
                <a:tc>
                  <a:txBody>
                    <a:bodyPr/>
                    <a:lstStyle/>
                    <a:p>
                      <a:r>
                        <a:rPr lang="en-US" sz="2800" dirty="0" smtClean="0"/>
                        <a:t>9.6%</a:t>
                      </a:r>
                      <a:endParaRPr lang="en-US" sz="2800" dirty="0"/>
                    </a:p>
                  </a:txBody>
                  <a:tcPr/>
                </a:tc>
              </a:tr>
              <a:tr h="673100">
                <a:tc>
                  <a:txBody>
                    <a:bodyPr/>
                    <a:lstStyle/>
                    <a:p>
                      <a:r>
                        <a:rPr lang="en-US" sz="2800" dirty="0" smtClean="0"/>
                        <a:t>ALL</a:t>
                      </a:r>
                      <a:endParaRPr lang="en-US" sz="2800" dirty="0"/>
                    </a:p>
                  </a:txBody>
                  <a:tcPr/>
                </a:tc>
                <a:tc>
                  <a:txBody>
                    <a:bodyPr/>
                    <a:lstStyle/>
                    <a:p>
                      <a:r>
                        <a:rPr lang="en-US" sz="2800" dirty="0" smtClean="0"/>
                        <a:t>19.9%</a:t>
                      </a:r>
                      <a:endParaRPr lang="en-US" sz="2800" dirty="0"/>
                    </a:p>
                  </a:txBody>
                  <a:tcPr/>
                </a:tc>
              </a:tr>
            </a:tbl>
          </a:graphicData>
        </a:graphic>
      </p:graphicFrame>
      <p:sp>
        <p:nvSpPr>
          <p:cNvPr id="5" name="Text Placeholder 4"/>
          <p:cNvSpPr>
            <a:spLocks noGrp="1"/>
          </p:cNvSpPr>
          <p:nvPr>
            <p:ph type="body" sz="quarter" idx="10"/>
          </p:nvPr>
        </p:nvSpPr>
        <p:spPr/>
        <p:txBody>
          <a:bodyPr>
            <a:normAutofit lnSpcReduction="10000"/>
          </a:bodyPr>
          <a:lstStyle/>
          <a:p>
            <a:r>
              <a:rPr lang="en-US" dirty="0" smtClean="0"/>
              <a:t>Source:  US Census Bureau</a:t>
            </a:r>
            <a:endParaRPr lang="en-US" dirty="0"/>
          </a:p>
        </p:txBody>
      </p:sp>
    </p:spTree>
    <p:extLst>
      <p:ext uri="{BB962C8B-B14F-4D97-AF65-F5344CB8AC3E}">
        <p14:creationId xmlns:p14="http://schemas.microsoft.com/office/powerpoint/2010/main" val="31708496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 let’s also be clear:  tolerating high child poverty rates is a policy choice.  Though we remain the richest nation on earth…</a:t>
            </a:r>
            <a:endParaRPr lang="en-US" dirty="0"/>
          </a:p>
        </p:txBody>
      </p:sp>
    </p:spTree>
    <p:extLst>
      <p:ext uri="{BB962C8B-B14F-4D97-AF65-F5344CB8AC3E}">
        <p14:creationId xmlns:p14="http://schemas.microsoft.com/office/powerpoint/2010/main" val="29238341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36443"/>
            <a:ext cx="4777826" cy="6583680"/>
          </a:xfrm>
        </p:spPr>
      </p:pic>
    </p:spTree>
    <p:extLst>
      <p:ext uri="{BB962C8B-B14F-4D97-AF65-F5344CB8AC3E}">
        <p14:creationId xmlns:p14="http://schemas.microsoft.com/office/powerpoint/2010/main" val="33523731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Yet, how </a:t>
            </a:r>
            <a:r>
              <a:rPr lang="en-US" b="1" dirty="0" smtClean="0"/>
              <a:t>we</a:t>
            </a:r>
            <a:r>
              <a:rPr lang="en-US" dirty="0" smtClean="0"/>
              <a:t> </a:t>
            </a:r>
            <a:r>
              <a:rPr lang="en-US" dirty="0"/>
              <a:t>as </a:t>
            </a:r>
            <a:r>
              <a:rPr lang="en-US" dirty="0" smtClean="0"/>
              <a:t>educators respond to the effects of that choice </a:t>
            </a:r>
            <a:r>
              <a:rPr lang="en-US" b="1" i="1" dirty="0" smtClean="0"/>
              <a:t>is a choice, too</a:t>
            </a:r>
            <a:r>
              <a:rPr lang="en-US" dirty="0" smtClean="0"/>
              <a:t>.  </a:t>
            </a:r>
            <a:endParaRPr lang="en-US" dirty="0"/>
          </a:p>
        </p:txBody>
      </p:sp>
    </p:spTree>
    <p:extLst>
      <p:ext uri="{BB962C8B-B14F-4D97-AF65-F5344CB8AC3E}">
        <p14:creationId xmlns:p14="http://schemas.microsoft.com/office/powerpoint/2010/main" val="31480967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 can choose to go along with what has become </a:t>
            </a:r>
            <a:r>
              <a:rPr lang="en-US" i="1" dirty="0" smtClean="0"/>
              <a:t>conventional wisdom </a:t>
            </a:r>
            <a:r>
              <a:rPr lang="en-US" dirty="0" smtClean="0"/>
              <a:t>in our profession—that, until we fix poverty, there’s not much we educators can do…</a:t>
            </a:r>
            <a:endParaRPr lang="en-US" dirty="0"/>
          </a:p>
        </p:txBody>
      </p:sp>
    </p:spTree>
    <p:extLst>
      <p:ext uri="{BB962C8B-B14F-4D97-AF65-F5344CB8AC3E}">
        <p14:creationId xmlns:p14="http://schemas.microsoft.com/office/powerpoint/2010/main" val="33223306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Or we can </a:t>
            </a:r>
            <a:r>
              <a:rPr lang="en-US" i="1" dirty="0" smtClean="0"/>
              <a:t>choose differently.  </a:t>
            </a:r>
            <a:endParaRPr lang="en-US" i="1" dirty="0"/>
          </a:p>
        </p:txBody>
      </p:sp>
      <p:sp>
        <p:nvSpPr>
          <p:cNvPr id="3" name="Subtitle 2"/>
          <p:cNvSpPr>
            <a:spLocks noGrp="1"/>
          </p:cNvSpPr>
          <p:nvPr>
            <p:ph type="subTitle" idx="1"/>
          </p:nvPr>
        </p:nvSpPr>
        <p:spPr/>
        <p:txBody>
          <a:bodyPr>
            <a:normAutofit/>
          </a:bodyPr>
          <a:lstStyle/>
          <a:p>
            <a:r>
              <a:rPr lang="en-US" dirty="0" smtClean="0"/>
              <a:t>…joining colleagues in schools all over this country that serve </a:t>
            </a:r>
            <a:r>
              <a:rPr lang="en-US" u="sng" dirty="0" smtClean="0"/>
              <a:t>very poor</a:t>
            </a:r>
            <a:r>
              <a:rPr lang="en-US" dirty="0" smtClean="0"/>
              <a:t> kids but get </a:t>
            </a:r>
            <a:r>
              <a:rPr lang="en-US" u="sng" dirty="0" smtClean="0"/>
              <a:t>very good </a:t>
            </a:r>
            <a:r>
              <a:rPr lang="en-US" dirty="0" smtClean="0"/>
              <a:t>results.  </a:t>
            </a:r>
            <a:endParaRPr lang="en-US" dirty="0"/>
          </a:p>
        </p:txBody>
      </p:sp>
    </p:spTree>
    <p:extLst>
      <p:ext uri="{BB962C8B-B14F-4D97-AF65-F5344CB8AC3E}">
        <p14:creationId xmlns:p14="http://schemas.microsoft.com/office/powerpoint/2010/main" val="14061100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2446.jpg"/>
          <p:cNvPicPr>
            <a:picLocks noChangeAspect="1"/>
          </p:cNvPicPr>
          <p:nvPr/>
        </p:nvPicPr>
        <p:blipFill>
          <a:blip r:embed="rId3" cstate="print"/>
          <a:stretch>
            <a:fillRect/>
          </a:stretch>
        </p:blipFill>
        <p:spPr>
          <a:xfrm>
            <a:off x="5943600" y="2971800"/>
            <a:ext cx="4038600" cy="2922404"/>
          </a:xfrm>
          <a:prstGeom prst="rect">
            <a:avLst/>
          </a:prstGeom>
          <a:ln>
            <a:solidFill>
              <a:schemeClr val="accent1"/>
            </a:solidFill>
          </a:ln>
        </p:spPr>
      </p:pic>
      <p:sp>
        <p:nvSpPr>
          <p:cNvPr id="23554" name="Rectangle 2"/>
          <p:cNvSpPr>
            <a:spLocks noGrp="1" noChangeArrowheads="1"/>
          </p:cNvSpPr>
          <p:nvPr>
            <p:ph type="title"/>
          </p:nvPr>
        </p:nvSpPr>
        <p:spPr/>
        <p:txBody>
          <a:bodyPr>
            <a:normAutofit fontScale="90000"/>
          </a:bodyPr>
          <a:lstStyle/>
          <a:p>
            <a:pPr eaLnBrk="1" hangingPunct="1"/>
            <a:r>
              <a:rPr lang="en-US" b="1" dirty="0" smtClean="0"/>
              <a:t>George Hall Elementary School</a:t>
            </a:r>
            <a:br>
              <a:rPr lang="en-US" b="1" dirty="0" smtClean="0"/>
            </a:br>
            <a:r>
              <a:rPr lang="en-US" sz="3200" b="1" dirty="0"/>
              <a:t>Mobile, Alabama</a:t>
            </a:r>
            <a:endParaRPr lang="en-US" sz="3600" b="1" dirty="0"/>
          </a:p>
        </p:txBody>
      </p:sp>
      <p:sp>
        <p:nvSpPr>
          <p:cNvPr id="23555" name="Content Placeholder 5"/>
          <p:cNvSpPr>
            <a:spLocks noGrp="1"/>
          </p:cNvSpPr>
          <p:nvPr>
            <p:ph idx="1"/>
          </p:nvPr>
        </p:nvSpPr>
        <p:spPr/>
        <p:txBody>
          <a:bodyPr/>
          <a:lstStyle/>
          <a:p>
            <a:pPr eaLnBrk="1" hangingPunct="1"/>
            <a:r>
              <a:rPr lang="en-US" dirty="0" smtClean="0"/>
              <a:t>545 students in grades PK-5</a:t>
            </a:r>
          </a:p>
          <a:p>
            <a:pPr lvl="1" eaLnBrk="1" hangingPunct="1"/>
            <a:r>
              <a:rPr lang="en-US" dirty="0" smtClean="0"/>
              <a:t>99% African American</a:t>
            </a:r>
          </a:p>
          <a:p>
            <a:pPr eaLnBrk="1" hangingPunct="1"/>
            <a:r>
              <a:rPr lang="en-US" dirty="0" smtClean="0"/>
              <a:t>98% Low Income</a:t>
            </a:r>
          </a:p>
        </p:txBody>
      </p:sp>
      <p:sp>
        <p:nvSpPr>
          <p:cNvPr id="23558" name="Text Placeholder 7"/>
          <p:cNvSpPr>
            <a:spLocks noGrp="1"/>
          </p:cNvSpPr>
          <p:nvPr>
            <p:ph type="body" sz="quarter" idx="4294967295"/>
          </p:nvPr>
        </p:nvSpPr>
        <p:spPr>
          <a:xfrm>
            <a:off x="1981200" y="6172200"/>
            <a:ext cx="8686800" cy="228600"/>
          </a:xfrm>
        </p:spPr>
        <p:txBody>
          <a:bodyPr>
            <a:normAutofit fontScale="32500" lnSpcReduction="20000"/>
          </a:bodyPr>
          <a:lstStyle/>
          <a:p>
            <a:pPr eaLnBrk="1" hangingPunct="1">
              <a:buNone/>
            </a:pPr>
            <a:r>
              <a:rPr lang="en-US" dirty="0" smtClean="0"/>
              <a:t>Source: Alabama Department of Education</a:t>
            </a:r>
          </a:p>
        </p:txBody>
      </p:sp>
      <p:sp>
        <p:nvSpPr>
          <p:cNvPr id="6" name="Text Placeholder 7"/>
          <p:cNvSpPr txBox="1">
            <a:spLocks/>
          </p:cNvSpPr>
          <p:nvPr/>
        </p:nvSpPr>
        <p:spPr bwMode="auto">
          <a:xfrm>
            <a:off x="2057400" y="5943600"/>
            <a:ext cx="4953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1100" dirty="0"/>
              <a:t>Note: Enrollment data are for 2011-12 school year</a:t>
            </a:r>
          </a:p>
        </p:txBody>
      </p:sp>
      <p:pic>
        <p:nvPicPr>
          <p:cNvPr id="7" name="Picture 6" descr="DTM 09 Logo.JPG"/>
          <p:cNvPicPr>
            <a:picLocks noChangeAspect="1"/>
          </p:cNvPicPr>
          <p:nvPr/>
        </p:nvPicPr>
        <p:blipFill>
          <a:blip r:embed="rId4" cstate="print"/>
          <a:stretch>
            <a:fillRect/>
          </a:stretch>
        </p:blipFill>
        <p:spPr>
          <a:xfrm>
            <a:off x="7391400" y="5943601"/>
            <a:ext cx="2819400" cy="428625"/>
          </a:xfrm>
          <a:prstGeom prst="rect">
            <a:avLst/>
          </a:prstGeom>
        </p:spPr>
      </p:pic>
    </p:spTree>
    <p:extLst>
      <p:ext uri="{BB962C8B-B14F-4D97-AF65-F5344CB8AC3E}">
        <p14:creationId xmlns:p14="http://schemas.microsoft.com/office/powerpoint/2010/main" val="264325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0" y="546265"/>
            <a:ext cx="8229600" cy="748146"/>
          </a:xfrm>
        </p:spPr>
        <p:txBody>
          <a:bodyPr>
            <a:noAutofit/>
          </a:bodyPr>
          <a:lstStyle/>
          <a:p>
            <a:pPr>
              <a:defRPr/>
            </a:pPr>
            <a:r>
              <a:rPr lang="en-US" sz="2800" dirty="0">
                <a:latin typeface="Univers 55" pitchFamily="34" charset="0"/>
              </a:rPr>
              <a:t>Big Improvement at George Hall Elementary</a:t>
            </a:r>
          </a:p>
        </p:txBody>
      </p:sp>
      <p:graphicFrame>
        <p:nvGraphicFramePr>
          <p:cNvPr id="9" name="Content Placeholder 5"/>
          <p:cNvGraphicFramePr>
            <a:graphicFrameLocks noGrp="1"/>
          </p:cNvGraphicFramePr>
          <p:nvPr>
            <p:ph idx="1"/>
            <p:extLst/>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4100" name="Text Placeholder 3"/>
          <p:cNvSpPr>
            <a:spLocks noGrp="1"/>
          </p:cNvSpPr>
          <p:nvPr>
            <p:ph type="body" sz="quarter" idx="10"/>
          </p:nvPr>
        </p:nvSpPr>
        <p:spPr/>
        <p:txBody>
          <a:bodyPr>
            <a:noAutofit/>
          </a:bodyPr>
          <a:lstStyle/>
          <a:p>
            <a:r>
              <a:rPr lang="en-US" dirty="0" smtClean="0"/>
              <a:t>Alabama Department of Education</a:t>
            </a:r>
          </a:p>
        </p:txBody>
      </p:sp>
      <p:cxnSp>
        <p:nvCxnSpPr>
          <p:cNvPr id="10" name="Straight Arrow Connector 9"/>
          <p:cNvCxnSpPr/>
          <p:nvPr/>
        </p:nvCxnSpPr>
        <p:spPr>
          <a:xfrm flipV="1">
            <a:off x="4343400" y="2362200"/>
            <a:ext cx="22098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71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259" y="490848"/>
            <a:ext cx="8478983" cy="1066800"/>
          </a:xfrm>
        </p:spPr>
        <p:txBody>
          <a:bodyPr>
            <a:noAutofit/>
          </a:bodyPr>
          <a:lstStyle/>
          <a:p>
            <a:r>
              <a:rPr lang="en-US" sz="2800" dirty="0"/>
              <a:t>Exceeding Standards: George Hall students </a:t>
            </a:r>
            <a:br>
              <a:rPr lang="en-US" sz="2800" dirty="0"/>
            </a:br>
            <a:r>
              <a:rPr lang="en-US" sz="2800" dirty="0"/>
              <a:t>outperform white students in Alabama</a:t>
            </a:r>
          </a:p>
        </p:txBody>
      </p:sp>
      <p:graphicFrame>
        <p:nvGraphicFramePr>
          <p:cNvPr id="8" name="Content Placeholder 7"/>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a:xfrm>
            <a:off x="1981200" y="6272150"/>
            <a:ext cx="8686800" cy="228600"/>
          </a:xfrm>
        </p:spPr>
        <p:txBody>
          <a:bodyPr>
            <a:normAutofit fontScale="92500" lnSpcReduction="10000"/>
          </a:bodyPr>
          <a:lstStyle/>
          <a:p>
            <a:r>
              <a:rPr lang="en-US" dirty="0" smtClean="0"/>
              <a:t>Alabama Department of Education</a:t>
            </a:r>
            <a:endParaRPr lang="en-US" dirty="0"/>
          </a:p>
        </p:txBody>
      </p:sp>
    </p:spTree>
    <p:extLst>
      <p:ext uri="{BB962C8B-B14F-4D97-AF65-F5344CB8AC3E}">
        <p14:creationId xmlns:p14="http://schemas.microsoft.com/office/powerpoint/2010/main" val="5592688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ole_country.png"/>
          <p:cNvPicPr>
            <a:picLocks noChangeAspect="1"/>
          </p:cNvPicPr>
          <p:nvPr/>
        </p:nvPicPr>
        <p:blipFill>
          <a:blip r:embed="rId2" cstate="print"/>
          <a:stretch>
            <a:fillRect/>
          </a:stretch>
        </p:blipFill>
        <p:spPr>
          <a:xfrm>
            <a:off x="1828800" y="1666876"/>
            <a:ext cx="2895600" cy="2109295"/>
          </a:xfrm>
          <a:prstGeom prst="rect">
            <a:avLst/>
          </a:prstGeom>
        </p:spPr>
      </p:pic>
      <p:sp>
        <p:nvSpPr>
          <p:cNvPr id="8" name="TextBox 7"/>
          <p:cNvSpPr txBox="1"/>
          <p:nvPr/>
        </p:nvSpPr>
        <p:spPr>
          <a:xfrm>
            <a:off x="1752600" y="1057276"/>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1920</a:t>
            </a:r>
          </a:p>
        </p:txBody>
      </p:sp>
      <p:pic>
        <p:nvPicPr>
          <p:cNvPr id="10" name="Picture 9" descr="21percent.png"/>
          <p:cNvPicPr>
            <a:picLocks noChangeAspect="1"/>
          </p:cNvPicPr>
          <p:nvPr/>
        </p:nvPicPr>
        <p:blipFill>
          <a:blip r:embed="rId3" cstate="print"/>
          <a:stretch>
            <a:fillRect/>
          </a:stretch>
        </p:blipFill>
        <p:spPr>
          <a:xfrm>
            <a:off x="1828800" y="1666876"/>
            <a:ext cx="2895600" cy="2109295"/>
          </a:xfrm>
          <a:prstGeom prst="rect">
            <a:avLst/>
          </a:prstGeom>
        </p:spPr>
      </p:pic>
      <p:sp>
        <p:nvSpPr>
          <p:cNvPr id="11" name="TextBox 10"/>
          <p:cNvSpPr txBox="1"/>
          <p:nvPr/>
        </p:nvSpPr>
        <p:spPr>
          <a:xfrm>
            <a:off x="4343400" y="1057276"/>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1940</a:t>
            </a:r>
          </a:p>
        </p:txBody>
      </p:sp>
      <p:pic>
        <p:nvPicPr>
          <p:cNvPr id="12" name="Picture 11" descr="whole_country.png"/>
          <p:cNvPicPr>
            <a:picLocks noChangeAspect="1"/>
          </p:cNvPicPr>
          <p:nvPr/>
        </p:nvPicPr>
        <p:blipFill>
          <a:blip r:embed="rId2" cstate="print"/>
          <a:stretch>
            <a:fillRect/>
          </a:stretch>
        </p:blipFill>
        <p:spPr>
          <a:xfrm>
            <a:off x="4343400" y="1666876"/>
            <a:ext cx="2895600" cy="2109295"/>
          </a:xfrm>
          <a:prstGeom prst="rect">
            <a:avLst/>
          </a:prstGeom>
        </p:spPr>
      </p:pic>
      <p:pic>
        <p:nvPicPr>
          <p:cNvPr id="13" name="Picture 12" descr="38percent.png"/>
          <p:cNvPicPr>
            <a:picLocks noChangeAspect="1"/>
          </p:cNvPicPr>
          <p:nvPr/>
        </p:nvPicPr>
        <p:blipFill>
          <a:blip r:embed="rId4" cstate="print"/>
          <a:stretch>
            <a:fillRect/>
          </a:stretch>
        </p:blipFill>
        <p:spPr>
          <a:xfrm>
            <a:off x="4343400" y="1666876"/>
            <a:ext cx="2895600" cy="2109295"/>
          </a:xfrm>
          <a:prstGeom prst="rect">
            <a:avLst/>
          </a:prstGeom>
        </p:spPr>
      </p:pic>
      <p:sp>
        <p:nvSpPr>
          <p:cNvPr id="14" name="TextBox 13"/>
          <p:cNvSpPr txBox="1"/>
          <p:nvPr/>
        </p:nvSpPr>
        <p:spPr>
          <a:xfrm>
            <a:off x="7086600" y="10668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1960</a:t>
            </a:r>
          </a:p>
        </p:txBody>
      </p:sp>
      <p:pic>
        <p:nvPicPr>
          <p:cNvPr id="15" name="Picture 14" descr="whole_country.png"/>
          <p:cNvPicPr>
            <a:picLocks noChangeAspect="1"/>
          </p:cNvPicPr>
          <p:nvPr/>
        </p:nvPicPr>
        <p:blipFill>
          <a:blip r:embed="rId2" cstate="print"/>
          <a:stretch>
            <a:fillRect/>
          </a:stretch>
        </p:blipFill>
        <p:spPr>
          <a:xfrm>
            <a:off x="7086600" y="1752601"/>
            <a:ext cx="2895600" cy="2109295"/>
          </a:xfrm>
          <a:prstGeom prst="rect">
            <a:avLst/>
          </a:prstGeom>
        </p:spPr>
      </p:pic>
      <p:pic>
        <p:nvPicPr>
          <p:cNvPr id="17" name="Picture 16" descr="61percent.png"/>
          <p:cNvPicPr>
            <a:picLocks noChangeAspect="1"/>
          </p:cNvPicPr>
          <p:nvPr/>
        </p:nvPicPr>
        <p:blipFill>
          <a:blip r:embed="rId5" cstate="print"/>
          <a:stretch>
            <a:fillRect/>
          </a:stretch>
        </p:blipFill>
        <p:spPr>
          <a:xfrm>
            <a:off x="7086600" y="1752601"/>
            <a:ext cx="2895600" cy="2109295"/>
          </a:xfrm>
          <a:prstGeom prst="rect">
            <a:avLst/>
          </a:prstGeom>
        </p:spPr>
      </p:pic>
      <p:pic>
        <p:nvPicPr>
          <p:cNvPr id="20" name="Picture 19" descr="whole_country.png"/>
          <p:cNvPicPr>
            <a:picLocks noChangeAspect="1"/>
          </p:cNvPicPr>
          <p:nvPr/>
        </p:nvPicPr>
        <p:blipFill>
          <a:blip r:embed="rId2" cstate="print"/>
          <a:stretch>
            <a:fillRect/>
          </a:stretch>
        </p:blipFill>
        <p:spPr>
          <a:xfrm>
            <a:off x="1752600" y="4616998"/>
            <a:ext cx="2867194" cy="2088603"/>
          </a:xfrm>
          <a:prstGeom prst="rect">
            <a:avLst/>
          </a:prstGeom>
        </p:spPr>
      </p:pic>
      <p:sp>
        <p:nvSpPr>
          <p:cNvPr id="21" name="TextBox 20"/>
          <p:cNvSpPr txBox="1"/>
          <p:nvPr/>
        </p:nvSpPr>
        <p:spPr>
          <a:xfrm>
            <a:off x="1676400" y="4078070"/>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1980</a:t>
            </a:r>
          </a:p>
        </p:txBody>
      </p:sp>
      <p:pic>
        <p:nvPicPr>
          <p:cNvPr id="22" name="Picture 21" descr="85percent.png"/>
          <p:cNvPicPr>
            <a:picLocks noChangeAspect="1"/>
          </p:cNvPicPr>
          <p:nvPr/>
        </p:nvPicPr>
        <p:blipFill>
          <a:blip r:embed="rId6" cstate="print"/>
          <a:stretch>
            <a:fillRect/>
          </a:stretch>
        </p:blipFill>
        <p:spPr>
          <a:xfrm>
            <a:off x="1752600" y="4614068"/>
            <a:ext cx="2871216" cy="2091532"/>
          </a:xfrm>
          <a:prstGeom prst="rect">
            <a:avLst/>
          </a:prstGeom>
        </p:spPr>
      </p:pic>
      <p:sp>
        <p:nvSpPr>
          <p:cNvPr id="23" name="TextBox 22"/>
          <p:cNvSpPr txBox="1"/>
          <p:nvPr/>
        </p:nvSpPr>
        <p:spPr>
          <a:xfrm>
            <a:off x="4343400" y="40386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2000</a:t>
            </a:r>
          </a:p>
        </p:txBody>
      </p:sp>
      <p:pic>
        <p:nvPicPr>
          <p:cNvPr id="24" name="Picture 23" descr="whole_country.png"/>
          <p:cNvPicPr>
            <a:picLocks noChangeAspect="1"/>
          </p:cNvPicPr>
          <p:nvPr/>
        </p:nvPicPr>
        <p:blipFill>
          <a:blip r:embed="rId2" cstate="print"/>
          <a:stretch>
            <a:fillRect/>
          </a:stretch>
        </p:blipFill>
        <p:spPr>
          <a:xfrm>
            <a:off x="4495800" y="4687824"/>
            <a:ext cx="2874570" cy="2093976"/>
          </a:xfrm>
          <a:prstGeom prst="rect">
            <a:avLst/>
          </a:prstGeom>
        </p:spPr>
      </p:pic>
      <p:pic>
        <p:nvPicPr>
          <p:cNvPr id="25" name="Picture 24" descr="88percent.png"/>
          <p:cNvPicPr>
            <a:picLocks noChangeAspect="1"/>
          </p:cNvPicPr>
          <p:nvPr/>
        </p:nvPicPr>
        <p:blipFill>
          <a:blip r:embed="rId7" cstate="print"/>
          <a:stretch>
            <a:fillRect/>
          </a:stretch>
        </p:blipFill>
        <p:spPr>
          <a:xfrm>
            <a:off x="4495801" y="4687824"/>
            <a:ext cx="2874571" cy="2093976"/>
          </a:xfrm>
          <a:prstGeom prst="rect">
            <a:avLst/>
          </a:prstGeom>
        </p:spPr>
      </p:pic>
      <p:sp>
        <p:nvSpPr>
          <p:cNvPr id="26" name="TextBox 25"/>
          <p:cNvSpPr txBox="1"/>
          <p:nvPr/>
        </p:nvSpPr>
        <p:spPr>
          <a:xfrm>
            <a:off x="7162800" y="40386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2012</a:t>
            </a:r>
          </a:p>
        </p:txBody>
      </p:sp>
      <p:pic>
        <p:nvPicPr>
          <p:cNvPr id="27" name="Picture 26" descr="whole_country.png"/>
          <p:cNvPicPr>
            <a:picLocks noChangeAspect="1"/>
          </p:cNvPicPr>
          <p:nvPr/>
        </p:nvPicPr>
        <p:blipFill>
          <a:blip r:embed="rId2" cstate="print"/>
          <a:stretch>
            <a:fillRect/>
          </a:stretch>
        </p:blipFill>
        <p:spPr>
          <a:xfrm>
            <a:off x="7260030" y="4764024"/>
            <a:ext cx="2874571" cy="2093976"/>
          </a:xfrm>
          <a:prstGeom prst="rect">
            <a:avLst/>
          </a:prstGeom>
        </p:spPr>
      </p:pic>
      <p:pic>
        <p:nvPicPr>
          <p:cNvPr id="28" name="Picture 27" descr="90percent.png"/>
          <p:cNvPicPr>
            <a:picLocks noChangeAspect="1"/>
          </p:cNvPicPr>
          <p:nvPr/>
        </p:nvPicPr>
        <p:blipFill>
          <a:blip r:embed="rId8" cstate="print"/>
          <a:stretch>
            <a:fillRect/>
          </a:stretch>
        </p:blipFill>
        <p:spPr>
          <a:xfrm>
            <a:off x="7260030" y="4764024"/>
            <a:ext cx="2874571" cy="2093976"/>
          </a:xfrm>
          <a:prstGeom prst="rect">
            <a:avLst/>
          </a:prstGeom>
        </p:spPr>
      </p:pic>
      <p:sp>
        <p:nvSpPr>
          <p:cNvPr id="29" name="TextBox 28"/>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high school diploma </a:t>
            </a:r>
          </a:p>
        </p:txBody>
      </p:sp>
    </p:spTree>
    <p:extLst>
      <p:ext uri="{BB962C8B-B14F-4D97-AF65-F5344CB8AC3E}">
        <p14:creationId xmlns:p14="http://schemas.microsoft.com/office/powerpoint/2010/main" val="2090567599"/>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21" grpId="0"/>
      <p:bldP spid="23" grpId="0"/>
      <p:bldP spid="2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609600"/>
            <a:ext cx="8229600" cy="1066800"/>
          </a:xfrm>
          <a:prstGeom prst="rect">
            <a:avLst/>
          </a:prstGeom>
        </p:spPr>
        <p:txBody>
          <a:bodyPr vert="horz" lIns="91440" tIns="45720" rIns="91440" bIns="45720" rtlCol="0" anchor="ctr">
            <a:normAutofit fontScale="97500" lnSpcReduction="10000"/>
          </a:bodyPr>
          <a:lstStyle/>
          <a:p>
            <a:pPr algn="ctr">
              <a:spcBef>
                <a:spcPct val="0"/>
              </a:spcBef>
              <a:defRPr/>
            </a:pPr>
            <a:r>
              <a:rPr lang="en-US" sz="3800" b="1" dirty="0">
                <a:ea typeface="+mj-ea"/>
                <a:cs typeface="+mj-cs"/>
              </a:rPr>
              <a:t>Halle Hewetson Elementary School</a:t>
            </a:r>
            <a:br>
              <a:rPr lang="en-US" sz="3800" b="1" dirty="0">
                <a:ea typeface="+mj-ea"/>
                <a:cs typeface="+mj-cs"/>
              </a:rPr>
            </a:br>
            <a:r>
              <a:rPr lang="en-US" sz="2900" b="1" dirty="0">
                <a:ea typeface="+mj-ea"/>
                <a:cs typeface="+mj-cs"/>
              </a:rPr>
              <a:t>Las Vegas, NV</a:t>
            </a:r>
          </a:p>
        </p:txBody>
      </p:sp>
      <p:sp>
        <p:nvSpPr>
          <p:cNvPr id="5" name="Content Placeholder 5"/>
          <p:cNvSpPr txBox="1">
            <a:spLocks/>
          </p:cNvSpPr>
          <p:nvPr/>
        </p:nvSpPr>
        <p:spPr>
          <a:xfrm>
            <a:off x="1981200" y="1828801"/>
            <a:ext cx="7620000" cy="4297363"/>
          </a:xfrm>
          <a:prstGeom prst="rect">
            <a:avLst/>
          </a:prstGeom>
        </p:spPr>
        <p:txBody>
          <a:bodyPr/>
          <a:lstStyle/>
          <a:p>
            <a:pPr marL="342900" indent="-342900">
              <a:spcBef>
                <a:spcPct val="20000"/>
              </a:spcBef>
              <a:buFont typeface="Arial" pitchFamily="34" charset="0"/>
              <a:buChar char="•"/>
              <a:defRPr/>
            </a:pPr>
            <a:r>
              <a:rPr lang="en-US" sz="3200" dirty="0"/>
              <a:t>962 students in grades PK – 5</a:t>
            </a:r>
          </a:p>
          <a:p>
            <a:pPr marL="742950" lvl="1" indent="-285750">
              <a:spcBef>
                <a:spcPct val="20000"/>
              </a:spcBef>
              <a:buFont typeface="Arial" pitchFamily="34" charset="0"/>
              <a:buChar char="–"/>
              <a:defRPr/>
            </a:pPr>
            <a:r>
              <a:rPr lang="en-US" sz="2800" dirty="0"/>
              <a:t>85% Latino</a:t>
            </a:r>
          </a:p>
          <a:p>
            <a:pPr marL="742950" lvl="1" indent="-285750">
              <a:spcBef>
                <a:spcPct val="20000"/>
              </a:spcBef>
              <a:buFont typeface="Arial" pitchFamily="34" charset="0"/>
              <a:buChar char="–"/>
              <a:defRPr/>
            </a:pPr>
            <a:r>
              <a:rPr lang="en-US" sz="2800" dirty="0"/>
              <a:t>7% African American</a:t>
            </a:r>
          </a:p>
          <a:p>
            <a:pPr marL="342900" indent="-342900">
              <a:spcBef>
                <a:spcPct val="20000"/>
              </a:spcBef>
              <a:buFont typeface="Arial" pitchFamily="34" charset="0"/>
              <a:buChar char="•"/>
              <a:defRPr/>
            </a:pPr>
            <a:r>
              <a:rPr lang="en-US" sz="3200" dirty="0"/>
              <a:t>100% Low Income</a:t>
            </a:r>
          </a:p>
          <a:p>
            <a:pPr marL="342900" indent="-342900">
              <a:spcBef>
                <a:spcPct val="20000"/>
              </a:spcBef>
              <a:buFont typeface="Arial" pitchFamily="34" charset="0"/>
              <a:buChar char="•"/>
              <a:defRPr/>
            </a:pPr>
            <a:r>
              <a:rPr lang="en-US" sz="3200" dirty="0"/>
              <a:t>71% Limited English </a:t>
            </a:r>
          </a:p>
          <a:p>
            <a:pPr marL="342900" indent="-342900">
              <a:spcBef>
                <a:spcPct val="20000"/>
              </a:spcBef>
              <a:defRPr/>
            </a:pPr>
            <a:r>
              <a:rPr lang="en-US" sz="3200" dirty="0"/>
              <a:t>	Proficient</a:t>
            </a:r>
          </a:p>
          <a:p>
            <a:pPr marL="742950" lvl="1" indent="-285750">
              <a:spcBef>
                <a:spcPct val="20000"/>
              </a:spcBef>
              <a:buFont typeface="Arial" pitchFamily="34" charset="0"/>
              <a:buChar char="–"/>
              <a:defRPr/>
            </a:pPr>
            <a:endParaRPr lang="en-US" sz="2800" dirty="0"/>
          </a:p>
        </p:txBody>
      </p:sp>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t>Source: Nevada Department of Education</a:t>
            </a:r>
          </a:p>
        </p:txBody>
      </p:sp>
      <p:sp>
        <p:nvSpPr>
          <p:cNvPr id="7" name="Text Placeholder 3"/>
          <p:cNvSpPr txBox="1">
            <a:spLocks/>
          </p:cNvSpPr>
          <p:nvPr/>
        </p:nvSpPr>
        <p:spPr>
          <a:xfrm>
            <a:off x="1524000" y="6096000"/>
            <a:ext cx="8686800" cy="228600"/>
          </a:xfrm>
          <a:prstGeom prst="rect">
            <a:avLst/>
          </a:prstGeom>
        </p:spPr>
        <p:txBody>
          <a:bodyPr>
            <a:normAutofit fontScale="32500" lnSpcReduction="20000"/>
          </a:bodyPr>
          <a:lstStyle/>
          <a:p>
            <a:pPr marL="342900" indent="-342900">
              <a:spcBef>
                <a:spcPct val="20000"/>
              </a:spcBef>
              <a:defRPr/>
            </a:pPr>
            <a:r>
              <a:rPr lang="en-US" sz="3200" dirty="0"/>
              <a:t>Note: Data are for 2010-2011 school year</a:t>
            </a:r>
          </a:p>
        </p:txBody>
      </p:sp>
      <p:pic>
        <p:nvPicPr>
          <p:cNvPr id="5122" name="Picture 2"/>
          <p:cNvPicPr>
            <a:picLocks noChangeAspect="1" noChangeArrowheads="1"/>
          </p:cNvPicPr>
          <p:nvPr/>
        </p:nvPicPr>
        <p:blipFill>
          <a:blip r:embed="rId3" cstate="print"/>
          <a:srcRect/>
          <a:stretch>
            <a:fillRect/>
          </a:stretch>
        </p:blipFill>
        <p:spPr bwMode="auto">
          <a:xfrm>
            <a:off x="6172201" y="2514601"/>
            <a:ext cx="4267358" cy="3733799"/>
          </a:xfrm>
          <a:prstGeom prst="rect">
            <a:avLst/>
          </a:prstGeom>
          <a:noFill/>
          <a:ln w="9525">
            <a:noFill/>
            <a:miter lim="800000"/>
            <a:headEnd/>
            <a:tailEnd/>
          </a:ln>
          <a:effectLst/>
        </p:spPr>
      </p:pic>
    </p:spTree>
    <p:extLst>
      <p:ext uri="{BB962C8B-B14F-4D97-AF65-F5344CB8AC3E}">
        <p14:creationId xmlns:p14="http://schemas.microsoft.com/office/powerpoint/2010/main" val="54981568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t>Source: Nevada Department of Education</a:t>
            </a:r>
          </a:p>
        </p:txBody>
      </p:sp>
      <p:graphicFrame>
        <p:nvGraphicFramePr>
          <p:cNvPr id="3" name="Content Placeholder 5"/>
          <p:cNvGraphicFramePr>
            <a:graphicFrameLocks/>
          </p:cNvGraphicFramePr>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981200" y="609600"/>
            <a:ext cx="8229600" cy="1066800"/>
          </a:xfrm>
          <a:prstGeom prst="rect">
            <a:avLst/>
          </a:prstGeom>
          <a:noFill/>
        </p:spPr>
        <p:txBody>
          <a:bodyPr vert="horz" lIns="91440" tIns="45720" rIns="91440" bIns="45720" rtlCol="0" anchor="ctr">
            <a:noAutofit/>
          </a:bodyPr>
          <a:lstStyle/>
          <a:p>
            <a:pPr algn="ctr">
              <a:spcBef>
                <a:spcPct val="0"/>
              </a:spcBef>
              <a:defRPr/>
            </a:pPr>
            <a:r>
              <a:rPr lang="en-US" sz="3600" dirty="0">
                <a:ea typeface="+mj-ea"/>
                <a:cs typeface="+mj-cs"/>
              </a:rPr>
              <a:t>Big Improvement</a:t>
            </a:r>
            <a:br>
              <a:rPr lang="en-US" sz="3600" dirty="0">
                <a:ea typeface="+mj-ea"/>
                <a:cs typeface="+mj-cs"/>
              </a:rPr>
            </a:br>
            <a:r>
              <a:rPr lang="en-US" sz="3600" dirty="0">
                <a:ea typeface="+mj-ea"/>
                <a:cs typeface="+mj-cs"/>
              </a:rPr>
              <a:t>at Halle Hewetson Elementary</a:t>
            </a:r>
          </a:p>
        </p:txBody>
      </p:sp>
    </p:spTree>
    <p:extLst>
      <p:ext uri="{BB962C8B-B14F-4D97-AF65-F5344CB8AC3E}">
        <p14:creationId xmlns:p14="http://schemas.microsoft.com/office/powerpoint/2010/main" val="87054095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t>Source: Nevada Department of Education</a:t>
            </a:r>
          </a:p>
        </p:txBody>
      </p:sp>
      <p:graphicFrame>
        <p:nvGraphicFramePr>
          <p:cNvPr id="3" name="Content Placeholder 5"/>
          <p:cNvGraphicFramePr>
            <a:graphicFrameLocks/>
          </p:cNvGraphicFramePr>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981200" y="609600"/>
            <a:ext cx="8229600" cy="1066800"/>
          </a:xfrm>
          <a:prstGeom prst="rect">
            <a:avLst/>
          </a:prstGeom>
          <a:noFill/>
        </p:spPr>
        <p:txBody>
          <a:bodyPr vert="horz" lIns="91440" tIns="45720" rIns="91440" bIns="45720" rtlCol="0" anchor="ctr">
            <a:noAutofit/>
          </a:bodyPr>
          <a:lstStyle/>
          <a:p>
            <a:pPr algn="ctr">
              <a:spcBef>
                <a:spcPct val="0"/>
              </a:spcBef>
              <a:defRPr/>
            </a:pPr>
            <a:r>
              <a:rPr lang="en-US" sz="3600" dirty="0">
                <a:ea typeface="+mj-ea"/>
                <a:cs typeface="+mj-cs"/>
              </a:rPr>
              <a:t>High Performance Across Groups</a:t>
            </a:r>
            <a:br>
              <a:rPr lang="en-US" sz="3600" dirty="0">
                <a:ea typeface="+mj-ea"/>
                <a:cs typeface="+mj-cs"/>
              </a:rPr>
            </a:br>
            <a:r>
              <a:rPr lang="en-US" sz="3600" dirty="0">
                <a:ea typeface="+mj-ea"/>
                <a:cs typeface="+mj-cs"/>
              </a:rPr>
              <a:t>at Halle Hewetson Elementary</a:t>
            </a:r>
          </a:p>
        </p:txBody>
      </p:sp>
    </p:spTree>
    <p:extLst>
      <p:ext uri="{BB962C8B-B14F-4D97-AF65-F5344CB8AC3E}">
        <p14:creationId xmlns:p14="http://schemas.microsoft.com/office/powerpoint/2010/main" val="62716065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t>Source: Nevada Department of Education</a:t>
            </a:r>
          </a:p>
        </p:txBody>
      </p:sp>
      <p:sp>
        <p:nvSpPr>
          <p:cNvPr id="7" name="Title 1"/>
          <p:cNvSpPr txBox="1">
            <a:spLocks/>
          </p:cNvSpPr>
          <p:nvPr/>
        </p:nvSpPr>
        <p:spPr>
          <a:xfrm>
            <a:off x="1981200" y="609600"/>
            <a:ext cx="8229600" cy="1066800"/>
          </a:xfrm>
          <a:prstGeom prst="rect">
            <a:avLst/>
          </a:prstGeom>
          <a:noFill/>
        </p:spPr>
        <p:txBody>
          <a:bodyPr vert="horz" lIns="91440" tIns="45720" rIns="91440" bIns="45720" rtlCol="0" anchor="ctr">
            <a:noAutofit/>
          </a:bodyPr>
          <a:lstStyle/>
          <a:p>
            <a:pPr algn="ctr">
              <a:spcBef>
                <a:spcPct val="0"/>
              </a:spcBef>
              <a:defRPr/>
            </a:pPr>
            <a:r>
              <a:rPr lang="en-US" sz="3600" dirty="0">
                <a:ea typeface="+mj-ea"/>
                <a:cs typeface="+mj-cs"/>
              </a:rPr>
              <a:t>Exceeding Standards at </a:t>
            </a:r>
            <a:br>
              <a:rPr lang="en-US" sz="3600" dirty="0">
                <a:ea typeface="+mj-ea"/>
                <a:cs typeface="+mj-cs"/>
              </a:rPr>
            </a:br>
            <a:r>
              <a:rPr lang="en-US" sz="3600" dirty="0">
                <a:ea typeface="+mj-ea"/>
                <a:cs typeface="+mj-cs"/>
              </a:rPr>
              <a:t>Halle Hewetson Elementary</a:t>
            </a:r>
          </a:p>
        </p:txBody>
      </p:sp>
      <p:graphicFrame>
        <p:nvGraphicFramePr>
          <p:cNvPr id="8" name="Content Placeholder 7"/>
          <p:cNvGraphicFramePr>
            <a:graphicFrameLocks/>
          </p:cNvGraphicFramePr>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588606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fontScale="90000"/>
          </a:bodyPr>
          <a:lstStyle/>
          <a:p>
            <a:pPr>
              <a:defRPr/>
            </a:pPr>
            <a:r>
              <a:rPr lang="en-US" b="1" dirty="0" smtClean="0"/>
              <a:t>Elmont Memorial High School </a:t>
            </a:r>
            <a:br>
              <a:rPr lang="en-US" b="1" dirty="0" smtClean="0"/>
            </a:br>
            <a:r>
              <a:rPr lang="en-US" sz="3100" b="1" dirty="0"/>
              <a:t>Elmont, New York</a:t>
            </a:r>
          </a:p>
        </p:txBody>
      </p:sp>
      <p:sp>
        <p:nvSpPr>
          <p:cNvPr id="34819" name="Content Placeholder 2"/>
          <p:cNvSpPr>
            <a:spLocks noGrp="1"/>
          </p:cNvSpPr>
          <p:nvPr>
            <p:ph idx="1"/>
          </p:nvPr>
        </p:nvSpPr>
        <p:spPr>
          <a:xfrm>
            <a:off x="1524000" y="1905001"/>
            <a:ext cx="7620000" cy="4144963"/>
          </a:xfrm>
        </p:spPr>
        <p:txBody>
          <a:bodyPr/>
          <a:lstStyle/>
          <a:p>
            <a:pPr>
              <a:buNone/>
            </a:pPr>
            <a:r>
              <a:rPr lang="en-US" dirty="0" smtClean="0"/>
              <a:t>2011-2012 School Year</a:t>
            </a:r>
          </a:p>
          <a:p>
            <a:r>
              <a:rPr lang="en-US" dirty="0" smtClean="0"/>
              <a:t>1,907 students in grades 7-12</a:t>
            </a:r>
          </a:p>
          <a:p>
            <a:pPr lvl="1"/>
            <a:r>
              <a:rPr lang="en-US" dirty="0" smtClean="0"/>
              <a:t>78% African American</a:t>
            </a:r>
          </a:p>
          <a:p>
            <a:pPr lvl="1"/>
            <a:r>
              <a:rPr lang="en-US" dirty="0" smtClean="0"/>
              <a:t>12% Latino</a:t>
            </a:r>
          </a:p>
          <a:p>
            <a:pPr marL="0" indent="0">
              <a:buNone/>
            </a:pPr>
            <a:endParaRPr lang="en-US" dirty="0" smtClean="0"/>
          </a:p>
        </p:txBody>
      </p:sp>
      <p:sp>
        <p:nvSpPr>
          <p:cNvPr id="34820" name="Text Placeholder 3"/>
          <p:cNvSpPr>
            <a:spLocks noGrp="1"/>
          </p:cNvSpPr>
          <p:nvPr>
            <p:ph type="body" sz="quarter" idx="10"/>
          </p:nvPr>
        </p:nvSpPr>
        <p:spPr/>
        <p:txBody>
          <a:bodyPr>
            <a:normAutofit fontScale="92500" lnSpcReduction="10000"/>
          </a:bodyPr>
          <a:lstStyle/>
          <a:p>
            <a:r>
              <a:rPr lang="en-US" dirty="0" smtClean="0"/>
              <a:t>New York Department of Education</a:t>
            </a:r>
          </a:p>
        </p:txBody>
      </p:sp>
      <p:pic>
        <p:nvPicPr>
          <p:cNvPr id="6" name="Picture 2"/>
          <p:cNvPicPr>
            <a:picLocks noChangeAspect="1" noChangeArrowheads="1"/>
          </p:cNvPicPr>
          <p:nvPr/>
        </p:nvPicPr>
        <p:blipFill>
          <a:blip r:embed="rId2" cstate="email"/>
          <a:srcRect/>
          <a:stretch>
            <a:fillRect/>
          </a:stretch>
        </p:blipFill>
        <p:spPr bwMode="auto">
          <a:xfrm>
            <a:off x="6019800" y="3124200"/>
            <a:ext cx="4343400" cy="3257422"/>
          </a:xfrm>
          <a:prstGeom prst="rect">
            <a:avLst/>
          </a:prstGeom>
          <a:noFill/>
          <a:ln w="9525">
            <a:noFill/>
            <a:miter lim="800000"/>
            <a:headEnd/>
            <a:tailEnd/>
          </a:ln>
        </p:spPr>
      </p:pic>
    </p:spTree>
    <p:extLst>
      <p:ext uri="{BB962C8B-B14F-4D97-AF65-F5344CB8AC3E}">
        <p14:creationId xmlns:p14="http://schemas.microsoft.com/office/powerpoint/2010/main" val="40771386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by ALL Students at Elmont Memorial High School</a:t>
            </a:r>
            <a:endParaRPr lang="en-US" dirty="0"/>
          </a:p>
        </p:txBody>
      </p:sp>
      <p:sp>
        <p:nvSpPr>
          <p:cNvPr id="4" name="Text Placeholder 3"/>
          <p:cNvSpPr>
            <a:spLocks noGrp="1"/>
          </p:cNvSpPr>
          <p:nvPr>
            <p:ph type="body" sz="quarter" idx="10"/>
          </p:nvPr>
        </p:nvSpPr>
        <p:spPr/>
        <p:txBody>
          <a:bodyPr>
            <a:normAutofit fontScale="92500" lnSpcReduction="10000"/>
          </a:bodyPr>
          <a:lstStyle/>
          <a:p>
            <a:r>
              <a:rPr lang="en-US" dirty="0" smtClean="0"/>
              <a:t>New York Department of Education   </a:t>
            </a:r>
            <a:r>
              <a:rPr lang="en-US" dirty="0" smtClean="0">
                <a:hlinkClick r:id="rId2"/>
              </a:rPr>
              <a:t>https://reportcards.nysed.gov/schools.php?district=800000049235&amp;year=2012</a:t>
            </a:r>
            <a:endParaRPr lang="en-US" dirty="0" smtClean="0"/>
          </a:p>
          <a:p>
            <a:endParaRPr lang="en-US" dirty="0" smtClean="0"/>
          </a:p>
          <a:p>
            <a:endParaRPr lang="en-US" dirty="0"/>
          </a:p>
        </p:txBody>
      </p:sp>
      <p:graphicFrame>
        <p:nvGraphicFramePr>
          <p:cNvPr id="5" name="Chart 4"/>
          <p:cNvGraphicFramePr/>
          <p:nvPr/>
        </p:nvGraphicFramePr>
        <p:xfrm>
          <a:off x="2209800" y="1752600"/>
          <a:ext cx="7696200" cy="453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986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by ALL Students at Elmont Memorial High School</a:t>
            </a:r>
            <a:endParaRPr lang="en-US" dirty="0"/>
          </a:p>
        </p:txBody>
      </p:sp>
      <p:sp>
        <p:nvSpPr>
          <p:cNvPr id="4" name="Text Placeholder 3"/>
          <p:cNvSpPr>
            <a:spLocks noGrp="1"/>
          </p:cNvSpPr>
          <p:nvPr>
            <p:ph type="body" sz="quarter" idx="10"/>
          </p:nvPr>
        </p:nvSpPr>
        <p:spPr/>
        <p:txBody>
          <a:bodyPr>
            <a:normAutofit fontScale="92500" lnSpcReduction="10000"/>
          </a:bodyPr>
          <a:lstStyle/>
          <a:p>
            <a:r>
              <a:rPr lang="en-US" dirty="0" smtClean="0"/>
              <a:t>New York Department of Education   </a:t>
            </a:r>
            <a:r>
              <a:rPr lang="en-US" dirty="0" smtClean="0">
                <a:hlinkClick r:id="rId2"/>
              </a:rPr>
              <a:t>https://reportcards.nysed.gov/schools.php?district=800000049235&amp;year=2012</a:t>
            </a:r>
            <a:endParaRPr lang="en-US" dirty="0" smtClean="0"/>
          </a:p>
          <a:p>
            <a:endParaRPr lang="en-US" dirty="0" smtClean="0"/>
          </a:p>
          <a:p>
            <a:endParaRPr lang="en-US" dirty="0"/>
          </a:p>
        </p:txBody>
      </p:sp>
      <p:graphicFrame>
        <p:nvGraphicFramePr>
          <p:cNvPr id="5" name="Chart 4"/>
          <p:cNvGraphicFramePr/>
          <p:nvPr/>
        </p:nvGraphicFramePr>
        <p:xfrm>
          <a:off x="2209800" y="1752600"/>
          <a:ext cx="7696200" cy="453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859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p:txBody>
          <a:bodyPr/>
          <a:lstStyle/>
          <a:p>
            <a:r>
              <a:rPr lang="en-US" sz="3200" dirty="0"/>
              <a:t>High Graduation Rates at Elmont Memorial High School</a:t>
            </a:r>
          </a:p>
        </p:txBody>
      </p:sp>
      <p:graphicFrame>
        <p:nvGraphicFramePr>
          <p:cNvPr id="8" name="Content Placeholder 5"/>
          <p:cNvGraphicFramePr>
            <a:graphicFrameLocks noGrp="1"/>
          </p:cNvGraphicFramePr>
          <p:nvPr>
            <p:ph idx="1"/>
          </p:nvPr>
        </p:nvGraphicFramePr>
        <p:xfrm>
          <a:off x="21336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29700" name="Text Placeholder 3"/>
          <p:cNvSpPr>
            <a:spLocks noGrp="1"/>
          </p:cNvSpPr>
          <p:nvPr>
            <p:ph type="body" sz="quarter" idx="10"/>
          </p:nvPr>
        </p:nvSpPr>
        <p:spPr/>
        <p:txBody>
          <a:bodyPr>
            <a:normAutofit fontScale="92500" lnSpcReduction="10000"/>
          </a:bodyPr>
          <a:lstStyle/>
          <a:p>
            <a:r>
              <a:rPr lang="en-US" dirty="0" smtClean="0"/>
              <a:t>New York State Department of Education</a:t>
            </a:r>
          </a:p>
        </p:txBody>
      </p:sp>
      <p:sp>
        <p:nvSpPr>
          <p:cNvPr id="5" name="Text Placeholder 3"/>
          <p:cNvSpPr txBox="1">
            <a:spLocks/>
          </p:cNvSpPr>
          <p:nvPr/>
        </p:nvSpPr>
        <p:spPr bwMode="auto">
          <a:xfrm>
            <a:off x="1524000" y="6096000"/>
            <a:ext cx="868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n-US" sz="1100" dirty="0"/>
              <a:t>Note: Includes students graduating by June 2011. </a:t>
            </a:r>
          </a:p>
        </p:txBody>
      </p:sp>
    </p:spTree>
    <p:extLst>
      <p:ext uri="{BB962C8B-B14F-4D97-AF65-F5344CB8AC3E}">
        <p14:creationId xmlns:p14="http://schemas.microsoft.com/office/powerpoint/2010/main" val="32723247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This is what happens when teams of educators choose differently.</a:t>
            </a:r>
            <a:endParaRPr lang="en-US" dirty="0"/>
          </a:p>
        </p:txBody>
      </p:sp>
    </p:spTree>
    <p:extLst>
      <p:ext uri="{BB962C8B-B14F-4D97-AF65-F5344CB8AC3E}">
        <p14:creationId xmlns:p14="http://schemas.microsoft.com/office/powerpoint/2010/main" val="2878029158"/>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600" y="609600"/>
            <a:ext cx="4648200" cy="2057400"/>
          </a:xfrm>
        </p:spPr>
        <p:txBody>
          <a:bodyPr>
            <a:normAutofit/>
          </a:bodyPr>
          <a:lstStyle/>
          <a:p>
            <a:r>
              <a:rPr lang="en-US" sz="3200" dirty="0"/>
              <a:t>Available from </a:t>
            </a:r>
            <a:br>
              <a:rPr lang="en-US" sz="3200" dirty="0"/>
            </a:br>
            <a:r>
              <a:rPr lang="en-US" sz="3200" dirty="0"/>
              <a:t>Harvard Education Press and amazon.com</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5000" r="15000"/>
          <a:stretch>
            <a:fillRect/>
          </a:stretch>
        </p:blipFill>
        <p:spPr bwMode="auto">
          <a:xfrm>
            <a:off x="1752600" y="990601"/>
            <a:ext cx="3505200" cy="500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descr="itsbeingdone.gif"/>
          <p:cNvPicPr>
            <a:picLocks noGrp="1" noChangeAspect="1"/>
          </p:cNvPicPr>
          <p:nvPr>
            <p:ph idx="1"/>
          </p:nvPr>
        </p:nvPicPr>
        <p:blipFill>
          <a:blip r:embed="rId3" cstate="print"/>
          <a:stretch>
            <a:fillRect/>
          </a:stretch>
        </p:blipFill>
        <p:spPr>
          <a:xfrm>
            <a:off x="5486400" y="2971800"/>
            <a:ext cx="2011680" cy="3017520"/>
          </a:xfrm>
        </p:spPr>
      </p:pic>
      <p:pic>
        <p:nvPicPr>
          <p:cNvPr id="8" name="Picture 2"/>
          <p:cNvPicPr>
            <a:picLocks noChangeAspect="1" noChangeArrowheads="1"/>
          </p:cNvPicPr>
          <p:nvPr/>
        </p:nvPicPr>
        <p:blipFill>
          <a:blip r:embed="rId4" cstate="print"/>
          <a:srcRect/>
          <a:stretch>
            <a:fillRect/>
          </a:stretch>
        </p:blipFill>
        <p:spPr bwMode="auto">
          <a:xfrm>
            <a:off x="7975617" y="2971800"/>
            <a:ext cx="2011680" cy="3016546"/>
          </a:xfrm>
          <a:prstGeom prst="rect">
            <a:avLst/>
          </a:prstGeom>
          <a:noFill/>
          <a:ln w="9525">
            <a:noFill/>
            <a:miter lim="800000"/>
            <a:headEnd/>
            <a:tailEnd/>
          </a:ln>
        </p:spPr>
      </p:pic>
    </p:spTree>
    <p:extLst>
      <p:ext uri="{BB962C8B-B14F-4D97-AF65-F5344CB8AC3E}">
        <p14:creationId xmlns:p14="http://schemas.microsoft.com/office/powerpoint/2010/main" val="7013597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B.A. or more</a:t>
            </a:r>
          </a:p>
        </p:txBody>
      </p:sp>
      <p:pic>
        <p:nvPicPr>
          <p:cNvPr id="30" name="Picture 29" descr="large_whole_country.png"/>
          <p:cNvPicPr>
            <a:picLocks noChangeAspect="1"/>
          </p:cNvPicPr>
          <p:nvPr/>
        </p:nvPicPr>
        <p:blipFill>
          <a:blip r:embed="rId2" cstate="print"/>
          <a:stretch>
            <a:fillRect/>
          </a:stretch>
        </p:blipFill>
        <p:spPr>
          <a:xfrm>
            <a:off x="2209800" y="1044564"/>
            <a:ext cx="7843054" cy="5661037"/>
          </a:xfrm>
          <a:prstGeom prst="rect">
            <a:avLst/>
          </a:prstGeom>
        </p:spPr>
      </p:pic>
      <p:grpSp>
        <p:nvGrpSpPr>
          <p:cNvPr id="2" name="Group 17"/>
          <p:cNvGrpSpPr/>
          <p:nvPr/>
        </p:nvGrpSpPr>
        <p:grpSpPr>
          <a:xfrm>
            <a:off x="5299536" y="2826604"/>
            <a:ext cx="1074333" cy="830997"/>
            <a:chOff x="4541236" y="2743200"/>
            <a:chExt cx="1074333" cy="830997"/>
          </a:xfrm>
        </p:grpSpPr>
        <p:sp>
          <p:nvSpPr>
            <p:cNvPr id="31" name="Oval 30"/>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Rectangle 31"/>
            <p:cNvSpPr/>
            <p:nvPr/>
          </p:nvSpPr>
          <p:spPr>
            <a:xfrm>
              <a:off x="4541236" y="2743200"/>
              <a:ext cx="1074333" cy="830997"/>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4%</a:t>
              </a:r>
            </a:p>
          </p:txBody>
        </p:sp>
      </p:grpSp>
      <p:sp>
        <p:nvSpPr>
          <p:cNvPr id="15" name="TextBox 14"/>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1920</a:t>
            </a:r>
          </a:p>
        </p:txBody>
      </p:sp>
      <p:grpSp>
        <p:nvGrpSpPr>
          <p:cNvPr id="3" name="Group 20"/>
          <p:cNvGrpSpPr/>
          <p:nvPr/>
        </p:nvGrpSpPr>
        <p:grpSpPr>
          <a:xfrm>
            <a:off x="5298841" y="2826602"/>
            <a:ext cx="1074333" cy="830997"/>
            <a:chOff x="4657126" y="2802961"/>
            <a:chExt cx="842554" cy="651716"/>
          </a:xfrm>
        </p:grpSpPr>
        <p:sp>
          <p:nvSpPr>
            <p:cNvPr id="22" name="Oval 21"/>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Rectangle 22"/>
            <p:cNvSpPr/>
            <p:nvPr/>
          </p:nvSpPr>
          <p:spPr>
            <a:xfrm>
              <a:off x="4657126" y="2802961"/>
              <a:ext cx="842554" cy="651716"/>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6%</a:t>
              </a:r>
            </a:p>
          </p:txBody>
        </p:sp>
      </p:grpSp>
      <p:sp>
        <p:nvSpPr>
          <p:cNvPr id="24" name="TextBox 23"/>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1940</a:t>
            </a:r>
          </a:p>
        </p:txBody>
      </p:sp>
      <p:grpSp>
        <p:nvGrpSpPr>
          <p:cNvPr id="4" name="Group 24"/>
          <p:cNvGrpSpPr/>
          <p:nvPr/>
        </p:nvGrpSpPr>
        <p:grpSpPr>
          <a:xfrm>
            <a:off x="5128893" y="2694213"/>
            <a:ext cx="1371660" cy="1076046"/>
            <a:chOff x="4738433" y="2891998"/>
            <a:chExt cx="679936" cy="533400"/>
          </a:xfrm>
        </p:grpSpPr>
        <p:sp>
          <p:nvSpPr>
            <p:cNvPr id="26" name="Oval 25"/>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ectangle 26"/>
            <p:cNvSpPr/>
            <p:nvPr/>
          </p:nvSpPr>
          <p:spPr>
            <a:xfrm>
              <a:off x="4738433" y="2919852"/>
              <a:ext cx="679936" cy="411928"/>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11%</a:t>
              </a:r>
            </a:p>
          </p:txBody>
        </p:sp>
      </p:grpSp>
      <p:sp>
        <p:nvSpPr>
          <p:cNvPr id="28" name="TextBox 27"/>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1960</a:t>
            </a:r>
          </a:p>
        </p:txBody>
      </p:sp>
      <p:grpSp>
        <p:nvGrpSpPr>
          <p:cNvPr id="5" name="Group 40"/>
          <p:cNvGrpSpPr/>
          <p:nvPr/>
        </p:nvGrpSpPr>
        <p:grpSpPr>
          <a:xfrm>
            <a:off x="4876800" y="2362202"/>
            <a:ext cx="1905000" cy="1904999"/>
            <a:chOff x="4811702" y="2891998"/>
            <a:chExt cx="533400" cy="533400"/>
          </a:xfrm>
        </p:grpSpPr>
        <p:sp>
          <p:nvSpPr>
            <p:cNvPr id="42" name="Oval 41"/>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Rectangle 42"/>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23%</a:t>
              </a:r>
            </a:p>
          </p:txBody>
        </p:sp>
      </p:grpSp>
      <p:sp>
        <p:nvSpPr>
          <p:cNvPr id="44" name="TextBox 43"/>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1980</a:t>
            </a:r>
          </a:p>
        </p:txBody>
      </p:sp>
      <p:grpSp>
        <p:nvGrpSpPr>
          <p:cNvPr id="6" name="Group 44"/>
          <p:cNvGrpSpPr/>
          <p:nvPr/>
        </p:nvGrpSpPr>
        <p:grpSpPr>
          <a:xfrm>
            <a:off x="4800600" y="2286002"/>
            <a:ext cx="2057400" cy="2057399"/>
            <a:chOff x="4790366" y="2870662"/>
            <a:chExt cx="576072" cy="576072"/>
          </a:xfrm>
        </p:grpSpPr>
        <p:sp>
          <p:nvSpPr>
            <p:cNvPr id="46" name="Oval 45"/>
            <p:cNvSpPr/>
            <p:nvPr/>
          </p:nvSpPr>
          <p:spPr>
            <a:xfrm>
              <a:off x="4790366" y="2870662"/>
              <a:ext cx="576072" cy="576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7" name="Rectangle 46"/>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29%</a:t>
              </a:r>
            </a:p>
          </p:txBody>
        </p:sp>
      </p:grpSp>
      <p:sp>
        <p:nvSpPr>
          <p:cNvPr id="48" name="TextBox 47"/>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2000</a:t>
            </a:r>
          </a:p>
        </p:txBody>
      </p:sp>
      <p:grpSp>
        <p:nvGrpSpPr>
          <p:cNvPr id="7" name="Group 48"/>
          <p:cNvGrpSpPr/>
          <p:nvPr/>
        </p:nvGrpSpPr>
        <p:grpSpPr>
          <a:xfrm>
            <a:off x="4724400" y="2209802"/>
            <a:ext cx="2286000" cy="2285999"/>
            <a:chOff x="4747694" y="2827990"/>
            <a:chExt cx="640080" cy="640080"/>
          </a:xfrm>
        </p:grpSpPr>
        <p:sp>
          <p:nvSpPr>
            <p:cNvPr id="50" name="Oval 49"/>
            <p:cNvSpPr/>
            <p:nvPr/>
          </p:nvSpPr>
          <p:spPr>
            <a:xfrm>
              <a:off x="4747694" y="2827990"/>
              <a:ext cx="64008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1" name="Rectangle 50"/>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33%</a:t>
              </a:r>
            </a:p>
          </p:txBody>
        </p:sp>
      </p:grpSp>
      <p:sp>
        <p:nvSpPr>
          <p:cNvPr id="52" name="TextBox 51"/>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2012</a:t>
            </a:r>
          </a:p>
        </p:txBody>
      </p:sp>
    </p:spTree>
    <p:extLst>
      <p:ext uri="{BB962C8B-B14F-4D97-AF65-F5344CB8AC3E}">
        <p14:creationId xmlns:p14="http://schemas.microsoft.com/office/powerpoint/2010/main" val="11892892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8" grpId="0" animBg="1"/>
      <p:bldP spid="44" grpId="0" animBg="1"/>
      <p:bldP spid="48" grpId="0" animBg="1"/>
      <p:bldP spid="5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Grp="1" noChangeArrowheads="1"/>
          </p:cNvSpPr>
          <p:nvPr>
            <p:ph type="ctrTitle"/>
          </p:nvPr>
        </p:nvSpPr>
        <p:spPr/>
        <p:txBody>
          <a:bodyPr>
            <a:normAutofit/>
          </a:bodyPr>
          <a:lstStyle/>
          <a:p>
            <a:r>
              <a:rPr lang="en-US" sz="4000" dirty="0"/>
              <a:t>Just flukes, outliers? </a:t>
            </a:r>
          </a:p>
        </p:txBody>
      </p:sp>
      <p:sp>
        <p:nvSpPr>
          <p:cNvPr id="1989635" name="Rectangle 3"/>
          <p:cNvSpPr>
            <a:spLocks noGrp="1" noChangeArrowheads="1"/>
          </p:cNvSpPr>
          <p:nvPr>
            <p:ph type="subTitle" idx="1"/>
          </p:nvPr>
        </p:nvSpPr>
        <p:spPr/>
        <p:txBody>
          <a:bodyPr>
            <a:normAutofit/>
          </a:bodyPr>
          <a:lstStyle/>
          <a:p>
            <a:r>
              <a:rPr lang="en-US" dirty="0" smtClean="0"/>
              <a:t>No.  Very </a:t>
            </a:r>
            <a:r>
              <a:rPr lang="en-US" dirty="0"/>
              <a:t>big differences at district level, too—even in the progress and performance of the “same” group of students.</a:t>
            </a:r>
          </a:p>
        </p:txBody>
      </p:sp>
    </p:spTree>
    <p:extLst>
      <p:ext uri="{BB962C8B-B14F-4D97-AF65-F5344CB8AC3E}">
        <p14:creationId xmlns:p14="http://schemas.microsoft.com/office/powerpoint/2010/main" val="207675249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2992808" y="399516"/>
            <a:ext cx="6172200" cy="800100"/>
          </a:xfrm>
        </p:spPr>
        <p:txBody>
          <a:bodyPr rtlCol="0">
            <a:normAutofit/>
          </a:bodyPr>
          <a:lstStyle/>
          <a:p>
            <a:pPr algn="ctr">
              <a:defRPr/>
            </a:pPr>
            <a:r>
              <a:rPr lang="en-US" sz="2100" b="1" dirty="0"/>
              <a:t>Average Scale Scores, by District</a:t>
            </a:r>
            <a:br>
              <a:rPr lang="en-US" sz="2100" b="1" dirty="0"/>
            </a:br>
            <a:r>
              <a:rPr lang="en-US" sz="2100" b="1" dirty="0"/>
              <a:t>Low-Income African American Students</a:t>
            </a:r>
          </a:p>
        </p:txBody>
      </p:sp>
      <p:graphicFrame>
        <p:nvGraphicFramePr>
          <p:cNvPr id="14" name="Object 2"/>
          <p:cNvGraphicFramePr>
            <a:graphicFrameLocks noGrp="1" noChangeAspect="1"/>
          </p:cNvGraphicFramePr>
          <p:nvPr>
            <p:ph idx="1"/>
            <p:extLst/>
          </p:nvPr>
        </p:nvGraphicFramePr>
        <p:xfrm>
          <a:off x="2197614" y="1371066"/>
          <a:ext cx="7800477" cy="455515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1"/>
          <p:cNvSpPr>
            <a:spLocks noGrp="1"/>
          </p:cNvSpPr>
          <p:nvPr>
            <p:ph type="body" sz="quarter" idx="10"/>
          </p:nvPr>
        </p:nvSpPr>
        <p:spPr>
          <a:xfrm>
            <a:off x="1941041" y="6269120"/>
            <a:ext cx="3714750" cy="171450"/>
          </a:xfrm>
        </p:spPr>
        <p:txBody>
          <a:bodyPr>
            <a:noAutofit/>
          </a:bodyPr>
          <a:lstStyle/>
          <a:p>
            <a:r>
              <a:rPr lang="en-US" dirty="0" smtClean="0"/>
              <a:t>NAEP Data Explorer, NCES</a:t>
            </a:r>
            <a:endParaRPr lang="en-US" dirty="0"/>
          </a:p>
        </p:txBody>
      </p:sp>
      <p:sp>
        <p:nvSpPr>
          <p:cNvPr id="7" name="Text Placeholder 11"/>
          <p:cNvSpPr txBox="1">
            <a:spLocks/>
          </p:cNvSpPr>
          <p:nvPr/>
        </p:nvSpPr>
        <p:spPr bwMode="auto">
          <a:xfrm>
            <a:off x="1524000" y="6097670"/>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208; Proficient Scale Score = 238</a:t>
            </a:r>
          </a:p>
          <a:p>
            <a:pPr marL="257168" indent="-257168" eaLnBrk="0" fontAlgn="base" hangingPunct="0">
              <a:spcBef>
                <a:spcPct val="20000"/>
              </a:spcBef>
              <a:spcAft>
                <a:spcPct val="0"/>
              </a:spcAft>
              <a:defRPr/>
            </a:pPr>
            <a:endParaRPr lang="en-US" sz="825" dirty="0"/>
          </a:p>
        </p:txBody>
      </p:sp>
      <p:cxnSp>
        <p:nvCxnSpPr>
          <p:cNvPr id="6" name="Straight Arrow Connector 5"/>
          <p:cNvCxnSpPr/>
          <p:nvPr/>
        </p:nvCxnSpPr>
        <p:spPr>
          <a:xfrm>
            <a:off x="3124200" y="1869743"/>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677400" y="2326943"/>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56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ppt_h/2"/>
                                          </p:val>
                                        </p:tav>
                                        <p:tav tm="100000">
                                          <p:val>
                                            <p:strVal val="#ppt_y"/>
                                          </p:val>
                                        </p:tav>
                                      </p:tavLst>
                                    </p:anim>
                                    <p:anim calcmode="lin" valueType="num">
                                      <p:cBhvr>
                                        <p:cTn id="17" dur="500" fill="hold"/>
                                        <p:tgtEl>
                                          <p:spTgt spid="9"/>
                                        </p:tgtEl>
                                        <p:attrNameLst>
                                          <p:attrName>ppt_w</p:attrName>
                                        </p:attrNameLst>
                                      </p:cBhvr>
                                      <p:tavLst>
                                        <p:tav tm="0">
                                          <p:val>
                                            <p:strVal val="#ppt_w"/>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3001354" y="382424"/>
            <a:ext cx="6172200" cy="800100"/>
          </a:xfrm>
        </p:spPr>
        <p:txBody>
          <a:bodyPr rtlCol="0">
            <a:normAutofit/>
          </a:bodyPr>
          <a:lstStyle/>
          <a:p>
            <a:pPr algn="ctr">
              <a:defRPr/>
            </a:pPr>
            <a:r>
              <a:rPr lang="en-US" sz="2100" b="1" dirty="0"/>
              <a:t>Average Scale Scores, by District</a:t>
            </a:r>
            <a:br>
              <a:rPr lang="en-US" sz="2100" b="1" dirty="0"/>
            </a:br>
            <a:r>
              <a:rPr lang="en-US" sz="2100" b="1" dirty="0"/>
              <a:t>Low-Income Latino Students</a:t>
            </a:r>
          </a:p>
        </p:txBody>
      </p:sp>
      <p:graphicFrame>
        <p:nvGraphicFramePr>
          <p:cNvPr id="14" name="Object 2"/>
          <p:cNvGraphicFramePr>
            <a:graphicFrameLocks noGrp="1" noChangeAspect="1"/>
          </p:cNvGraphicFramePr>
          <p:nvPr>
            <p:ph idx="1"/>
            <p:extLst/>
          </p:nvPr>
        </p:nvGraphicFramePr>
        <p:xfrm>
          <a:off x="2330962" y="1469878"/>
          <a:ext cx="7497919" cy="43784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1"/>
          <p:cNvSpPr>
            <a:spLocks noGrp="1"/>
          </p:cNvSpPr>
          <p:nvPr>
            <p:ph type="body" sz="quarter" idx="10"/>
          </p:nvPr>
        </p:nvSpPr>
        <p:spPr/>
        <p:txBody>
          <a:bodyPr>
            <a:noAutofit/>
          </a:bodyPr>
          <a:lstStyle/>
          <a:p>
            <a:r>
              <a:rPr lang="en-US" dirty="0" smtClean="0"/>
              <a:t>NAEP Data Explorer, NCES </a:t>
            </a:r>
            <a:endParaRPr lang="en-US" dirty="0"/>
          </a:p>
        </p:txBody>
      </p:sp>
      <p:sp>
        <p:nvSpPr>
          <p:cNvPr id="7" name="Text Placeholder 11"/>
          <p:cNvSpPr txBox="1">
            <a:spLocks/>
          </p:cNvSpPr>
          <p:nvPr/>
        </p:nvSpPr>
        <p:spPr bwMode="auto">
          <a:xfrm>
            <a:off x="1524000" y="6076950"/>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214; Proficient Scale Score = 249</a:t>
            </a:r>
          </a:p>
        </p:txBody>
      </p:sp>
      <p:cxnSp>
        <p:nvCxnSpPr>
          <p:cNvPr id="6" name="Straight Arrow Connector 5"/>
          <p:cNvCxnSpPr/>
          <p:nvPr/>
        </p:nvCxnSpPr>
        <p:spPr>
          <a:xfrm>
            <a:off x="3429000" y="1469877"/>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448800" y="2044220"/>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65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ppt_h/2"/>
                                          </p:val>
                                        </p:tav>
                                        <p:tav tm="100000">
                                          <p:val>
                                            <p:strVal val="#ppt_y"/>
                                          </p:val>
                                        </p:tav>
                                      </p:tavLst>
                                    </p:anim>
                                    <p:anim calcmode="lin" valueType="num">
                                      <p:cBhvr>
                                        <p:cTn id="17" dur="500" fill="hold"/>
                                        <p:tgtEl>
                                          <p:spTgt spid="9"/>
                                        </p:tgtEl>
                                        <p:attrNameLst>
                                          <p:attrName>ppt_w</p:attrName>
                                        </p:attrNameLst>
                                      </p:cBhvr>
                                      <p:tavLst>
                                        <p:tav tm="0">
                                          <p:val>
                                            <p:strVal val="#ppt_w"/>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3069721" y="373878"/>
            <a:ext cx="6172200" cy="800100"/>
          </a:xfrm>
        </p:spPr>
        <p:txBody>
          <a:bodyPr rtlCol="0">
            <a:normAutofit/>
          </a:bodyPr>
          <a:lstStyle/>
          <a:p>
            <a:pPr algn="ctr">
              <a:defRPr/>
            </a:pPr>
            <a:r>
              <a:rPr lang="en-US" sz="2100" b="1" dirty="0"/>
              <a:t>Average Scale Scores, by District</a:t>
            </a:r>
            <a:br>
              <a:rPr lang="en-US" sz="2100" b="1" dirty="0"/>
            </a:br>
            <a:r>
              <a:rPr lang="en-US" sz="2100" b="1" dirty="0"/>
              <a:t>Low-Income African American Students</a:t>
            </a:r>
          </a:p>
        </p:txBody>
      </p:sp>
      <p:graphicFrame>
        <p:nvGraphicFramePr>
          <p:cNvPr id="14" name="Object 2"/>
          <p:cNvGraphicFramePr>
            <a:graphicFrameLocks noGrp="1" noChangeAspect="1"/>
          </p:cNvGraphicFramePr>
          <p:nvPr>
            <p:ph idx="1"/>
            <p:extLst/>
          </p:nvPr>
        </p:nvGraphicFramePr>
        <p:xfrm>
          <a:off x="2312026" y="1478422"/>
          <a:ext cx="7618043" cy="44486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1"/>
          <p:cNvSpPr>
            <a:spLocks noGrp="1"/>
          </p:cNvSpPr>
          <p:nvPr>
            <p:ph type="body" sz="quarter" idx="10"/>
          </p:nvPr>
        </p:nvSpPr>
        <p:spPr>
          <a:xfrm>
            <a:off x="1910149" y="6269942"/>
            <a:ext cx="3714750" cy="171450"/>
          </a:xfrm>
        </p:spPr>
        <p:txBody>
          <a:bodyPr>
            <a:noAutofit/>
          </a:bodyPr>
          <a:lstStyle/>
          <a:p>
            <a:r>
              <a:rPr lang="en-US" dirty="0" smtClean="0"/>
              <a:t>NAEP Data Explorer, NCES</a:t>
            </a:r>
            <a:endParaRPr lang="en-US" dirty="0"/>
          </a:p>
        </p:txBody>
      </p:sp>
      <p:sp>
        <p:nvSpPr>
          <p:cNvPr id="7" name="Text Placeholder 11"/>
          <p:cNvSpPr txBox="1">
            <a:spLocks/>
          </p:cNvSpPr>
          <p:nvPr/>
        </p:nvSpPr>
        <p:spPr bwMode="auto">
          <a:xfrm>
            <a:off x="1524000" y="6098492"/>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214; Proficient Scale Score = 249</a:t>
            </a:r>
          </a:p>
        </p:txBody>
      </p:sp>
      <p:cxnSp>
        <p:nvCxnSpPr>
          <p:cNvPr id="9" name="Straight Arrow Connector 8"/>
          <p:cNvCxnSpPr/>
          <p:nvPr/>
        </p:nvCxnSpPr>
        <p:spPr>
          <a:xfrm>
            <a:off x="3886200" y="1905000"/>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677400" y="2514600"/>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2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ppt_h/2"/>
                                          </p:val>
                                        </p:tav>
                                        <p:tav tm="100000">
                                          <p:val>
                                            <p:strVal val="#ppt_y"/>
                                          </p:val>
                                        </p:tav>
                                      </p:tavLst>
                                    </p:anim>
                                    <p:anim calcmode="lin" valueType="num">
                                      <p:cBhvr>
                                        <p:cTn id="17" dur="500" fill="hold"/>
                                        <p:tgtEl>
                                          <p:spTgt spid="10"/>
                                        </p:tgtEl>
                                        <p:attrNameLst>
                                          <p:attrName>ppt_w</p:attrName>
                                        </p:attrNameLst>
                                      </p:cBhvr>
                                      <p:tavLst>
                                        <p:tav tm="0">
                                          <p:val>
                                            <p:strVal val="#ppt_w"/>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3026992" y="390969"/>
            <a:ext cx="6172200" cy="800100"/>
          </a:xfrm>
        </p:spPr>
        <p:txBody>
          <a:bodyPr rtlCol="0">
            <a:normAutofit/>
          </a:bodyPr>
          <a:lstStyle/>
          <a:p>
            <a:pPr algn="ctr">
              <a:defRPr/>
            </a:pPr>
            <a:r>
              <a:rPr lang="en-US" sz="2100" b="1" dirty="0"/>
              <a:t>Average Scale Scores, by District</a:t>
            </a:r>
            <a:br>
              <a:rPr lang="en-US" sz="2100" b="1" dirty="0"/>
            </a:br>
            <a:r>
              <a:rPr lang="en-US" sz="2100" b="1" dirty="0"/>
              <a:t>Low-Income Latino Students</a:t>
            </a:r>
          </a:p>
        </p:txBody>
      </p:sp>
      <p:graphicFrame>
        <p:nvGraphicFramePr>
          <p:cNvPr id="14" name="Object 2"/>
          <p:cNvGraphicFramePr>
            <a:graphicFrameLocks noGrp="1" noChangeAspect="1"/>
          </p:cNvGraphicFramePr>
          <p:nvPr>
            <p:ph idx="1"/>
            <p:extLst/>
          </p:nvPr>
        </p:nvGraphicFramePr>
        <p:xfrm>
          <a:off x="2277607" y="1452786"/>
          <a:ext cx="7580542" cy="442672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1"/>
          <p:cNvSpPr>
            <a:spLocks noGrp="1"/>
          </p:cNvSpPr>
          <p:nvPr>
            <p:ph type="body" sz="quarter" idx="10"/>
          </p:nvPr>
        </p:nvSpPr>
        <p:spPr>
          <a:xfrm>
            <a:off x="1981200" y="6269943"/>
            <a:ext cx="4953000" cy="171450"/>
          </a:xfrm>
        </p:spPr>
        <p:txBody>
          <a:bodyPr>
            <a:noAutofit/>
          </a:bodyPr>
          <a:lstStyle/>
          <a:p>
            <a:r>
              <a:rPr lang="en-US" dirty="0" smtClean="0"/>
              <a:t>NAEP Data Explorer, NCES </a:t>
            </a:r>
            <a:endParaRPr lang="en-US" dirty="0"/>
          </a:p>
        </p:txBody>
      </p:sp>
      <p:sp>
        <p:nvSpPr>
          <p:cNvPr id="7" name="Text Placeholder 11"/>
          <p:cNvSpPr txBox="1">
            <a:spLocks/>
          </p:cNvSpPr>
          <p:nvPr/>
        </p:nvSpPr>
        <p:spPr bwMode="auto">
          <a:xfrm>
            <a:off x="1524000" y="6120117"/>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262; Proficient Scale Score = 299</a:t>
            </a:r>
          </a:p>
        </p:txBody>
      </p:sp>
      <p:cxnSp>
        <p:nvCxnSpPr>
          <p:cNvPr id="6" name="Straight Arrow Connector 5"/>
          <p:cNvCxnSpPr/>
          <p:nvPr/>
        </p:nvCxnSpPr>
        <p:spPr>
          <a:xfrm>
            <a:off x="4191000" y="995586"/>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525000" y="1191069"/>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27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ppt_h/2"/>
                                          </p:val>
                                        </p:tav>
                                        <p:tav tm="100000">
                                          <p:val>
                                            <p:strVal val="#ppt_y"/>
                                          </p:val>
                                        </p:tav>
                                      </p:tavLst>
                                    </p:anim>
                                    <p:anim calcmode="lin" valueType="num">
                                      <p:cBhvr>
                                        <p:cTn id="17" dur="500" fill="hold"/>
                                        <p:tgtEl>
                                          <p:spTgt spid="9"/>
                                        </p:tgtEl>
                                        <p:attrNameLst>
                                          <p:attrName>ppt_w</p:attrName>
                                        </p:attrNameLst>
                                      </p:cBhvr>
                                      <p:tavLst>
                                        <p:tav tm="0">
                                          <p:val>
                                            <p:strVal val="#ppt_w"/>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Even at the state level, there are very big differences in achievement—even of the same group of children.</a:t>
            </a:r>
            <a:endParaRPr lang="en-US" dirty="0"/>
          </a:p>
        </p:txBody>
      </p:sp>
      <p:sp>
        <p:nvSpPr>
          <p:cNvPr id="6" name="Subtitle 5"/>
          <p:cNvSpPr>
            <a:spLocks noGrp="1"/>
          </p:cNvSpPr>
          <p:nvPr>
            <p:ph type="subTitle" idx="1"/>
          </p:nvPr>
        </p:nvSpPr>
        <p:spPr/>
        <p:txBody>
          <a:bodyPr/>
          <a:lstStyle/>
          <a:p>
            <a:r>
              <a:rPr lang="en-US" dirty="0" smtClean="0"/>
              <a:t>Some high achieving and high improving, some low achieving and low improving, with others in between.</a:t>
            </a:r>
            <a:endParaRPr lang="en-US" dirty="0"/>
          </a:p>
        </p:txBody>
      </p:sp>
    </p:spTree>
    <p:extLst>
      <p:ext uri="{BB962C8B-B14F-4D97-AF65-F5344CB8AC3E}">
        <p14:creationId xmlns:p14="http://schemas.microsoft.com/office/powerpoint/2010/main" val="34700482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and Improvement, Low-Income Students:  Grade 4 Math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788539"/>
            <a:ext cx="9825568" cy="4663440"/>
          </a:xfrm>
        </p:spPr>
      </p:pic>
      <p:sp>
        <p:nvSpPr>
          <p:cNvPr id="4" name="Text Placeholder 3"/>
          <p:cNvSpPr>
            <a:spLocks noGrp="1"/>
          </p:cNvSpPr>
          <p:nvPr>
            <p:ph type="body" sz="quarter" idx="10"/>
          </p:nvPr>
        </p:nvSpPr>
        <p:spPr/>
        <p:txBody>
          <a:bodyPr>
            <a:normAutofit fontScale="92500" lnSpcReduction="10000"/>
          </a:bodyPr>
          <a:lstStyle/>
          <a:p>
            <a:endParaRPr lang="en-US"/>
          </a:p>
        </p:txBody>
      </p:sp>
      <p:sp>
        <p:nvSpPr>
          <p:cNvPr id="6" name="Rectangle 5"/>
          <p:cNvSpPr/>
          <p:nvPr/>
        </p:nvSpPr>
        <p:spPr>
          <a:xfrm>
            <a:off x="5867400" y="2286000"/>
            <a:ext cx="4572000" cy="1828800"/>
          </a:xfrm>
          <a:prstGeom prst="rect">
            <a:avLst/>
          </a:prstGeom>
          <a:solidFill>
            <a:srgbClr val="74C61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4114800"/>
            <a:ext cx="3581400" cy="1524000"/>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895600" y="1295400"/>
            <a:ext cx="1752600" cy="1752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3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and Improvement:  Grade 8 Math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699260"/>
            <a:ext cx="9107272" cy="4663440"/>
          </a:xfrm>
        </p:spPr>
      </p:pic>
      <p:sp>
        <p:nvSpPr>
          <p:cNvPr id="4" name="Text Placeholder 3"/>
          <p:cNvSpPr>
            <a:spLocks noGrp="1"/>
          </p:cNvSpPr>
          <p:nvPr>
            <p:ph type="body" sz="quarter" idx="10"/>
          </p:nvPr>
        </p:nvSpPr>
        <p:spPr/>
        <p:txBody>
          <a:bodyPr>
            <a:normAutofit fontScale="92500" lnSpcReduction="10000"/>
          </a:bodyPr>
          <a:lstStyle/>
          <a:p>
            <a:endParaRPr lang="en-US"/>
          </a:p>
        </p:txBody>
      </p:sp>
      <p:sp>
        <p:nvSpPr>
          <p:cNvPr id="6" name="Rectangle 5"/>
          <p:cNvSpPr/>
          <p:nvPr/>
        </p:nvSpPr>
        <p:spPr>
          <a:xfrm>
            <a:off x="7620000" y="2286000"/>
            <a:ext cx="2819400" cy="1600200"/>
          </a:xfrm>
          <a:prstGeom prst="rect">
            <a:avLst/>
          </a:prstGeom>
          <a:solidFill>
            <a:srgbClr val="74C61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67000" y="3886200"/>
            <a:ext cx="4938215" cy="1524000"/>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791200" y="1699260"/>
            <a:ext cx="1581836" cy="15261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68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and Improvement:  Grade 4 Reading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709496"/>
            <a:ext cx="10121780" cy="4663440"/>
          </a:xfrm>
        </p:spPr>
      </p:pic>
      <p:sp>
        <p:nvSpPr>
          <p:cNvPr id="4" name="Text Placeholder 3"/>
          <p:cNvSpPr>
            <a:spLocks noGrp="1"/>
          </p:cNvSpPr>
          <p:nvPr>
            <p:ph type="body" sz="quarter" idx="10"/>
          </p:nvPr>
        </p:nvSpPr>
        <p:spPr/>
        <p:txBody>
          <a:bodyPr>
            <a:normAutofit fontScale="92500" lnSpcReduction="10000"/>
          </a:bodyPr>
          <a:lstStyle/>
          <a:p>
            <a:endParaRPr lang="en-US"/>
          </a:p>
        </p:txBody>
      </p:sp>
      <p:sp>
        <p:nvSpPr>
          <p:cNvPr id="6" name="Rectangle 5"/>
          <p:cNvSpPr/>
          <p:nvPr/>
        </p:nvSpPr>
        <p:spPr>
          <a:xfrm>
            <a:off x="7696200" y="2286000"/>
            <a:ext cx="2743200" cy="1676400"/>
          </a:xfrm>
          <a:prstGeom prst="rect">
            <a:avLst/>
          </a:prstGeom>
          <a:solidFill>
            <a:srgbClr val="74C61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67000" y="3966949"/>
            <a:ext cx="5029200" cy="1524000"/>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419600" y="2590800"/>
            <a:ext cx="1524000" cy="15330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0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and Improvement:  Grade 8 Reading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13560"/>
            <a:ext cx="9761956" cy="4663440"/>
          </a:xfrm>
        </p:spPr>
      </p:pic>
      <p:sp>
        <p:nvSpPr>
          <p:cNvPr id="4" name="Text Placeholder 3"/>
          <p:cNvSpPr>
            <a:spLocks noGrp="1"/>
          </p:cNvSpPr>
          <p:nvPr>
            <p:ph type="body" sz="quarter" idx="10"/>
          </p:nvPr>
        </p:nvSpPr>
        <p:spPr/>
        <p:txBody>
          <a:bodyPr>
            <a:normAutofit fontScale="92500" lnSpcReduction="10000"/>
          </a:bodyPr>
          <a:lstStyle/>
          <a:p>
            <a:endParaRPr lang="en-US"/>
          </a:p>
        </p:txBody>
      </p:sp>
      <p:sp>
        <p:nvSpPr>
          <p:cNvPr id="6" name="Rectangle 5"/>
          <p:cNvSpPr/>
          <p:nvPr/>
        </p:nvSpPr>
        <p:spPr>
          <a:xfrm>
            <a:off x="8077200" y="2286000"/>
            <a:ext cx="2362200" cy="1676400"/>
          </a:xfrm>
          <a:prstGeom prst="rect">
            <a:avLst/>
          </a:prstGeom>
          <a:solidFill>
            <a:srgbClr val="74C61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43200" y="3962400"/>
            <a:ext cx="5334000" cy="1752600"/>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172200" y="2667000"/>
            <a:ext cx="1447800" cy="1447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59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rappy Advoc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368</TotalTime>
  <Words>5984</Words>
  <Application>Microsoft Office PowerPoint</Application>
  <PresentationFormat>Widescreen</PresentationFormat>
  <Paragraphs>657</Paragraphs>
  <Slides>159</Slides>
  <Notes>42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4</vt:i4>
      </vt:variant>
      <vt:variant>
        <vt:lpstr>Slide Titles</vt:lpstr>
      </vt:variant>
      <vt:variant>
        <vt:i4>159</vt:i4>
      </vt:variant>
    </vt:vector>
  </HeadingPairs>
  <TitlesOfParts>
    <vt:vector size="176" baseType="lpstr">
      <vt:lpstr>ＭＳ Ｐゴシック</vt:lpstr>
      <vt:lpstr>Arial</vt:lpstr>
      <vt:lpstr>Arial Black</vt:lpstr>
      <vt:lpstr>Arial Narrow</vt:lpstr>
      <vt:lpstr>Calibri</vt:lpstr>
      <vt:lpstr>Eras Medium ITC</vt:lpstr>
      <vt:lpstr>Tahoma</vt:lpstr>
      <vt:lpstr>Times New Roman</vt:lpstr>
      <vt:lpstr>Univers 45 Light</vt:lpstr>
      <vt:lpstr>Univers 55</vt:lpstr>
      <vt:lpstr>Univers 55</vt:lpstr>
      <vt:lpstr>Univers 57 Condensed</vt:lpstr>
      <vt:lpstr>Scrappy Advocate</vt:lpstr>
      <vt:lpstr>Chart</vt:lpstr>
      <vt:lpstr>Worksheet</vt:lpstr>
      <vt:lpstr>Document</vt:lpstr>
      <vt:lpstr>Microsoft Excel 97-2003 Worksheet</vt:lpstr>
      <vt:lpstr>PowerPoint Presentation</vt:lpstr>
      <vt:lpstr>America:  Two Powerful Stories</vt:lpstr>
      <vt:lpstr>PowerPoint Presentation</vt:lpstr>
      <vt:lpstr>2.  Generational Advancement:</vt:lpstr>
      <vt:lpstr>These stories animated hopes and dreams of people here at home</vt:lpstr>
      <vt:lpstr>Yes, America was often intolerant…</vt:lpstr>
      <vt:lpstr>We were:</vt:lpstr>
      <vt:lpstr>PowerPoint Presentation</vt:lpstr>
      <vt:lpstr>PowerPoint Presentation</vt:lpstr>
      <vt:lpstr>Progress was painfully slow, especially for people of color.  But year by year, decade by decade…</vt:lpstr>
      <vt:lpstr>PowerPoint Presentation</vt:lpstr>
      <vt:lpstr>PowerPoint Presentation</vt:lpstr>
      <vt:lpstr>Then, beginning in the eighties, growing economic inequality started eating away at our progress.</vt:lpstr>
      <vt:lpstr>In recent years, most income gains have gone to those at the top of the ladder, while those at the bottom have fallen backwards.</vt:lpstr>
      <vt:lpstr>PowerPoint Presentation</vt:lpstr>
      <vt:lpstr>Not just wages and wealth, but social mobility as well.</vt:lpstr>
      <vt:lpstr>U.S. intergenerational mobility was improving until 1980, but barriers have gotten higher since.</vt:lpstr>
      <vt:lpstr>The US now has one of lowest rates of intergenerational mobility</vt:lpstr>
      <vt:lpstr>At macro level, better and more equal education is not the only answer. </vt:lpstr>
      <vt:lpstr>There is one road up, and that road runs through us.</vt:lpstr>
      <vt:lpstr>So, how are we doing?</vt:lpstr>
      <vt:lpstr>First, some good news.</vt:lpstr>
      <vt:lpstr>Since 1999, large gains for all groups of students, especially students of color</vt:lpstr>
      <vt:lpstr>Since 1999, performance rising for  all groups of students</vt:lpstr>
      <vt:lpstr>Middle grades are up, too.</vt:lpstr>
      <vt:lpstr>Record performance for students of color</vt:lpstr>
      <vt:lpstr>Over the last decade, all groups have steadily improved and gaps have narrowed</vt:lpstr>
      <vt:lpstr>Bottom Line:</vt:lpstr>
      <vt:lpstr>Clearly, much more remains to be done in elementary and middle school</vt:lpstr>
      <vt:lpstr>But at least we have some traction on elementary and middle school problems.</vt:lpstr>
      <vt:lpstr>Achievement is flat in reading for students overall.</vt:lpstr>
      <vt:lpstr>Math achievement for students overall is flat over time.</vt:lpstr>
      <vt:lpstr>And despite earlier improvements, gaps between groups haven’t narrowed much since the late 80s and early 90s.</vt:lpstr>
      <vt:lpstr>Reading:  Not much gap narrowing since 1988.</vt:lpstr>
      <vt:lpstr>Math:  Not much gap closing since 1990.</vt:lpstr>
      <vt:lpstr>Moreover, no matter how you cut the data, our students aren’t doing well compared with their peers in other countries.  </vt:lpstr>
      <vt:lpstr>Of 34 OECD Countries, U.S.A. Ranks  17th in Reading</vt:lpstr>
      <vt:lpstr>Of 34 OECD Countries, U.S.A. Ranks 20th in Science </vt:lpstr>
      <vt:lpstr>Of 34 OECD Countries, U.S.A. Ranks 27th in Math Literacy</vt:lpstr>
      <vt:lpstr>Only place we rank high?</vt:lpstr>
      <vt:lpstr>Among OECD Countries, U.S.A. has the 4th Largest Gap Between High-SES and Low-SES Students</vt:lpstr>
      <vt:lpstr>Among OECD Countries, U.S.A. has the 5th Largest Gap Between High-SES and Low-SES Students</vt:lpstr>
      <vt:lpstr>Gaps in achievement begin before children arrive at the schoolhouse door.</vt:lpstr>
      <vt:lpstr>How?</vt:lpstr>
      <vt:lpstr>Some of these “lesses” are a result of choices that policymakers make.</vt:lpstr>
      <vt:lpstr>National Inequities in State and Local Revenue Per Student</vt:lpstr>
      <vt:lpstr>State-by-State Funding Equity:  Texas 4th from Bottom  (spending not adjusted for extra cost of educating poor children)</vt:lpstr>
      <vt:lpstr>State-by-State Funding Equity:  Texas 3rd from Bottom  (spending adjusted for extra cost of educating poor children)</vt:lpstr>
      <vt:lpstr>State-by-State Funding Equity By Concentration of Students of Color:  TX 4th From Bottom</vt:lpstr>
      <vt:lpstr>In truth, though, some of the most devastating “lesses” are a function of choices that we educators make.</vt:lpstr>
      <vt:lpstr>Choices we make about what to expect of whom.....</vt:lpstr>
      <vt:lpstr>Students in poor schools receive As for work that would earn Cs in affluent schools.</vt:lpstr>
      <vt:lpstr>Choices we make about what to teach whom…</vt:lpstr>
      <vt:lpstr>PowerPoint Presentation</vt:lpstr>
      <vt:lpstr>And choices we make about  who teaches whom…</vt:lpstr>
      <vt:lpstr>Students at high-minority schools more  likely to be taught by novice* teachers.</vt:lpstr>
      <vt:lpstr>Math classes at high-poverty, high-minority secondary schools are more likely to be taught by  out-of-field* teachers.</vt:lpstr>
      <vt:lpstr>Los Angeles: Black, Latino students have fewer highly effective teachers, more weak ones. </vt:lpstr>
      <vt:lpstr>The results are devastating.</vt:lpstr>
      <vt:lpstr>And these are the students who remain in school through 12th grade.   </vt:lpstr>
      <vt:lpstr>PowerPoint Presentation</vt:lpstr>
      <vt:lpstr>Add those numbers up and throw in college entry and graduation, and different groups of young Americans obtain degrees and very different rates…</vt:lpstr>
      <vt:lpstr>Whites attain bachelor’s degrees at twice the rate of blacks and three times the rate of Hispanics.</vt:lpstr>
      <vt:lpstr>Young people from high-income families earn bachelor’s degrees at seven times the rate of those from  low-income families.</vt:lpstr>
      <vt:lpstr>These numbers are not good news for our country—or for the lives of the young people in question. </vt:lpstr>
      <vt:lpstr>Agenda #1 Working together to get more low-income students and students of color through college.</vt:lpstr>
      <vt:lpstr>PowerPoint Presentation</vt:lpstr>
      <vt:lpstr>What Can We Do?</vt:lpstr>
      <vt:lpstr>What We Hear Many Educators Say:</vt:lpstr>
      <vt:lpstr>Let’s be clear, these things do matter.</vt:lpstr>
      <vt:lpstr>Child Poverty in the US, 2013</vt:lpstr>
      <vt:lpstr>And let’s also be clear:  tolerating high child poverty rates is a policy choice.  Though we remain the richest nation on earth…</vt:lpstr>
      <vt:lpstr>PowerPoint Presentation</vt:lpstr>
      <vt:lpstr>Yet, how we as educators respond to the effects of that choice is a choice, too.  </vt:lpstr>
      <vt:lpstr>We can choose to go along with what has become conventional wisdom in our profession—that, until we fix poverty, there’s not much we educators can do…</vt:lpstr>
      <vt:lpstr>Or we can choose differently.  </vt:lpstr>
      <vt:lpstr>George Hall Elementary School Mobile, Alabama</vt:lpstr>
      <vt:lpstr>Big Improvement at George Hall Elementary</vt:lpstr>
      <vt:lpstr>Exceeding Standards: George Hall students  outperform white students in Alabama</vt:lpstr>
      <vt:lpstr>PowerPoint Presentation</vt:lpstr>
      <vt:lpstr>PowerPoint Presentation</vt:lpstr>
      <vt:lpstr>PowerPoint Presentation</vt:lpstr>
      <vt:lpstr>PowerPoint Presentation</vt:lpstr>
      <vt:lpstr>Elmont Memorial High School  Elmont, New York</vt:lpstr>
      <vt:lpstr>High Performance by ALL Students at Elmont Memorial High School</vt:lpstr>
      <vt:lpstr>High Performance by ALL Students at Elmont Memorial High School</vt:lpstr>
      <vt:lpstr>High Graduation Rates at Elmont Memorial High School</vt:lpstr>
      <vt:lpstr>This is what happens when teams of educators choose differently.</vt:lpstr>
      <vt:lpstr>Available from  Harvard Education Press and amazon.com</vt:lpstr>
      <vt:lpstr>Just flukes, outliers? </vt:lpstr>
      <vt:lpstr>Average Scale Scores, by District Low-Income African American Students</vt:lpstr>
      <vt:lpstr>Average Scale Scores, by District Low-Income Latino Students</vt:lpstr>
      <vt:lpstr>Average Scale Scores, by District Low-Income African American Students</vt:lpstr>
      <vt:lpstr>Average Scale Scores, by District Low-Income Latino Students</vt:lpstr>
      <vt:lpstr>Even at the state level, there are very big differences in achievement—even of the same group of children.</vt:lpstr>
      <vt:lpstr>Performance and Improvement, Low-Income Students:  Grade 4 Math</vt:lpstr>
      <vt:lpstr>Performance and Improvement:  Grade 8 Math</vt:lpstr>
      <vt:lpstr>Performance and Improvement:  Grade 4 Reading</vt:lpstr>
      <vt:lpstr>Performance and Improvement:  Grade 8 Reading</vt:lpstr>
      <vt:lpstr>Bottom Line:  What We Do Matters!</vt:lpstr>
      <vt:lpstr>What Can We Learn From Top Performers and Top Gainers?</vt:lpstr>
      <vt:lpstr>#1.  Good schools, districts don’t leave anything about teaching and learning to chance.</vt:lpstr>
      <vt:lpstr>An awful lot of our teachers—even brand new ones—are left to figure out on their own what to teach and what constitutes “good enough” work.</vt:lpstr>
      <vt:lpstr>What does this do?  Leaves teachers entirely on their own to figure out what to teach, what order to teach it in, HOW to teach it…and to what level.</vt:lpstr>
      <vt:lpstr>‘A’ Work in Poor Schools Would Earn ‘Cs’ in Affluent Schools</vt:lpstr>
      <vt:lpstr>PowerPoint Presentation</vt:lpstr>
      <vt:lpstr>Grade 10 Writing Assignment</vt:lpstr>
      <vt:lpstr>Grade 10 Writing Assignment</vt:lpstr>
      <vt:lpstr>PowerPoint Presentation</vt:lpstr>
      <vt:lpstr>PowerPoint Presentation</vt:lpstr>
      <vt:lpstr>That was pre- “College-and-Career Ready Standards?”  </vt:lpstr>
      <vt:lpstr>A Deeper Look at What We Did</vt:lpstr>
      <vt:lpstr>PowerPoint Presentation</vt:lpstr>
      <vt:lpstr>PowerPoint Presentation</vt:lpstr>
      <vt:lpstr>PowerPoint Presentation</vt:lpstr>
      <vt:lpstr>In isolation, the low assignments can reflect targeted skill building and student practice…not necessarily harmful in moderation</vt:lpstr>
      <vt:lpstr>However when compounded over multiple class periods, in multiple subjects, over multiple years, the effect is detrimental.</vt:lpstr>
      <vt:lpstr>Ed Trust Assignment Study: What We Found</vt:lpstr>
      <vt:lpstr>And don’t think that your students don’t know the difference….</vt:lpstr>
      <vt:lpstr>PowerPoint Presentation</vt:lpstr>
      <vt:lpstr>PowerPoint Presentation</vt:lpstr>
      <vt:lpstr>High Performing Schools and Districts Know That Standards Alone Aren’t Enough</vt:lpstr>
      <vt:lpstr>In other words, they strive for consistency in everything they do.</vt:lpstr>
      <vt:lpstr>#2. Good schools, districts know how much teachers matter, and they act on that knowledge. </vt:lpstr>
      <vt:lpstr>In our roles as parents…</vt:lpstr>
      <vt:lpstr>Students in Dallas Gain More in Math with Effective Teachers: One Year Growth From 3rd-4th Grade</vt:lpstr>
      <vt:lpstr>DIFFERENCES IN TEACHER EFFECTIVENESS ACCOUNT FOR LARGE DIFFERENCES IN STUDENT LEARNING</vt:lpstr>
      <vt:lpstr>PowerPoint Presentation</vt:lpstr>
      <vt:lpstr>And, no matter how you measure, some kids aren’t getting their fair share.</vt:lpstr>
      <vt:lpstr>Students at High-Minority Schools More Likely to Be Taught By Novice* Teachers</vt:lpstr>
      <vt:lpstr>Math Classes at High-Poverty and High- Minority Schools More Likely to be Taught by Out of Field* Teachers</vt:lpstr>
      <vt:lpstr>Tennessee:  High poverty/high minority schools have fewer of the “most effective” teachers and more “least effective” teachers</vt:lpstr>
      <vt:lpstr>PowerPoint Presentation</vt:lpstr>
      <vt:lpstr>Remember:  These same inequities often occur even within the same school, where the most experienced and best educated teachers teach the “top” kids and the seniors, while the novices are assigned to “remedial” kids and freshmen.</vt:lpstr>
      <vt:lpstr>Low-Achieving Students are More Likely to be Assigned to Ineffective Teachers than Effective Teachers</vt:lpstr>
      <vt:lpstr>These patterns not, however, inevitable.</vt:lpstr>
      <vt:lpstr>Putting it All Together: Charlotte’s Strategic Staffing Initiative</vt:lpstr>
      <vt:lpstr>#3. Good schools, districts don’t think about closing the achievement gap only as “bringing the bottom up.”</vt:lpstr>
      <vt:lpstr>In part because of the push from NCLB, there’s been a lot of energy directed at bringing bottom achievers up.</vt:lpstr>
      <vt:lpstr>Percentage Below Basic Over Time</vt:lpstr>
      <vt:lpstr>Percentage Below Basic Over Time</vt:lpstr>
      <vt:lpstr>At the same time, though…</vt:lpstr>
      <vt:lpstr>Percentage Advanced Over Time</vt:lpstr>
      <vt:lpstr>Percentage Advanced Over Time</vt:lpstr>
      <vt:lpstr>Percentage Advanced Over Time</vt:lpstr>
      <vt:lpstr>We can—and must—do better.</vt:lpstr>
      <vt:lpstr>#4.  In good schools, educators know that they have enormous power to shape children’s lives.</vt:lpstr>
      <vt:lpstr>They know that it’s not about heroic individuals.</vt:lpstr>
      <vt:lpstr>But they have seen the awesome power of the collective—some describe it as the “huddle”—to lift children up.</vt:lpstr>
      <vt:lpstr>So they organize and celebrate the lifting, and they do not tolerate those who tear down.</vt:lpstr>
      <vt:lpstr>No, things aren’t fair out there.  </vt:lpstr>
      <vt:lpstr>But in the meantime, we have enormous power to pave the path upward for far more children…</vt:lpstr>
      <vt:lpstr>And they need us to exercise that power. </vt:lpstr>
      <vt:lpstr>5.  Accountability systems that set stretch goals for every group of children put leverage behind change-oriented leaders.</vt:lpstr>
      <vt:lpstr>Just as low standards undermine good teachers—who know that that level of work is not good enough—weak accountability systems undermine good leaders.</vt:lpstr>
      <vt:lpstr>Those of you outside of schools, do the educators inside them—and certainly their students—no favors if you explain away poor performance instead of pressing for more.</vt:lpstr>
      <vt:lpstr>You taught the country that in the 1990’s, when your growth—especially for low-income children and children of color—led the nation, especially in math.</vt:lpstr>
      <vt:lpstr>Please don’t forget that lesson now.</vt:lpstr>
      <vt:lpstr>PowerPoint Presentation</vt:lpstr>
    </vt:vector>
  </TitlesOfParts>
  <Company>The Education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Sela Lewis</dc:creator>
  <cp:lastModifiedBy>Kati Haycock</cp:lastModifiedBy>
  <cp:revision>119</cp:revision>
  <dcterms:created xsi:type="dcterms:W3CDTF">2012-03-29T14:09:00Z</dcterms:created>
  <dcterms:modified xsi:type="dcterms:W3CDTF">2016-09-12T12:44:11Z</dcterms:modified>
</cp:coreProperties>
</file>